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1"/>
  </p:notesMasterIdLst>
  <p:handoutMasterIdLst>
    <p:handoutMasterId r:id="rId12"/>
  </p:handoutMasterIdLst>
  <p:sldIdLst>
    <p:sldId id="295" r:id="rId6"/>
    <p:sldId id="335" r:id="rId7"/>
    <p:sldId id="337" r:id="rId8"/>
    <p:sldId id="313" r:id="rId9"/>
    <p:sldId id="32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riels Barry" initials="FB"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67A9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90" autoAdjust="0"/>
    <p:restoredTop sz="94639" autoAdjust="0"/>
  </p:normalViewPr>
  <p:slideViewPr>
    <p:cSldViewPr snapToGrid="0">
      <p:cViewPr varScale="1">
        <p:scale>
          <a:sx n="116" d="100"/>
          <a:sy n="116" d="100"/>
        </p:scale>
        <p:origin x="1136" y="20"/>
      </p:cViewPr>
      <p:guideLst>
        <p:guide orient="horz" pos="2160"/>
        <p:guide pos="2880"/>
      </p:guideLst>
    </p:cSldViewPr>
  </p:slideViewPr>
  <p:notesTextViewPr>
    <p:cViewPr>
      <p:scale>
        <a:sx n="1" d="1"/>
        <a:sy n="1" d="1"/>
      </p:scale>
      <p:origin x="0" y="0"/>
    </p:cViewPr>
  </p:notesTextViewPr>
  <p:sorterViewPr>
    <p:cViewPr>
      <p:scale>
        <a:sx n="100" d="100"/>
        <a:sy n="100" d="100"/>
      </p:scale>
      <p:origin x="0" y="14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OFFICIAL
</a:t>
            </a: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A10445-2891-4583-B61B-8FE39D7893B3}" type="datetimeFigureOut">
              <a:rPr lang="en-GB" smtClean="0"/>
              <a:t>28/12/2022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
OFFICIAL</a:t>
            </a: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6E884E-EEA9-44FA-8CD4-A153F3C7CD5F}" type="slidenum">
              <a:rPr lang="en-GB" smtClean="0"/>
              <a:t>‹#›</a:t>
            </a:fld>
            <a:endParaRPr lang="en-GB"/>
          </a:p>
        </p:txBody>
      </p:sp>
    </p:spTree>
    <p:extLst>
      <p:ext uri="{BB962C8B-B14F-4D97-AF65-F5344CB8AC3E}">
        <p14:creationId xmlns:p14="http://schemas.microsoft.com/office/powerpoint/2010/main" val="384889690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smtClean="0"/>
              <a:t>OFFICIAL
</a:t>
            </a: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DBA286-D483-4BF2-8419-59104E474F12}" type="datetimeFigureOut">
              <a:rPr lang="en-GB" smtClean="0"/>
              <a:t>28/12/2022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smtClean="0"/>
              <a:t>
OFFICIAL</a:t>
            </a: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1D64D3-A56A-4C75-BD62-EA713F001AF1}" type="slidenum">
              <a:rPr lang="en-GB" smtClean="0"/>
              <a:t>‹#›</a:t>
            </a:fld>
            <a:endParaRPr lang="en-GB"/>
          </a:p>
        </p:txBody>
      </p:sp>
    </p:spTree>
    <p:extLst>
      <p:ext uri="{BB962C8B-B14F-4D97-AF65-F5344CB8AC3E}">
        <p14:creationId xmlns:p14="http://schemas.microsoft.com/office/powerpoint/2010/main" val="111576373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OFFICIAL
</a:t>
            </a:r>
            <a:endParaRPr lang="en-GB"/>
          </a:p>
        </p:txBody>
      </p:sp>
      <p:sp>
        <p:nvSpPr>
          <p:cNvPr id="5" name="Footer Placeholder 4"/>
          <p:cNvSpPr>
            <a:spLocks noGrp="1"/>
          </p:cNvSpPr>
          <p:nvPr>
            <p:ph type="ftr" sz="quarter" idx="11"/>
          </p:nvPr>
        </p:nvSpPr>
        <p:spPr/>
        <p:txBody>
          <a:bodyPr/>
          <a:lstStyle/>
          <a:p>
            <a:r>
              <a:rPr lang="en-GB" smtClean="0"/>
              <a:t>
OFFICIAL</a:t>
            </a:r>
            <a:endParaRPr lang="en-GB"/>
          </a:p>
        </p:txBody>
      </p:sp>
      <p:sp>
        <p:nvSpPr>
          <p:cNvPr id="6" name="Slide Number Placeholder 5"/>
          <p:cNvSpPr>
            <a:spLocks noGrp="1"/>
          </p:cNvSpPr>
          <p:nvPr>
            <p:ph type="sldNum" sz="quarter" idx="12"/>
          </p:nvPr>
        </p:nvSpPr>
        <p:spPr/>
        <p:txBody>
          <a:bodyPr/>
          <a:lstStyle/>
          <a:p>
            <a:fld id="{1F1D64D3-A56A-4C75-BD62-EA713F001AF1}" type="slidenum">
              <a:rPr lang="en-GB" smtClean="0"/>
              <a:t>1</a:t>
            </a:fld>
            <a:endParaRPr lang="en-GB"/>
          </a:p>
        </p:txBody>
      </p:sp>
    </p:spTree>
    <p:extLst>
      <p:ext uri="{BB962C8B-B14F-4D97-AF65-F5344CB8AC3E}">
        <p14:creationId xmlns:p14="http://schemas.microsoft.com/office/powerpoint/2010/main" val="328101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OFFICIAL
</a:t>
            </a:r>
            <a:endParaRPr lang="en-GB"/>
          </a:p>
        </p:txBody>
      </p:sp>
      <p:sp>
        <p:nvSpPr>
          <p:cNvPr id="5" name="Footer Placeholder 4"/>
          <p:cNvSpPr>
            <a:spLocks noGrp="1"/>
          </p:cNvSpPr>
          <p:nvPr>
            <p:ph type="ftr" sz="quarter" idx="11"/>
          </p:nvPr>
        </p:nvSpPr>
        <p:spPr/>
        <p:txBody>
          <a:bodyPr/>
          <a:lstStyle/>
          <a:p>
            <a:r>
              <a:rPr lang="en-GB" smtClean="0"/>
              <a:t>
OFFICIAL</a:t>
            </a:r>
            <a:endParaRPr lang="en-GB"/>
          </a:p>
        </p:txBody>
      </p:sp>
      <p:sp>
        <p:nvSpPr>
          <p:cNvPr id="6" name="Slide Number Placeholder 5"/>
          <p:cNvSpPr>
            <a:spLocks noGrp="1"/>
          </p:cNvSpPr>
          <p:nvPr>
            <p:ph type="sldNum" sz="quarter" idx="12"/>
          </p:nvPr>
        </p:nvSpPr>
        <p:spPr/>
        <p:txBody>
          <a:bodyPr/>
          <a:lstStyle/>
          <a:p>
            <a:fld id="{1F1D64D3-A56A-4C75-BD62-EA713F001AF1}" type="slidenum">
              <a:rPr lang="en-GB" smtClean="0"/>
              <a:t>2</a:t>
            </a:fld>
            <a:endParaRPr lang="en-GB"/>
          </a:p>
        </p:txBody>
      </p:sp>
    </p:spTree>
    <p:extLst>
      <p:ext uri="{BB962C8B-B14F-4D97-AF65-F5344CB8AC3E}">
        <p14:creationId xmlns:p14="http://schemas.microsoft.com/office/powerpoint/2010/main" val="17255073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OFFICIAL
</a:t>
            </a:r>
            <a:endParaRPr lang="en-GB"/>
          </a:p>
        </p:txBody>
      </p:sp>
      <p:sp>
        <p:nvSpPr>
          <p:cNvPr id="5" name="Footer Placeholder 4"/>
          <p:cNvSpPr>
            <a:spLocks noGrp="1"/>
          </p:cNvSpPr>
          <p:nvPr>
            <p:ph type="ftr" sz="quarter" idx="11"/>
          </p:nvPr>
        </p:nvSpPr>
        <p:spPr/>
        <p:txBody>
          <a:bodyPr/>
          <a:lstStyle/>
          <a:p>
            <a:r>
              <a:rPr lang="en-GB" smtClean="0"/>
              <a:t>
OFFICIAL</a:t>
            </a:r>
            <a:endParaRPr lang="en-GB"/>
          </a:p>
        </p:txBody>
      </p:sp>
      <p:sp>
        <p:nvSpPr>
          <p:cNvPr id="6" name="Slide Number Placeholder 5"/>
          <p:cNvSpPr>
            <a:spLocks noGrp="1"/>
          </p:cNvSpPr>
          <p:nvPr>
            <p:ph type="sldNum" sz="quarter" idx="12"/>
          </p:nvPr>
        </p:nvSpPr>
        <p:spPr/>
        <p:txBody>
          <a:bodyPr/>
          <a:lstStyle/>
          <a:p>
            <a:fld id="{1F1D64D3-A56A-4C75-BD62-EA713F001AF1}" type="slidenum">
              <a:rPr lang="en-GB" smtClean="0"/>
              <a:t>3</a:t>
            </a:fld>
            <a:endParaRPr lang="en-GB"/>
          </a:p>
        </p:txBody>
      </p:sp>
    </p:spTree>
    <p:extLst>
      <p:ext uri="{BB962C8B-B14F-4D97-AF65-F5344CB8AC3E}">
        <p14:creationId xmlns:p14="http://schemas.microsoft.com/office/powerpoint/2010/main" val="147772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OFFICIAL
</a:t>
            </a:r>
            <a:endParaRPr lang="en-GB"/>
          </a:p>
        </p:txBody>
      </p:sp>
      <p:sp>
        <p:nvSpPr>
          <p:cNvPr id="5" name="Footer Placeholder 4"/>
          <p:cNvSpPr>
            <a:spLocks noGrp="1"/>
          </p:cNvSpPr>
          <p:nvPr>
            <p:ph type="ftr" sz="quarter" idx="11"/>
          </p:nvPr>
        </p:nvSpPr>
        <p:spPr/>
        <p:txBody>
          <a:bodyPr/>
          <a:lstStyle/>
          <a:p>
            <a:r>
              <a:rPr lang="en-GB" smtClean="0"/>
              <a:t>
OFFICIAL</a:t>
            </a:r>
            <a:endParaRPr lang="en-GB"/>
          </a:p>
        </p:txBody>
      </p:sp>
      <p:sp>
        <p:nvSpPr>
          <p:cNvPr id="6" name="Slide Number Placeholder 5"/>
          <p:cNvSpPr>
            <a:spLocks noGrp="1"/>
          </p:cNvSpPr>
          <p:nvPr>
            <p:ph type="sldNum" sz="quarter" idx="12"/>
          </p:nvPr>
        </p:nvSpPr>
        <p:spPr/>
        <p:txBody>
          <a:bodyPr/>
          <a:lstStyle/>
          <a:p>
            <a:fld id="{1F1D64D3-A56A-4C75-BD62-EA713F001AF1}" type="slidenum">
              <a:rPr lang="en-GB" smtClean="0"/>
              <a:t>4</a:t>
            </a:fld>
            <a:endParaRPr lang="en-GB"/>
          </a:p>
        </p:txBody>
      </p:sp>
    </p:spTree>
    <p:extLst>
      <p:ext uri="{BB962C8B-B14F-4D97-AF65-F5344CB8AC3E}">
        <p14:creationId xmlns:p14="http://schemas.microsoft.com/office/powerpoint/2010/main" val="853213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smtClean="0"/>
              <a:t>OFFICIAL
</a:t>
            </a:r>
            <a:endParaRPr lang="en-GB"/>
          </a:p>
        </p:txBody>
      </p:sp>
      <p:sp>
        <p:nvSpPr>
          <p:cNvPr id="5" name="Footer Placeholder 4"/>
          <p:cNvSpPr>
            <a:spLocks noGrp="1"/>
          </p:cNvSpPr>
          <p:nvPr>
            <p:ph type="ftr" sz="quarter" idx="11"/>
          </p:nvPr>
        </p:nvSpPr>
        <p:spPr/>
        <p:txBody>
          <a:bodyPr/>
          <a:lstStyle/>
          <a:p>
            <a:r>
              <a:rPr lang="en-GB" smtClean="0"/>
              <a:t>
OFFICIAL</a:t>
            </a:r>
            <a:endParaRPr lang="en-GB"/>
          </a:p>
        </p:txBody>
      </p:sp>
      <p:sp>
        <p:nvSpPr>
          <p:cNvPr id="6" name="Slide Number Placeholder 5"/>
          <p:cNvSpPr>
            <a:spLocks noGrp="1"/>
          </p:cNvSpPr>
          <p:nvPr>
            <p:ph type="sldNum" sz="quarter" idx="12"/>
          </p:nvPr>
        </p:nvSpPr>
        <p:spPr/>
        <p:txBody>
          <a:bodyPr/>
          <a:lstStyle/>
          <a:p>
            <a:fld id="{1F1D64D3-A56A-4C75-BD62-EA713F001AF1}" type="slidenum">
              <a:rPr lang="en-GB" smtClean="0"/>
              <a:t>5</a:t>
            </a:fld>
            <a:endParaRPr lang="en-GB"/>
          </a:p>
        </p:txBody>
      </p:sp>
    </p:spTree>
    <p:extLst>
      <p:ext uri="{BB962C8B-B14F-4D97-AF65-F5344CB8AC3E}">
        <p14:creationId xmlns:p14="http://schemas.microsoft.com/office/powerpoint/2010/main" val="145617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EF28E44-356F-4930-8862-423EA06A8837}" type="slidenum">
              <a:rPr lang="en-GB" smtClean="0"/>
              <a:t>‹#›</a:t>
            </a:fld>
            <a:endParaRPr lang="en-GB" dirty="0"/>
          </a:p>
        </p:txBody>
      </p:sp>
      <p:sp>
        <p:nvSpPr>
          <p:cNvPr id="7" name="hc" descr="OFFICIAL: NONE"/>
          <p:cNvSpPr txBox="1"/>
          <p:nvPr userDrawn="1"/>
        </p:nvSpPr>
        <p:spPr>
          <a:xfrm>
            <a:off x="0" y="0"/>
            <a:ext cx="9144000" cy="276999"/>
          </a:xfrm>
          <a:prstGeom prst="rect">
            <a:avLst/>
          </a:prstGeom>
          <a:noFill/>
        </p:spPr>
        <p:txBody>
          <a:bodyPr vert="horz" rtlCol="0">
            <a:spAutoFit/>
          </a:bodyPr>
          <a:lstStyle/>
          <a:p>
            <a:pPr algn="ctr"/>
            <a:r>
              <a:rPr lang="en-GB" sz="1200" b="0" i="0" u="none" baseline="0" smtClean="0">
                <a:solidFill>
                  <a:srgbClr val="FF0000"/>
                </a:solidFill>
                <a:latin typeface="arial narrow"/>
              </a:rPr>
              <a:t>OFFICIAL: NONE</a:t>
            </a:r>
            <a:endParaRPr lang="en-GB" sz="1200" b="0" i="0" u="none" baseline="0" dirty="0">
              <a:solidFill>
                <a:srgbClr val="FF0000"/>
              </a:solidFill>
              <a:latin typeface="arial narrow"/>
            </a:endParaRPr>
          </a:p>
        </p:txBody>
      </p:sp>
      <p:sp>
        <p:nvSpPr>
          <p:cNvPr id="8" name="fc" descr="OFFICIAL: NONE"/>
          <p:cNvSpPr txBox="1"/>
          <p:nvPr userDrawn="1"/>
        </p:nvSpPr>
        <p:spPr>
          <a:xfrm>
            <a:off x="0" y="6611620"/>
            <a:ext cx="9144000" cy="276999"/>
          </a:xfrm>
          <a:prstGeom prst="rect">
            <a:avLst/>
          </a:prstGeom>
          <a:noFill/>
        </p:spPr>
        <p:txBody>
          <a:bodyPr vert="horz" rtlCol="0">
            <a:spAutoFit/>
          </a:bodyPr>
          <a:lstStyle/>
          <a:p>
            <a:pPr algn="ctr"/>
            <a:r>
              <a:rPr lang="en-GB" sz="1200" b="0" i="0" u="none" baseline="0" smtClean="0">
                <a:solidFill>
                  <a:srgbClr val="FF0000"/>
                </a:solidFill>
                <a:latin typeface="arial narrow"/>
              </a:rPr>
              <a:t>OFFICIAL: NONE</a:t>
            </a:r>
            <a:endParaRPr lang="en-GB" sz="1200" b="0" i="0" u="none" baseline="0" dirty="0">
              <a:solidFill>
                <a:srgbClr val="FF0000"/>
              </a:solidFill>
              <a:latin typeface="arial narrow"/>
            </a:endParaRPr>
          </a:p>
        </p:txBody>
      </p:sp>
    </p:spTree>
    <p:extLst>
      <p:ext uri="{BB962C8B-B14F-4D97-AF65-F5344CB8AC3E}">
        <p14:creationId xmlns:p14="http://schemas.microsoft.com/office/powerpoint/2010/main" val="303395572"/>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2670517269"/>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3201928021"/>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3856374838"/>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1874103253"/>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3743621643"/>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1186645966"/>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2030480963"/>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729638660"/>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90646835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C72E11-1BF8-4701-A02B-82635F64DBFE}" type="datetimeFigureOut">
              <a:rPr lang="en-GB" smtClean="0"/>
              <a:t>28/12/2022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EF28E44-356F-4930-8862-423EA06A8837}" type="slidenum">
              <a:rPr lang="en-GB" smtClean="0"/>
              <a:t>‹#›</a:t>
            </a:fld>
            <a:endParaRPr lang="en-GB" dirty="0"/>
          </a:p>
        </p:txBody>
      </p:sp>
    </p:spTree>
    <p:extLst>
      <p:ext uri="{BB962C8B-B14F-4D97-AF65-F5344CB8AC3E}">
        <p14:creationId xmlns:p14="http://schemas.microsoft.com/office/powerpoint/2010/main" val="2048649096"/>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72E11-1BF8-4701-A02B-82635F64DBFE}" type="datetimeFigureOut">
              <a:rPr lang="en-GB" smtClean="0"/>
              <a:t>28/12/2022</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
OFFICIAL</a:t>
            </a:r>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F28E44-356F-4930-8862-423EA06A8837}" type="slidenum">
              <a:rPr lang="en-GB" smtClean="0"/>
              <a:t>‹#›</a:t>
            </a:fld>
            <a:endParaRPr lang="en-GB" dirty="0"/>
          </a:p>
        </p:txBody>
      </p:sp>
      <p:sp>
        <p:nvSpPr>
          <p:cNvPr id="7" name="hc" descr="OFFICIAL: NONE"/>
          <p:cNvSpPr txBox="1"/>
          <p:nvPr userDrawn="1"/>
        </p:nvSpPr>
        <p:spPr>
          <a:xfrm>
            <a:off x="0" y="0"/>
            <a:ext cx="9144000" cy="276999"/>
          </a:xfrm>
          <a:prstGeom prst="rect">
            <a:avLst/>
          </a:prstGeom>
          <a:noFill/>
        </p:spPr>
        <p:txBody>
          <a:bodyPr vert="horz" rtlCol="0">
            <a:spAutoFit/>
          </a:bodyPr>
          <a:lstStyle/>
          <a:p>
            <a:pPr algn="ctr"/>
            <a:r>
              <a:rPr lang="en-GB" sz="1200" b="0" i="0" u="none" baseline="0" smtClean="0">
                <a:solidFill>
                  <a:srgbClr val="FF0000"/>
                </a:solidFill>
                <a:latin typeface="arial narrow"/>
              </a:rPr>
              <a:t>OFFICIAL: NONE</a:t>
            </a:r>
            <a:endParaRPr lang="en-GB" sz="1200" b="0" i="0" u="none" baseline="0" dirty="0">
              <a:solidFill>
                <a:srgbClr val="FF0000"/>
              </a:solidFill>
              <a:latin typeface="arial narrow"/>
            </a:endParaRPr>
          </a:p>
        </p:txBody>
      </p:sp>
      <p:sp>
        <p:nvSpPr>
          <p:cNvPr id="8" name="fc" descr="OFFICIAL: NONE"/>
          <p:cNvSpPr txBox="1"/>
          <p:nvPr userDrawn="1"/>
        </p:nvSpPr>
        <p:spPr>
          <a:xfrm>
            <a:off x="0" y="6611620"/>
            <a:ext cx="9144000" cy="276999"/>
          </a:xfrm>
          <a:prstGeom prst="rect">
            <a:avLst/>
          </a:prstGeom>
          <a:noFill/>
        </p:spPr>
        <p:txBody>
          <a:bodyPr vert="horz" rtlCol="0">
            <a:spAutoFit/>
          </a:bodyPr>
          <a:lstStyle/>
          <a:p>
            <a:pPr algn="ctr"/>
            <a:r>
              <a:rPr lang="en-GB" sz="1200" b="0" i="0" u="none" baseline="0" smtClean="0">
                <a:solidFill>
                  <a:srgbClr val="FF0000"/>
                </a:solidFill>
                <a:latin typeface="arial narrow"/>
              </a:rPr>
              <a:t>OFFICIAL: NONE</a:t>
            </a:r>
            <a:endParaRPr lang="en-GB" sz="1200" b="0" i="0" u="none" baseline="0" dirty="0">
              <a:solidFill>
                <a:srgbClr val="FF0000"/>
              </a:solidFill>
              <a:latin typeface="arial narrow"/>
            </a:endParaRPr>
          </a:p>
        </p:txBody>
      </p:sp>
    </p:spTree>
    <p:extLst>
      <p:ext uri="{BB962C8B-B14F-4D97-AF65-F5344CB8AC3E}">
        <p14:creationId xmlns:p14="http://schemas.microsoft.com/office/powerpoint/2010/main" val="2245113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0938" y="258363"/>
            <a:ext cx="8298492" cy="6278642"/>
          </a:xfrm>
          <a:prstGeom prst="rect">
            <a:avLst/>
          </a:prstGeom>
          <a:noFill/>
        </p:spPr>
        <p:txBody>
          <a:bodyPr wrap="square" rtlCol="0">
            <a:spAutoFit/>
          </a:bodyPr>
          <a:lstStyle/>
          <a:p>
            <a:r>
              <a:rPr lang="en-GB" sz="2800" b="1" dirty="0" smtClean="0"/>
              <a:t>Digital Device Seizure and </a:t>
            </a:r>
            <a:r>
              <a:rPr lang="en-GB" sz="2800" b="1" dirty="0" smtClean="0"/>
              <a:t>Examination</a:t>
            </a:r>
            <a:br>
              <a:rPr lang="en-GB" sz="2800" b="1" dirty="0" smtClean="0"/>
            </a:br>
            <a:r>
              <a:rPr lang="en-GB" sz="2800" b="1" dirty="0" smtClean="0"/>
              <a:t>Lawful Authorities</a:t>
            </a:r>
            <a:endParaRPr lang="en-GB" sz="2800" b="1" dirty="0" smtClean="0"/>
          </a:p>
          <a:p>
            <a:endParaRPr lang="en-GB" sz="1400" dirty="0" smtClean="0"/>
          </a:p>
          <a:p>
            <a:pPr marL="342900" indent="-342900">
              <a:buFont typeface="Arial" panose="020B0604020202020204" pitchFamily="34" charset="0"/>
              <a:buChar char="•"/>
            </a:pPr>
            <a:r>
              <a:rPr lang="en-GB" dirty="0"/>
              <a:t>Police Scotland </a:t>
            </a:r>
            <a:r>
              <a:rPr lang="en-GB" dirty="0" smtClean="0"/>
              <a:t>officers will only </a:t>
            </a:r>
            <a:r>
              <a:rPr lang="en-GB" dirty="0"/>
              <a:t>take and examine </a:t>
            </a:r>
            <a:r>
              <a:rPr lang="en-GB" dirty="0" smtClean="0"/>
              <a:t>a digital device </a:t>
            </a:r>
            <a:r>
              <a:rPr lang="en-GB" dirty="0"/>
              <a:t>where there is reasonable belief that </a:t>
            </a:r>
            <a:r>
              <a:rPr lang="en-GB" dirty="0" smtClean="0"/>
              <a:t>it </a:t>
            </a:r>
            <a:r>
              <a:rPr lang="en-GB" dirty="0"/>
              <a:t>may contain evidence or information relating to a police investigation or </a:t>
            </a:r>
            <a:r>
              <a:rPr lang="en-GB" dirty="0" smtClean="0"/>
              <a:t>incident using one of the following powers:</a:t>
            </a:r>
          </a:p>
          <a:p>
            <a:pPr marL="342900" indent="-342900">
              <a:buFont typeface="Arial" panose="020B0604020202020204" pitchFamily="34" charset="0"/>
              <a:buChar char="•"/>
            </a:pPr>
            <a:endParaRPr lang="en-GB" dirty="0" smtClean="0"/>
          </a:p>
          <a:p>
            <a:pPr marL="800100" lvl="1" indent="-342900">
              <a:buFont typeface="Arial" panose="020B0604020202020204" pitchFamily="34" charset="0"/>
              <a:buChar char="•"/>
            </a:pPr>
            <a:r>
              <a:rPr lang="en-GB" b="1" dirty="0" smtClean="0"/>
              <a:t>Common Law </a:t>
            </a:r>
            <a:r>
              <a:rPr lang="en-GB" dirty="0" smtClean="0"/>
              <a:t>- immediate, proportionate and necessary e.g. evidence might be lost</a:t>
            </a:r>
          </a:p>
          <a:p>
            <a:pPr marL="800100" lvl="1" indent="-342900">
              <a:buFont typeface="Arial" panose="020B0604020202020204" pitchFamily="34" charset="0"/>
              <a:buChar char="•"/>
            </a:pPr>
            <a:r>
              <a:rPr lang="en-GB" b="1" dirty="0" smtClean="0"/>
              <a:t>Warrant</a:t>
            </a:r>
            <a:r>
              <a:rPr lang="en-GB" dirty="0" smtClean="0"/>
              <a:t> - a court has allowed police to take the device</a:t>
            </a:r>
          </a:p>
          <a:p>
            <a:pPr marL="800100" lvl="1" indent="-342900">
              <a:buFont typeface="Arial" panose="020B0604020202020204" pitchFamily="34" charset="0"/>
              <a:buChar char="•"/>
            </a:pPr>
            <a:r>
              <a:rPr lang="en-GB" b="1" dirty="0" smtClean="0"/>
              <a:t>Agreement</a:t>
            </a:r>
            <a:r>
              <a:rPr lang="en-GB" dirty="0" smtClean="0"/>
              <a:t>- </a:t>
            </a:r>
            <a:r>
              <a:rPr lang="en-GB" dirty="0" smtClean="0"/>
              <a:t>a victim or witness is willing to provide their device voluntarily. </a:t>
            </a:r>
            <a:r>
              <a:rPr lang="en-GB" dirty="0" smtClean="0"/>
              <a:t>Agreement only </a:t>
            </a:r>
            <a:r>
              <a:rPr lang="en-GB" dirty="0" smtClean="0"/>
              <a:t>relates </a:t>
            </a:r>
            <a:r>
              <a:rPr lang="en-GB" dirty="0"/>
              <a:t>only to victims and witnesses</a:t>
            </a:r>
            <a:r>
              <a:rPr lang="en-GB" dirty="0" smtClean="0"/>
              <a:t>.</a:t>
            </a:r>
          </a:p>
          <a:p>
            <a:pPr marL="342900" lvl="0" indent="-342900">
              <a:buFont typeface="Arial" panose="020B0604020202020204" pitchFamily="34" charset="0"/>
              <a:buChar char="•"/>
            </a:pPr>
            <a:endParaRPr lang="en-GB" dirty="0" smtClean="0"/>
          </a:p>
          <a:p>
            <a:pPr marL="342900" lvl="0" indent="-342900">
              <a:buFont typeface="Arial" panose="020B0604020202020204" pitchFamily="34" charset="0"/>
              <a:buChar char="•"/>
            </a:pPr>
            <a:r>
              <a:rPr lang="en-GB" dirty="0" smtClean="0"/>
              <a:t>From </a:t>
            </a:r>
            <a:r>
              <a:rPr lang="en-GB" b="1" dirty="0" smtClean="0"/>
              <a:t>8</a:t>
            </a:r>
            <a:r>
              <a:rPr lang="en-GB" b="1" baseline="30000" dirty="0" smtClean="0"/>
              <a:t>th</a:t>
            </a:r>
            <a:r>
              <a:rPr lang="en-GB" b="1" dirty="0" smtClean="0"/>
              <a:t> November 2022 </a:t>
            </a:r>
            <a:r>
              <a:rPr lang="en-GB" dirty="0" smtClean="0"/>
              <a:t>new legislation governs how we process and document </a:t>
            </a:r>
            <a:r>
              <a:rPr lang="en-GB" dirty="0" smtClean="0"/>
              <a:t>agreement from witnesses and victims when </a:t>
            </a:r>
            <a:r>
              <a:rPr lang="en-GB" dirty="0" smtClean="0"/>
              <a:t>seizing a digital device.  </a:t>
            </a:r>
            <a:r>
              <a:rPr lang="en-GB" dirty="0" smtClean="0"/>
              <a:t>Taking devices with the agreement of the owner/user has </a:t>
            </a:r>
            <a:r>
              <a:rPr lang="en-GB" dirty="0" smtClean="0"/>
              <a:t>always been an option for </a:t>
            </a:r>
            <a:r>
              <a:rPr lang="en-GB" dirty="0" smtClean="0"/>
              <a:t>officers</a:t>
            </a:r>
            <a:r>
              <a:rPr lang="en-GB" dirty="0" smtClean="0"/>
              <a:t>,  however </a:t>
            </a:r>
            <a:r>
              <a:rPr lang="en-GB" dirty="0" smtClean="0"/>
              <a:t>this </a:t>
            </a:r>
            <a:r>
              <a:rPr lang="en-GB" dirty="0" smtClean="0"/>
              <a:t>legislation places a mandatory responsibility on officers to comply with the following procedure.</a:t>
            </a:r>
            <a:endParaRPr lang="en-GB" dirty="0"/>
          </a:p>
          <a:p>
            <a:pPr algn="ctr"/>
            <a:endParaRPr lang="en-GB" sz="1400" b="1" dirty="0" smtClean="0"/>
          </a:p>
          <a:p>
            <a:pPr algn="ctr"/>
            <a:r>
              <a:rPr lang="en-GB" sz="2400" dirty="0"/>
              <a:t/>
            </a:r>
            <a:br>
              <a:rPr lang="en-GB" sz="2400" dirty="0"/>
            </a:br>
            <a:endParaRPr lang="en-GB" sz="2400" dirty="0">
              <a:ln w="0"/>
            </a:endParaRPr>
          </a:p>
        </p:txBody>
      </p:sp>
      <p:sp>
        <p:nvSpPr>
          <p:cNvPr id="2" name="Footer Placeholder 1"/>
          <p:cNvSpPr>
            <a:spLocks noGrp="1"/>
          </p:cNvSpPr>
          <p:nvPr>
            <p:ph type="ftr" sz="quarter" idx="11"/>
          </p:nvPr>
        </p:nvSpPr>
        <p:spPr/>
        <p:txBody>
          <a:bodyPr/>
          <a:lstStyle/>
          <a:p>
            <a:r>
              <a:rPr lang="en-GB" smtClean="0"/>
              <a:t>
OFFICIAL</a:t>
            </a:r>
            <a:endParaRPr lang="en-GB" dirty="0"/>
          </a:p>
        </p:txBody>
      </p:sp>
    </p:spTree>
    <p:extLst>
      <p:ext uri="{BB962C8B-B14F-4D97-AF65-F5344CB8AC3E}">
        <p14:creationId xmlns:p14="http://schemas.microsoft.com/office/powerpoint/2010/main" val="15342864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1438" y="188359"/>
            <a:ext cx="8361124" cy="6155531"/>
          </a:xfrm>
          <a:prstGeom prst="rect">
            <a:avLst/>
          </a:prstGeom>
        </p:spPr>
        <p:txBody>
          <a:bodyPr wrap="square">
            <a:spAutoFit/>
          </a:bodyPr>
          <a:lstStyle/>
          <a:p>
            <a:r>
              <a:rPr lang="en-GB" sz="2600" b="1" dirty="0"/>
              <a:t>The following Essential Elements must still be established:</a:t>
            </a:r>
          </a:p>
          <a:p>
            <a:endParaRPr lang="en-GB" sz="1000" b="1" dirty="0" smtClean="0">
              <a:cs typeface="Arial" panose="020B0604020202020204" pitchFamily="34" charset="0"/>
            </a:endParaRPr>
          </a:p>
          <a:p>
            <a:r>
              <a:rPr lang="en-GB" sz="2400" b="1" dirty="0" smtClean="0">
                <a:cs typeface="Arial" panose="020B0604020202020204" pitchFamily="34" charset="0"/>
              </a:rPr>
              <a:t>Voluntary</a:t>
            </a:r>
            <a:r>
              <a:rPr lang="en-GB" dirty="0">
                <a:cs typeface="Arial" panose="020B0604020202020204" pitchFamily="34" charset="0"/>
              </a:rPr>
              <a:t> – </a:t>
            </a:r>
            <a:r>
              <a:rPr lang="en-GB" dirty="0"/>
              <a:t>the decision to either </a:t>
            </a:r>
            <a:r>
              <a:rPr lang="en-GB" dirty="0" smtClean="0"/>
              <a:t>agree to examination or </a:t>
            </a:r>
            <a:r>
              <a:rPr lang="en-GB" dirty="0"/>
              <a:t>not must be freely made by the person and free of coercion, pressure or </a:t>
            </a:r>
            <a:r>
              <a:rPr lang="en-GB" dirty="0" smtClean="0"/>
              <a:t>influence, </a:t>
            </a:r>
            <a:r>
              <a:rPr lang="en-GB" b="1" u="sng" dirty="0" smtClean="0"/>
              <a:t>and </a:t>
            </a:r>
            <a:endParaRPr lang="en-GB" b="1" u="sng" dirty="0">
              <a:cs typeface="Arial" panose="020B0604020202020204" pitchFamily="34" charset="0"/>
            </a:endParaRPr>
          </a:p>
          <a:p>
            <a:r>
              <a:rPr lang="en-GB" sz="2400" b="1" dirty="0">
                <a:cs typeface="Arial" panose="020B0604020202020204" pitchFamily="34" charset="0"/>
              </a:rPr>
              <a:t>Informed</a:t>
            </a:r>
            <a:r>
              <a:rPr lang="en-GB" dirty="0">
                <a:cs typeface="Arial" panose="020B0604020202020204" pitchFamily="34" charset="0"/>
              </a:rPr>
              <a:t> – the person must be given </a:t>
            </a:r>
            <a:r>
              <a:rPr lang="en-GB" dirty="0" smtClean="0">
                <a:cs typeface="Arial" panose="020B0604020202020204" pitchFamily="34" charset="0"/>
              </a:rPr>
              <a:t>information about the </a:t>
            </a:r>
            <a:r>
              <a:rPr lang="en-GB" dirty="0" smtClean="0"/>
              <a:t>examination process and </a:t>
            </a:r>
            <a:r>
              <a:rPr lang="en-GB" dirty="0"/>
              <a:t>their rights in terms of providing, refusing and withdrawing </a:t>
            </a:r>
            <a:r>
              <a:rPr lang="en-GB" dirty="0" smtClean="0"/>
              <a:t>their agreement, </a:t>
            </a:r>
            <a:r>
              <a:rPr lang="en-GB" b="1" u="sng" dirty="0" smtClean="0"/>
              <a:t>and </a:t>
            </a:r>
          </a:p>
          <a:p>
            <a:r>
              <a:rPr lang="en-GB" sz="2400" b="1" dirty="0">
                <a:cs typeface="Arial" panose="020B0604020202020204" pitchFamily="34" charset="0"/>
              </a:rPr>
              <a:t>Capacity</a:t>
            </a:r>
            <a:r>
              <a:rPr lang="en-GB" dirty="0" smtClean="0">
                <a:cs typeface="Arial" panose="020B0604020202020204" pitchFamily="34" charset="0"/>
              </a:rPr>
              <a:t> –</a:t>
            </a:r>
            <a:r>
              <a:rPr lang="en-GB" dirty="0">
                <a:cs typeface="Arial" panose="020B0604020202020204" pitchFamily="34" charset="0"/>
              </a:rPr>
              <a:t> the person must be capable </a:t>
            </a:r>
            <a:r>
              <a:rPr lang="en-GB" dirty="0" smtClean="0">
                <a:cs typeface="Arial" panose="020B0604020202020204" pitchFamily="34" charset="0"/>
              </a:rPr>
              <a:t>of agreeing to examination, </a:t>
            </a:r>
            <a:r>
              <a:rPr lang="en-GB" dirty="0">
                <a:cs typeface="Arial" panose="020B0604020202020204" pitchFamily="34" charset="0"/>
              </a:rPr>
              <a:t>which means they </a:t>
            </a:r>
            <a:r>
              <a:rPr lang="en-GB" dirty="0" smtClean="0">
                <a:cs typeface="Arial" panose="020B0604020202020204" pitchFamily="34" charset="0"/>
              </a:rPr>
              <a:t>understand </a:t>
            </a:r>
            <a:r>
              <a:rPr lang="en-GB" dirty="0">
                <a:cs typeface="Arial" panose="020B0604020202020204" pitchFamily="34" charset="0"/>
              </a:rPr>
              <a:t>the information </a:t>
            </a:r>
            <a:r>
              <a:rPr lang="en-GB" dirty="0" smtClean="0">
                <a:cs typeface="Arial" panose="020B0604020202020204" pitchFamily="34" charset="0"/>
              </a:rPr>
              <a:t>given </a:t>
            </a:r>
            <a:r>
              <a:rPr lang="en-GB" dirty="0">
                <a:cs typeface="Arial" panose="020B0604020202020204" pitchFamily="34" charset="0"/>
              </a:rPr>
              <a:t>to them and can use it to make an informed </a:t>
            </a:r>
            <a:r>
              <a:rPr lang="en-GB" dirty="0" smtClean="0">
                <a:cs typeface="Arial" panose="020B0604020202020204" pitchFamily="34" charset="0"/>
              </a:rPr>
              <a:t>decision.</a:t>
            </a:r>
          </a:p>
          <a:p>
            <a:endParaRPr lang="en-GB" sz="1200" dirty="0">
              <a:cs typeface="Arial" panose="020B0604020202020204" pitchFamily="34" charset="0"/>
            </a:endParaRPr>
          </a:p>
          <a:p>
            <a:r>
              <a:rPr lang="en-GB" dirty="0" smtClean="0"/>
              <a:t>The new legislation states once </a:t>
            </a:r>
            <a:r>
              <a:rPr lang="en-GB" dirty="0" smtClean="0"/>
              <a:t>an agreement to provide a device for examination has been made police </a:t>
            </a:r>
            <a:r>
              <a:rPr lang="en-GB" dirty="0" smtClean="0"/>
              <a:t>must provide </a:t>
            </a:r>
            <a:r>
              <a:rPr lang="en-GB" dirty="0"/>
              <a:t>the device owner </a:t>
            </a:r>
            <a:r>
              <a:rPr lang="en-GB" dirty="0" smtClean="0"/>
              <a:t>/ user notice </a:t>
            </a:r>
            <a:r>
              <a:rPr lang="en-GB" dirty="0" smtClean="0"/>
              <a:t>in </a:t>
            </a:r>
            <a:r>
              <a:rPr lang="en-GB" b="1" dirty="0" smtClean="0"/>
              <a:t>IN </a:t>
            </a:r>
            <a:r>
              <a:rPr lang="en-GB" b="1" dirty="0"/>
              <a:t>WRITING</a:t>
            </a:r>
            <a:r>
              <a:rPr lang="en-GB" dirty="0"/>
              <a:t> -</a:t>
            </a:r>
          </a:p>
          <a:p>
            <a:endParaRPr lang="en-GB" sz="1000" dirty="0"/>
          </a:p>
          <a:p>
            <a:pPr marL="742950" lvl="1" indent="-285750">
              <a:buFont typeface="Arial" panose="020B0604020202020204" pitchFamily="34" charset="0"/>
              <a:buChar char="•"/>
            </a:pPr>
            <a:r>
              <a:rPr lang="en-GB" sz="1500" dirty="0"/>
              <a:t>Specifying or describing the information that is sought</a:t>
            </a:r>
          </a:p>
          <a:p>
            <a:pPr marL="742950" lvl="1" indent="-285750">
              <a:buFont typeface="Arial" panose="020B0604020202020204" pitchFamily="34" charset="0"/>
              <a:buChar char="•"/>
            </a:pPr>
            <a:r>
              <a:rPr lang="en-GB" sz="1500" dirty="0"/>
              <a:t>Specifying the reason why the information is sought</a:t>
            </a:r>
          </a:p>
          <a:p>
            <a:pPr marL="742950" lvl="1" indent="-285750">
              <a:buFont typeface="Arial" panose="020B0604020202020204" pitchFamily="34" charset="0"/>
              <a:buChar char="•"/>
            </a:pPr>
            <a:r>
              <a:rPr lang="en-GB" sz="1500" dirty="0"/>
              <a:t>Specifying how the information will be dealt with once it has been extracted</a:t>
            </a:r>
          </a:p>
          <a:p>
            <a:pPr marL="742950" lvl="1" indent="-285750">
              <a:buFont typeface="Arial" panose="020B0604020202020204" pitchFamily="34" charset="0"/>
              <a:buChar char="•"/>
            </a:pPr>
            <a:r>
              <a:rPr lang="en-GB" sz="1500" dirty="0"/>
              <a:t>Stating that the owner may refuse to provide the device or agree to the extraction of information from it and</a:t>
            </a:r>
          </a:p>
          <a:p>
            <a:pPr marL="742950" lvl="1" indent="-285750">
              <a:buFont typeface="Arial" panose="020B0604020202020204" pitchFamily="34" charset="0"/>
              <a:buChar char="•"/>
            </a:pPr>
            <a:r>
              <a:rPr lang="en-GB" sz="1500" dirty="0"/>
              <a:t>Stating that the investigation or enquiry for the purposes of which the information is sought will not be brought to an end merely because the owner refuses to provide the device or agree to the extraction of information from it.</a:t>
            </a:r>
          </a:p>
          <a:p>
            <a:endParaRPr lang="en-GB" dirty="0" smtClean="0">
              <a:ln w="0"/>
              <a:effectLst>
                <a:outerShdw blurRad="38100" dist="19050" dir="2700000" algn="tl" rotWithShape="0">
                  <a:schemeClr val="dk1">
                    <a:alpha val="40000"/>
                  </a:schemeClr>
                </a:outerShdw>
              </a:effectLst>
            </a:endParaRPr>
          </a:p>
          <a:p>
            <a:pPr algn="ctr"/>
            <a:endParaRPr lang="en-GB" dirty="0" smtClean="0">
              <a:ln w="0"/>
              <a:effectLst>
                <a:outerShdw blurRad="38100" dist="19050" dir="2700000" algn="tl" rotWithShape="0">
                  <a:schemeClr val="dk1">
                    <a:alpha val="40000"/>
                  </a:schemeClr>
                </a:outerShdw>
              </a:effectLst>
            </a:endParaRPr>
          </a:p>
        </p:txBody>
      </p:sp>
      <p:sp>
        <p:nvSpPr>
          <p:cNvPr id="4" name="Footer Placeholder 3"/>
          <p:cNvSpPr>
            <a:spLocks noGrp="1"/>
          </p:cNvSpPr>
          <p:nvPr>
            <p:ph type="ftr" sz="quarter" idx="11"/>
          </p:nvPr>
        </p:nvSpPr>
        <p:spPr/>
        <p:txBody>
          <a:bodyPr/>
          <a:lstStyle/>
          <a:p>
            <a:r>
              <a:rPr lang="en-GB" smtClean="0"/>
              <a:t>
OFFICIAL</a:t>
            </a:r>
            <a:endParaRPr lang="en-GB" dirty="0"/>
          </a:p>
        </p:txBody>
      </p:sp>
    </p:spTree>
    <p:extLst>
      <p:ext uri="{BB962C8B-B14F-4D97-AF65-F5344CB8AC3E}">
        <p14:creationId xmlns:p14="http://schemas.microsoft.com/office/powerpoint/2010/main" val="43962322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594" y="325501"/>
            <a:ext cx="8210811" cy="5570756"/>
          </a:xfrm>
          <a:prstGeom prst="rect">
            <a:avLst/>
          </a:prstGeom>
        </p:spPr>
        <p:txBody>
          <a:bodyPr wrap="square">
            <a:spAutoFit/>
          </a:bodyPr>
          <a:lstStyle/>
          <a:p>
            <a:r>
              <a:rPr lang="en-GB" sz="2600" b="1" dirty="0" smtClean="0"/>
              <a:t>New Process – ‘Police </a:t>
            </a:r>
            <a:r>
              <a:rPr lang="en-GB" sz="2600" b="1" dirty="0"/>
              <a:t>Scotland Digital Processing Notice</a:t>
            </a:r>
            <a:r>
              <a:rPr lang="en-GB" sz="2600" b="1" dirty="0" smtClean="0"/>
              <a:t>’</a:t>
            </a:r>
            <a:endParaRPr lang="en-GB" sz="2600"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To ensure our obligation to the above requirement every </a:t>
            </a:r>
            <a:r>
              <a:rPr lang="en-GB" dirty="0"/>
              <a:t>occasion </a:t>
            </a:r>
            <a:r>
              <a:rPr lang="en-GB" dirty="0" smtClean="0"/>
              <a:t>on which a digital device is taken </a:t>
            </a:r>
            <a:r>
              <a:rPr lang="en-GB" dirty="0" smtClean="0"/>
              <a:t>with the agreement of the owner / user a </a:t>
            </a:r>
            <a:r>
              <a:rPr lang="en-GB" b="1" dirty="0" smtClean="0"/>
              <a:t>‘Police Scotland Digital Processing Notice’ </a:t>
            </a:r>
            <a:r>
              <a:rPr lang="en-GB" dirty="0" smtClean="0"/>
              <a:t>form MUST be completed and signed by the owner.  A copy of this form is to be issued to the device owner and the original filed as a PRODUCTION.</a:t>
            </a:r>
            <a:endParaRPr lang="en-GB" dirty="0" smtClean="0">
              <a:ln w="0"/>
            </a:endParaRPr>
          </a:p>
          <a:p>
            <a:pPr marL="285750" indent="-285750">
              <a:buFont typeface="Arial" panose="020B0604020202020204" pitchFamily="34" charset="0"/>
              <a:buChar char="•"/>
            </a:pPr>
            <a:endParaRPr lang="en-GB" dirty="0" smtClean="0">
              <a:ln w="0"/>
            </a:endParaRPr>
          </a:p>
          <a:p>
            <a:pPr marL="285750" indent="-285750">
              <a:buFont typeface="Arial" panose="020B0604020202020204" pitchFamily="34" charset="0"/>
              <a:buChar char="•"/>
            </a:pPr>
            <a:r>
              <a:rPr lang="en-GB" dirty="0">
                <a:ln w="0"/>
              </a:rPr>
              <a:t>Their decision regarding whether or not they wish </a:t>
            </a:r>
            <a:r>
              <a:rPr lang="en-GB" dirty="0" smtClean="0">
                <a:ln w="0"/>
              </a:rPr>
              <a:t>to agree to examination of their device should </a:t>
            </a:r>
            <a:r>
              <a:rPr lang="en-GB" dirty="0">
                <a:ln w="0"/>
              </a:rPr>
              <a:t>be </a:t>
            </a:r>
            <a:r>
              <a:rPr lang="en-GB" dirty="0" smtClean="0">
                <a:ln w="0"/>
              </a:rPr>
              <a:t>still recorded </a:t>
            </a:r>
            <a:r>
              <a:rPr lang="en-GB" dirty="0">
                <a:ln w="0"/>
              </a:rPr>
              <a:t>in </a:t>
            </a:r>
            <a:r>
              <a:rPr lang="en-GB" dirty="0" smtClean="0">
                <a:ln w="0"/>
              </a:rPr>
              <a:t>any </a:t>
            </a:r>
            <a:r>
              <a:rPr lang="en-GB" dirty="0">
                <a:ln w="0"/>
              </a:rPr>
              <a:t>official police </a:t>
            </a:r>
            <a:r>
              <a:rPr lang="en-GB" dirty="0" smtClean="0">
                <a:ln w="0"/>
              </a:rPr>
              <a:t>statement.</a:t>
            </a:r>
          </a:p>
          <a:p>
            <a:pPr marL="285750" indent="-285750">
              <a:buFont typeface="Arial" panose="020B0604020202020204" pitchFamily="34" charset="0"/>
              <a:buChar char="•"/>
            </a:pPr>
            <a:endParaRPr lang="en-GB" dirty="0">
              <a:ln w="0"/>
            </a:endParaRPr>
          </a:p>
          <a:p>
            <a:pPr marL="285750" indent="-285750">
              <a:buFont typeface="Arial" panose="020B0604020202020204" pitchFamily="34" charset="0"/>
              <a:buChar char="•"/>
            </a:pPr>
            <a:r>
              <a:rPr lang="en-GB" dirty="0">
                <a:ln w="0"/>
              </a:rPr>
              <a:t>If the victim or witness is not willing to </a:t>
            </a:r>
            <a:r>
              <a:rPr lang="en-GB" dirty="0" smtClean="0">
                <a:ln w="0"/>
              </a:rPr>
              <a:t>agree to their </a:t>
            </a:r>
            <a:r>
              <a:rPr lang="en-GB" dirty="0" smtClean="0">
                <a:ln w="0"/>
              </a:rPr>
              <a:t>device for examination </a:t>
            </a:r>
            <a:r>
              <a:rPr lang="en-GB" dirty="0" smtClean="0">
                <a:ln w="0"/>
              </a:rPr>
              <a:t>(</a:t>
            </a:r>
            <a:r>
              <a:rPr lang="en-GB" dirty="0">
                <a:ln w="0"/>
              </a:rPr>
              <a:t>in the absence of urgency or a warrant) then there is no lawful basis to take or examine the device.</a:t>
            </a:r>
          </a:p>
          <a:p>
            <a:pPr marL="285750" indent="-285750">
              <a:buFont typeface="Arial" panose="020B0604020202020204" pitchFamily="34" charset="0"/>
              <a:buChar char="•"/>
            </a:pPr>
            <a:endParaRPr lang="en-GB" dirty="0">
              <a:ln w="0"/>
            </a:endParaRPr>
          </a:p>
          <a:p>
            <a:pPr marL="285750" indent="-285750">
              <a:buFont typeface="Arial" panose="020B0604020202020204" pitchFamily="34" charset="0"/>
              <a:buChar char="•"/>
            </a:pPr>
            <a:r>
              <a:rPr lang="en-GB" dirty="0" smtClean="0"/>
              <a:t>For </a:t>
            </a:r>
            <a:r>
              <a:rPr lang="en-GB" dirty="0"/>
              <a:t>the purposes of this legislation </a:t>
            </a:r>
            <a:r>
              <a:rPr lang="en-GB" b="1" dirty="0" smtClean="0"/>
              <a:t>a child is defined as </a:t>
            </a:r>
            <a:r>
              <a:rPr lang="en-GB" b="1" dirty="0"/>
              <a:t>under 18 years of age</a:t>
            </a:r>
            <a:r>
              <a:rPr lang="en-GB" dirty="0"/>
              <a:t>.  A child cannot </a:t>
            </a:r>
            <a:r>
              <a:rPr lang="en-GB" dirty="0" smtClean="0"/>
              <a:t>agree </a:t>
            </a:r>
            <a:r>
              <a:rPr lang="en-GB" dirty="0" smtClean="0"/>
              <a:t>to provide a </a:t>
            </a:r>
            <a:r>
              <a:rPr lang="en-GB" dirty="0" smtClean="0"/>
              <a:t>device for data to be extracted and a parent</a:t>
            </a:r>
            <a:r>
              <a:rPr lang="en-GB" dirty="0"/>
              <a:t>/ guardian </a:t>
            </a:r>
            <a:r>
              <a:rPr lang="en-GB" dirty="0" smtClean="0"/>
              <a:t>/ responsible </a:t>
            </a:r>
            <a:r>
              <a:rPr lang="en-GB" dirty="0"/>
              <a:t>authority must be </a:t>
            </a:r>
            <a:r>
              <a:rPr lang="en-GB" dirty="0" smtClean="0"/>
              <a:t>consulted on their behalf.</a:t>
            </a:r>
            <a:endParaRPr lang="en-GB" dirty="0"/>
          </a:p>
          <a:p>
            <a:pPr algn="ctr"/>
            <a:endParaRPr lang="en-GB" sz="2400" dirty="0">
              <a:ln w="0"/>
            </a:endParaRPr>
          </a:p>
        </p:txBody>
      </p:sp>
      <p:sp>
        <p:nvSpPr>
          <p:cNvPr id="3" name="Footer Placeholder 2"/>
          <p:cNvSpPr>
            <a:spLocks noGrp="1"/>
          </p:cNvSpPr>
          <p:nvPr>
            <p:ph type="ftr" sz="quarter" idx="11"/>
          </p:nvPr>
        </p:nvSpPr>
        <p:spPr/>
        <p:txBody>
          <a:bodyPr/>
          <a:lstStyle/>
          <a:p>
            <a:r>
              <a:rPr lang="en-GB" smtClean="0"/>
              <a:t>
OFFICIAL</a:t>
            </a:r>
            <a:endParaRPr lang="en-GB" dirty="0"/>
          </a:p>
        </p:txBody>
      </p:sp>
    </p:spTree>
    <p:extLst>
      <p:ext uri="{BB962C8B-B14F-4D97-AF65-F5344CB8AC3E}">
        <p14:creationId xmlns:p14="http://schemas.microsoft.com/office/powerpoint/2010/main" val="281923876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203" y="259329"/>
            <a:ext cx="8235863" cy="5478423"/>
          </a:xfrm>
          <a:prstGeom prst="rect">
            <a:avLst/>
          </a:prstGeom>
          <a:noFill/>
        </p:spPr>
        <p:txBody>
          <a:bodyPr wrap="square" rtlCol="0">
            <a:spAutoFit/>
          </a:bodyPr>
          <a:lstStyle/>
          <a:p>
            <a:r>
              <a:rPr lang="en-GB" sz="2600" b="1" dirty="0" smtClean="0">
                <a:ln w="0"/>
                <a:uFill>
                  <a:solidFill>
                    <a:srgbClr val="FF0000"/>
                  </a:solidFill>
                </a:uFill>
              </a:rPr>
              <a:t>Refusal </a:t>
            </a:r>
            <a:r>
              <a:rPr lang="en-GB" sz="2600" b="1" dirty="0" smtClean="0">
                <a:ln w="0"/>
                <a:uFill>
                  <a:solidFill>
                    <a:srgbClr val="FF0000"/>
                  </a:solidFill>
                </a:uFill>
              </a:rPr>
              <a:t>or Withdrawal of </a:t>
            </a:r>
            <a:r>
              <a:rPr lang="en-GB" sz="2600" b="1" dirty="0" smtClean="0">
                <a:ln w="0"/>
                <a:uFill>
                  <a:solidFill>
                    <a:srgbClr val="FF0000"/>
                  </a:solidFill>
                </a:uFill>
              </a:rPr>
              <a:t>Agreement</a:t>
            </a:r>
            <a:endParaRPr lang="en-GB" sz="2600" b="1" dirty="0" smtClean="0">
              <a:ln w="0"/>
              <a:uFill>
                <a:solidFill>
                  <a:srgbClr val="FF0000"/>
                </a:solidFill>
              </a:uFill>
            </a:endParaRPr>
          </a:p>
          <a:p>
            <a:pPr marL="285750" indent="-285750">
              <a:buFont typeface="Arial" panose="020B0604020202020204" pitchFamily="34" charset="0"/>
              <a:buChar char="•"/>
            </a:pPr>
            <a:endParaRPr lang="en-GB" dirty="0">
              <a:ln w="0"/>
              <a:uFill>
                <a:solidFill>
                  <a:srgbClr val="FF0000"/>
                </a:solidFill>
              </a:uFill>
            </a:endParaRPr>
          </a:p>
          <a:p>
            <a:pPr marL="285750" indent="-285750">
              <a:buFont typeface="Arial" panose="020B0604020202020204" pitchFamily="34" charset="0"/>
              <a:buChar char="•"/>
            </a:pPr>
            <a:r>
              <a:rPr lang="en-GB" dirty="0" smtClean="0">
                <a:ln w="0"/>
                <a:uFill>
                  <a:solidFill>
                    <a:srgbClr val="FF0000"/>
                  </a:solidFill>
                </a:uFill>
              </a:rPr>
              <a:t>Where a device is taken </a:t>
            </a:r>
            <a:r>
              <a:rPr lang="en-GB" dirty="0" smtClean="0">
                <a:ln w="0"/>
                <a:uFill>
                  <a:solidFill>
                    <a:srgbClr val="FF0000"/>
                  </a:solidFill>
                </a:uFill>
              </a:rPr>
              <a:t>with the agreement of the owner / user, </a:t>
            </a:r>
            <a:r>
              <a:rPr lang="en-GB" dirty="0" smtClean="0">
                <a:ln w="0"/>
                <a:uFill>
                  <a:solidFill>
                    <a:srgbClr val="FF0000"/>
                  </a:solidFill>
                </a:uFill>
              </a:rPr>
              <a:t>there is a right to withdraw that </a:t>
            </a:r>
            <a:r>
              <a:rPr lang="en-GB" dirty="0" smtClean="0">
                <a:ln w="0"/>
                <a:uFill>
                  <a:solidFill>
                    <a:srgbClr val="FF0000"/>
                  </a:solidFill>
                </a:uFill>
              </a:rPr>
              <a:t>agreement at </a:t>
            </a:r>
            <a:r>
              <a:rPr lang="en-GB" dirty="0" smtClean="0">
                <a:ln w="0"/>
                <a:uFill>
                  <a:solidFill>
                    <a:srgbClr val="FF0000"/>
                  </a:solidFill>
                </a:uFill>
              </a:rPr>
              <a:t>any time.  There is no change to this process.</a:t>
            </a:r>
          </a:p>
          <a:p>
            <a:pPr marL="285750" indent="-285750">
              <a:buFont typeface="Arial" panose="020B0604020202020204" pitchFamily="34" charset="0"/>
              <a:buChar char="•"/>
            </a:pPr>
            <a:endParaRPr lang="en-GB" dirty="0" smtClean="0">
              <a:ln w="0"/>
              <a:solidFill>
                <a:srgbClr val="FF0000"/>
              </a:solidFill>
              <a:uFill>
                <a:solidFill>
                  <a:srgbClr val="FF0000"/>
                </a:solidFill>
              </a:uFill>
            </a:endParaRPr>
          </a:p>
          <a:p>
            <a:pPr marL="800100" lvl="1" indent="-342900">
              <a:buFont typeface="Arial" panose="020B0604020202020204" pitchFamily="34" charset="0"/>
              <a:buChar char="•"/>
            </a:pPr>
            <a:r>
              <a:rPr lang="en-GB" dirty="0" smtClean="0"/>
              <a:t>As </a:t>
            </a:r>
            <a:r>
              <a:rPr lang="en-GB" dirty="0"/>
              <a:t>with refusal </a:t>
            </a:r>
            <a:r>
              <a:rPr lang="en-GB" dirty="0" smtClean="0"/>
              <a:t>to agree to device examination </a:t>
            </a:r>
            <a:r>
              <a:rPr lang="en-GB" dirty="0" smtClean="0"/>
              <a:t>there </a:t>
            </a:r>
            <a:r>
              <a:rPr lang="en-GB" dirty="0"/>
              <a:t>may be times that Police Scotland need to </a:t>
            </a:r>
            <a:r>
              <a:rPr lang="en-GB" dirty="0" smtClean="0"/>
              <a:t>keep </a:t>
            </a:r>
            <a:r>
              <a:rPr lang="en-GB" dirty="0"/>
              <a:t>the device despite </a:t>
            </a:r>
            <a:r>
              <a:rPr lang="en-GB" dirty="0" smtClean="0"/>
              <a:t>withdrawal </a:t>
            </a:r>
            <a:r>
              <a:rPr lang="en-GB" dirty="0" smtClean="0"/>
              <a:t>of an agreement for the device to be examined; </a:t>
            </a:r>
            <a:r>
              <a:rPr lang="en-GB" dirty="0" smtClean="0"/>
              <a:t>in these </a:t>
            </a:r>
            <a:r>
              <a:rPr lang="en-GB" dirty="0"/>
              <a:t>cases one of the other powers (warrant or common law) must be </a:t>
            </a:r>
            <a:r>
              <a:rPr lang="en-GB" dirty="0" smtClean="0"/>
              <a:t>used.</a:t>
            </a:r>
          </a:p>
          <a:p>
            <a:pPr marL="800100" lvl="1" indent="-342900">
              <a:buFont typeface="Arial" panose="020B0604020202020204" pitchFamily="34" charset="0"/>
              <a:buChar char="•"/>
            </a:pPr>
            <a:endParaRPr lang="en-GB" dirty="0" smtClean="0"/>
          </a:p>
          <a:p>
            <a:pPr marL="800100" lvl="1" indent="-342900">
              <a:buFont typeface="Arial" panose="020B0604020202020204" pitchFamily="34" charset="0"/>
              <a:buChar char="•"/>
            </a:pPr>
            <a:r>
              <a:rPr lang="en-GB" dirty="0" smtClean="0"/>
              <a:t>If </a:t>
            </a:r>
            <a:r>
              <a:rPr lang="en-GB" dirty="0"/>
              <a:t>another power is </a:t>
            </a:r>
            <a:r>
              <a:rPr lang="en-GB" u="sng" dirty="0"/>
              <a:t>not</a:t>
            </a:r>
            <a:r>
              <a:rPr lang="en-GB" dirty="0"/>
              <a:t> used to keep the </a:t>
            </a:r>
            <a:r>
              <a:rPr lang="en-GB" dirty="0" smtClean="0"/>
              <a:t>device it must </a:t>
            </a:r>
            <a:r>
              <a:rPr lang="en-GB" dirty="0"/>
              <a:t>be returned as soon as possible after </a:t>
            </a:r>
            <a:r>
              <a:rPr lang="en-GB" dirty="0" smtClean="0"/>
              <a:t>withdrawal </a:t>
            </a:r>
            <a:r>
              <a:rPr lang="en-GB" dirty="0"/>
              <a:t>is confirmed. </a:t>
            </a:r>
            <a:endParaRPr lang="en-GB" dirty="0" smtClean="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Agreement can </a:t>
            </a:r>
            <a:r>
              <a:rPr lang="en-GB" dirty="0"/>
              <a:t>be withdrawn at any time via 101, a police officer or at any police station.</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dirty="0">
                <a:ln w="0"/>
                <a:solidFill>
                  <a:srgbClr val="FF0000"/>
                </a:solidFill>
                <a:uFill>
                  <a:solidFill>
                    <a:srgbClr val="FF0000"/>
                  </a:solidFill>
                </a:uFill>
              </a:rPr>
              <a:t>It should be noted that information extracted from the device is kept by police under a separate authority allowed by the data protection act, and as such any </a:t>
            </a:r>
            <a:r>
              <a:rPr lang="en-GB" b="1" dirty="0">
                <a:ln w="0"/>
                <a:solidFill>
                  <a:srgbClr val="FF0000"/>
                </a:solidFill>
                <a:uFill>
                  <a:solidFill>
                    <a:srgbClr val="FF0000"/>
                  </a:solidFill>
                </a:uFill>
              </a:rPr>
              <a:t>withdrawal of </a:t>
            </a:r>
            <a:r>
              <a:rPr lang="en-GB" b="1" dirty="0" smtClean="0">
                <a:ln w="0"/>
                <a:solidFill>
                  <a:srgbClr val="FF0000"/>
                </a:solidFill>
                <a:uFill>
                  <a:solidFill>
                    <a:srgbClr val="FF0000"/>
                  </a:solidFill>
                </a:uFill>
              </a:rPr>
              <a:t>agreement relates </a:t>
            </a:r>
            <a:r>
              <a:rPr lang="en-GB" b="1" dirty="0">
                <a:ln w="0"/>
                <a:solidFill>
                  <a:srgbClr val="FF0000"/>
                </a:solidFill>
                <a:uFill>
                  <a:solidFill>
                    <a:srgbClr val="FF0000"/>
                  </a:solidFill>
                </a:uFill>
              </a:rPr>
              <a:t>only to the device itself</a:t>
            </a:r>
            <a:r>
              <a:rPr lang="en-GB" dirty="0">
                <a:ln w="0"/>
                <a:solidFill>
                  <a:srgbClr val="FF0000"/>
                </a:solidFill>
                <a:uFill>
                  <a:solidFill>
                    <a:srgbClr val="FF0000"/>
                  </a:solidFill>
                </a:uFill>
              </a:rPr>
              <a:t>.  </a:t>
            </a:r>
            <a:endParaRPr lang="en-GB" dirty="0" smtClean="0">
              <a:ln w="0"/>
              <a:uFill>
                <a:solidFill>
                  <a:srgbClr val="FF0000"/>
                </a:solidFill>
              </a:uFill>
            </a:endParaRPr>
          </a:p>
        </p:txBody>
      </p:sp>
      <p:sp>
        <p:nvSpPr>
          <p:cNvPr id="3" name="Footer Placeholder 2"/>
          <p:cNvSpPr>
            <a:spLocks noGrp="1"/>
          </p:cNvSpPr>
          <p:nvPr>
            <p:ph type="ftr" sz="quarter" idx="11"/>
          </p:nvPr>
        </p:nvSpPr>
        <p:spPr/>
        <p:txBody>
          <a:bodyPr/>
          <a:lstStyle/>
          <a:p>
            <a:r>
              <a:rPr lang="en-GB" smtClean="0"/>
              <a:t>
OFFICIAL</a:t>
            </a:r>
            <a:endParaRPr lang="en-GB" dirty="0"/>
          </a:p>
        </p:txBody>
      </p:sp>
    </p:spTree>
    <p:extLst>
      <p:ext uri="{BB962C8B-B14F-4D97-AF65-F5344CB8AC3E}">
        <p14:creationId xmlns:p14="http://schemas.microsoft.com/office/powerpoint/2010/main" val="101554086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673" y="346230"/>
            <a:ext cx="7705027" cy="4493538"/>
          </a:xfrm>
          <a:prstGeom prst="rect">
            <a:avLst/>
          </a:prstGeom>
        </p:spPr>
        <p:txBody>
          <a:bodyPr wrap="square">
            <a:spAutoFit/>
          </a:bodyPr>
          <a:lstStyle/>
          <a:p>
            <a:r>
              <a:rPr lang="en-GB" sz="2600" b="1" dirty="0" smtClean="0">
                <a:ln w="0"/>
                <a:uFill>
                  <a:solidFill>
                    <a:srgbClr val="FF0000"/>
                  </a:solidFill>
                </a:uFill>
              </a:rPr>
              <a:t>Digital Device </a:t>
            </a:r>
            <a:r>
              <a:rPr lang="en-GB" sz="2600" b="1" dirty="0" smtClean="0">
                <a:ln w="0"/>
                <a:uFill>
                  <a:solidFill>
                    <a:srgbClr val="FF0000"/>
                  </a:solidFill>
                </a:uFill>
              </a:rPr>
              <a:t>Agreement Withdrawal </a:t>
            </a:r>
            <a:r>
              <a:rPr lang="en-GB" sz="2600" b="1" dirty="0" smtClean="0">
                <a:ln w="0"/>
                <a:uFill>
                  <a:solidFill>
                    <a:srgbClr val="FF0000"/>
                  </a:solidFill>
                </a:uFill>
              </a:rPr>
              <a:t>Form </a:t>
            </a:r>
          </a:p>
          <a:p>
            <a:endParaRPr lang="en-GB" dirty="0">
              <a:ln w="0"/>
              <a:uFill>
                <a:solidFill>
                  <a:srgbClr val="FF0000"/>
                </a:solidFill>
              </a:uFill>
            </a:endParaRPr>
          </a:p>
          <a:p>
            <a:r>
              <a:rPr lang="en-GB" dirty="0" smtClean="0"/>
              <a:t>On </a:t>
            </a:r>
            <a:r>
              <a:rPr lang="en-GB" dirty="0"/>
              <a:t>every occasion </a:t>
            </a:r>
            <a:r>
              <a:rPr lang="en-GB" dirty="0" smtClean="0"/>
              <a:t>an agreement for device examination is withdrawn the </a:t>
            </a:r>
            <a:r>
              <a:rPr lang="en-GB" dirty="0"/>
              <a:t>Police officer / staff member receiving the request must complete the Digital Device </a:t>
            </a:r>
            <a:r>
              <a:rPr lang="en-GB" dirty="0" smtClean="0"/>
              <a:t>Agreement Withdrawal </a:t>
            </a:r>
            <a:r>
              <a:rPr lang="en-GB" dirty="0"/>
              <a:t>Form and follow the directions within, informing the Cybercrime Digital Forensic Gateway who will stop any examination request if not already undertaken</a:t>
            </a:r>
            <a:r>
              <a:rPr lang="en-GB" dirty="0" smtClean="0"/>
              <a:t>.</a:t>
            </a:r>
          </a:p>
          <a:p>
            <a:endParaRPr lang="en-GB" dirty="0" smtClean="0"/>
          </a:p>
          <a:p>
            <a:r>
              <a:rPr lang="en-GB" sz="2600" b="1" dirty="0">
                <a:ln w="0"/>
                <a:uFill>
                  <a:solidFill>
                    <a:srgbClr val="FF0000"/>
                  </a:solidFill>
                </a:uFill>
              </a:rPr>
              <a:t>Further Guidance</a:t>
            </a:r>
          </a:p>
          <a:p>
            <a:endParaRPr lang="en-GB" b="1" u="sng" dirty="0">
              <a:ln w="0"/>
              <a:uFill>
                <a:solidFill>
                  <a:srgbClr val="FF0000"/>
                </a:solidFill>
              </a:uFill>
            </a:endParaRPr>
          </a:p>
          <a:p>
            <a:r>
              <a:rPr lang="en-GB" dirty="0" smtClean="0">
                <a:ln w="0"/>
                <a:uFill>
                  <a:solidFill>
                    <a:srgbClr val="FF0000"/>
                  </a:solidFill>
                </a:uFill>
              </a:rPr>
              <a:t>Officers </a:t>
            </a:r>
            <a:r>
              <a:rPr lang="en-GB" dirty="0">
                <a:ln w="0"/>
                <a:uFill>
                  <a:solidFill>
                    <a:srgbClr val="FF0000"/>
                  </a:solidFill>
                </a:uFill>
              </a:rPr>
              <a:t>can find further information </a:t>
            </a:r>
            <a:r>
              <a:rPr lang="en-GB" dirty="0" smtClean="0">
                <a:ln w="0"/>
                <a:uFill>
                  <a:solidFill>
                    <a:srgbClr val="FF0000"/>
                  </a:solidFill>
                </a:uFill>
              </a:rPr>
              <a:t>regarding the examination of digital </a:t>
            </a:r>
            <a:r>
              <a:rPr lang="en-GB" dirty="0">
                <a:ln w="0"/>
                <a:uFill>
                  <a:solidFill>
                    <a:srgbClr val="FF0000"/>
                  </a:solidFill>
                </a:uFill>
              </a:rPr>
              <a:t>devices </a:t>
            </a:r>
            <a:r>
              <a:rPr lang="en-GB" dirty="0" smtClean="0">
                <a:ln w="0"/>
                <a:uFill>
                  <a:solidFill>
                    <a:srgbClr val="FF0000"/>
                  </a:solidFill>
                </a:uFill>
              </a:rPr>
              <a:t>belonging to victims </a:t>
            </a:r>
            <a:r>
              <a:rPr lang="en-GB" dirty="0">
                <a:ln w="0"/>
                <a:uFill>
                  <a:solidFill>
                    <a:srgbClr val="FF0000"/>
                  </a:solidFill>
                </a:uFill>
              </a:rPr>
              <a:t>and witnesses of crime </a:t>
            </a:r>
            <a:r>
              <a:rPr lang="en-GB" dirty="0" smtClean="0">
                <a:ln w="0"/>
                <a:uFill>
                  <a:solidFill>
                    <a:srgbClr val="FF0000"/>
                  </a:solidFill>
                </a:uFill>
              </a:rPr>
              <a:t>on the </a:t>
            </a:r>
            <a:r>
              <a:rPr lang="en-GB" b="1" dirty="0" smtClean="0">
                <a:ln w="0"/>
                <a:uFill>
                  <a:solidFill>
                    <a:srgbClr val="FF0000"/>
                  </a:solidFill>
                </a:uFill>
              </a:rPr>
              <a:t>Digital Device Examination by Agreement</a:t>
            </a:r>
            <a:r>
              <a:rPr lang="en-GB" dirty="0" smtClean="0">
                <a:ln w="0"/>
                <a:uFill>
                  <a:solidFill>
                    <a:srgbClr val="FF0000"/>
                  </a:solidFill>
                </a:uFill>
              </a:rPr>
              <a:t> </a:t>
            </a:r>
            <a:r>
              <a:rPr lang="en-GB" dirty="0" smtClean="0"/>
              <a:t>page </a:t>
            </a:r>
            <a:r>
              <a:rPr lang="en-GB" dirty="0" smtClean="0">
                <a:ln w="0"/>
                <a:uFill>
                  <a:solidFill>
                    <a:srgbClr val="FF0000"/>
                  </a:solidFill>
                </a:uFill>
              </a:rPr>
              <a:t>on </a:t>
            </a:r>
            <a:r>
              <a:rPr lang="en-GB" dirty="0">
                <a:ln w="0"/>
                <a:uFill>
                  <a:solidFill>
                    <a:srgbClr val="FF0000"/>
                  </a:solidFill>
                </a:uFill>
              </a:rPr>
              <a:t>the Police Scotland Intranet.</a:t>
            </a:r>
            <a:endParaRPr lang="en-GB" dirty="0">
              <a:ln w="0"/>
            </a:endParaRPr>
          </a:p>
          <a:p>
            <a:pPr algn="ctr"/>
            <a:endParaRPr lang="en-GB" dirty="0"/>
          </a:p>
          <a:p>
            <a:pPr algn="ctr"/>
            <a:endParaRPr lang="en-GB" dirty="0"/>
          </a:p>
        </p:txBody>
      </p:sp>
      <p:sp>
        <p:nvSpPr>
          <p:cNvPr id="3" name="Footer Placeholder 2"/>
          <p:cNvSpPr>
            <a:spLocks noGrp="1"/>
          </p:cNvSpPr>
          <p:nvPr>
            <p:ph type="ftr" sz="quarter" idx="11"/>
          </p:nvPr>
        </p:nvSpPr>
        <p:spPr/>
        <p:txBody>
          <a:bodyPr/>
          <a:lstStyle/>
          <a:p>
            <a:r>
              <a:rPr lang="en-GB" smtClean="0"/>
              <a:t>
OFFICIAL</a:t>
            </a:r>
            <a:endParaRPr lang="en-GB" dirty="0"/>
          </a:p>
        </p:txBody>
      </p:sp>
    </p:spTree>
    <p:extLst>
      <p:ext uri="{BB962C8B-B14F-4D97-AF65-F5344CB8AC3E}">
        <p14:creationId xmlns:p14="http://schemas.microsoft.com/office/powerpoint/2010/main" val="2111931955"/>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_dlc_DocId xmlns="322eb64b-2ec8-46fd-817b-73c63f822af1">PSOS-956-35</_dlc_DocId>
    <_dlc_DocIdUrl xmlns="322eb64b-2ec8-46fd-817b-73c63f822af1">
      <Url>https://spi.spnet.local/policescotland/SpecialistDivisions/specialist-crime-division/OCCT/_layouts/15/DocIdRedir.aspx?ID=PSOS-956-35</Url>
      <Description>PSOS-956-35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BFA4FBAA7E9EE4F90496DB2692AFDEF" ma:contentTypeVersion="32" ma:contentTypeDescription="Create a new document." ma:contentTypeScope="" ma:versionID="737dfe56d5c2f54a5a70521a155636a9">
  <xsd:schema xmlns:xsd="http://www.w3.org/2001/XMLSchema" xmlns:xs="http://www.w3.org/2001/XMLSchema" xmlns:p="http://schemas.microsoft.com/office/2006/metadata/properties" xmlns:ns1="http://schemas.microsoft.com/sharepoint/v3" xmlns:ns2="322eb64b-2ec8-46fd-817b-73c63f822af1" targetNamespace="http://schemas.microsoft.com/office/2006/metadata/properties" ma:root="true" ma:fieldsID="e94ee5ef3270ca69ec8a5f6b2ae7665b" ns1:_="" ns2:_="">
    <xsd:import namespace="http://schemas.microsoft.com/sharepoint/v3"/>
    <xsd:import namespace="322eb64b-2ec8-46fd-817b-73c63f822af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7"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8"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22eb64b-2ec8-46fd-817b-73c63f822af1"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11C1FA-5819-418D-83C3-1CAA1841FD40}">
  <ds:schemaRefs>
    <ds:schemaRef ds:uri="http://purl.org/dc/elements/1.1/"/>
    <ds:schemaRef ds:uri="http://schemas.microsoft.com/office/2006/metadata/properties"/>
    <ds:schemaRef ds:uri="http://schemas.microsoft.com/sharepoint/v3"/>
    <ds:schemaRef ds:uri="http://purl.org/dc/terms/"/>
    <ds:schemaRef ds:uri="322eb64b-2ec8-46fd-817b-73c63f822af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11BF25B2-BB97-4F5E-BE0B-FA05706049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22eb64b-2ec8-46fd-817b-73c63f822a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83F12C-9075-46A2-A98B-C2DDC8FE16DA}">
  <ds:schemaRefs>
    <ds:schemaRef ds:uri="http://schemas.microsoft.com/sharepoint/events"/>
  </ds:schemaRefs>
</ds:datastoreItem>
</file>

<file path=customXml/itemProps4.xml><?xml version="1.0" encoding="utf-8"?>
<ds:datastoreItem xmlns:ds="http://schemas.openxmlformats.org/officeDocument/2006/customXml" ds:itemID="{253C20A1-CA3A-4425-ADFC-4EBD5C4B8D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3973</TotalTime>
  <Words>438</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narrow</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Police Scotland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Device Consent Guidance Presentation</dc:title>
  <dc:creator>HQ Crime Technical  DC Woodhouse S</dc:creator>
  <cp:lastModifiedBy>Woodhouse, Stewart</cp:lastModifiedBy>
  <cp:revision>287</cp:revision>
  <cp:lastPrinted>2019-11-14T11:40:13Z</cp:lastPrinted>
  <dcterms:created xsi:type="dcterms:W3CDTF">2019-06-14T11:53:19Z</dcterms:created>
  <dcterms:modified xsi:type="dcterms:W3CDTF">2022-12-28T10:00:11Z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dd0f3e52-c828-427a-8ffe-571d17acc848</vt:lpwstr>
  </property>
  <property fmtid="{D5CDD505-2E9C-101B-9397-08002B2CF9AE}" pid="3" name="SCDGPMSMARKING20130401GSCiL">
    <vt:lpwstr>OFFICIAL</vt:lpwstr>
  </property>
  <property fmtid="{D5CDD505-2E9C-101B-9397-08002B2CF9AE}" pid="4" name="SCDGPMSMARKING20130401OFF">
    <vt:lpwstr>NONE</vt:lpwstr>
  </property>
  <property fmtid="{D5CDD505-2E9C-101B-9397-08002B2CF9AE}" pid="5" name="_dlc_DocIdItemGuid">
    <vt:lpwstr>97060204-529f-4d1f-a143-344d3edb3c40</vt:lpwstr>
  </property>
  <property fmtid="{D5CDD505-2E9C-101B-9397-08002B2CF9AE}" pid="6" name="ContentTypeId">
    <vt:lpwstr>0x0101001BFA4FBAA7E9EE4F90496DB2692AFDEF</vt:lpwstr>
  </property>
  <property fmtid="{D5CDD505-2E9C-101B-9397-08002B2CF9AE}" pid="7" name="ClassificationName">
    <vt:lpwstr>OFFICIAL</vt:lpwstr>
  </property>
  <property fmtid="{D5CDD505-2E9C-101B-9397-08002B2CF9AE}" pid="8" name="ClassificationMarking">
    <vt:lpwstr>OFFICIAL</vt:lpwstr>
  </property>
  <property fmtid="{D5CDD505-2E9C-101B-9397-08002B2CF9AE}" pid="9" name="ClassificationMadeBy">
    <vt:lpwstr>SPNET\1487495</vt:lpwstr>
  </property>
  <property fmtid="{D5CDD505-2E9C-101B-9397-08002B2CF9AE}" pid="10" name="ClassificationMadeExternally">
    <vt:lpwstr>No</vt:lpwstr>
  </property>
  <property fmtid="{D5CDD505-2E9C-101B-9397-08002B2CF9AE}" pid="11" name="ClassificationMadeOn">
    <vt:filetime>2022-11-01T14:08:12Z</vt:filetime>
  </property>
</Properties>
</file>