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42"/>
  </p:notesMasterIdLst>
  <p:sldIdLst>
    <p:sldId id="256" r:id="rId2"/>
    <p:sldId id="258" r:id="rId3"/>
    <p:sldId id="259" r:id="rId4"/>
    <p:sldId id="286" r:id="rId5"/>
    <p:sldId id="281" r:id="rId6"/>
    <p:sldId id="282" r:id="rId7"/>
    <p:sldId id="302" r:id="rId8"/>
    <p:sldId id="303" r:id="rId9"/>
    <p:sldId id="304" r:id="rId10"/>
    <p:sldId id="305" r:id="rId11"/>
    <p:sldId id="306" r:id="rId12"/>
    <p:sldId id="307" r:id="rId13"/>
    <p:sldId id="308" r:id="rId14"/>
    <p:sldId id="310" r:id="rId15"/>
    <p:sldId id="309" r:id="rId16"/>
    <p:sldId id="311" r:id="rId17"/>
    <p:sldId id="283" r:id="rId18"/>
    <p:sldId id="284" r:id="rId19"/>
    <p:sldId id="292" r:id="rId20"/>
    <p:sldId id="260" r:id="rId21"/>
    <p:sldId id="280" r:id="rId22"/>
    <p:sldId id="287" r:id="rId23"/>
    <p:sldId id="288" r:id="rId24"/>
    <p:sldId id="289" r:id="rId25"/>
    <p:sldId id="261" r:id="rId26"/>
    <p:sldId id="262" r:id="rId27"/>
    <p:sldId id="264" r:id="rId28"/>
    <p:sldId id="265" r:id="rId29"/>
    <p:sldId id="266" r:id="rId30"/>
    <p:sldId id="268" r:id="rId31"/>
    <p:sldId id="294" r:id="rId32"/>
    <p:sldId id="269" r:id="rId33"/>
    <p:sldId id="270" r:id="rId34"/>
    <p:sldId id="272" r:id="rId35"/>
    <p:sldId id="273" r:id="rId36"/>
    <p:sldId id="274" r:id="rId37"/>
    <p:sldId id="275" r:id="rId38"/>
    <p:sldId id="291" r:id="rId39"/>
    <p:sldId id="293" r:id="rId40"/>
    <p:sldId id="277" r:id="rId41"/>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12" autoAdjust="0"/>
    <p:restoredTop sz="94672" autoAdjust="0"/>
  </p:normalViewPr>
  <p:slideViewPr>
    <p:cSldViewPr snapToGrid="0">
      <p:cViewPr varScale="1">
        <p:scale>
          <a:sx n="102" d="100"/>
          <a:sy n="102" d="100"/>
        </p:scale>
        <p:origin x="102" y="12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BDD3E-2849-4AD9-B00A-045CD9436D76}"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lang="en-GB"/>
        </a:p>
      </dgm:t>
    </dgm:pt>
    <dgm:pt modelId="{223B7016-F994-48F6-AACA-9B63E91749AF}">
      <dgm:prSet phldrT="[Text]" custT="1"/>
      <dgm:spPr/>
      <dgm:t>
        <a:bodyPr/>
        <a:lstStyle/>
        <a:p>
          <a:pPr algn="just"/>
          <a:r>
            <a:rPr lang="en-GB" sz="1200" b="1" dirty="0">
              <a:latin typeface="Arial" panose="020B0604020202020204" pitchFamily="34" charset="0"/>
              <a:cs typeface="Arial" panose="020B0604020202020204" pitchFamily="34" charset="0"/>
            </a:rPr>
            <a:t>Seller (Auctioneer),</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must</a:t>
          </a:r>
          <a:r>
            <a:rPr lang="en-GB" sz="1200" dirty="0">
              <a:latin typeface="Arial" panose="020B0604020202020204" pitchFamily="34" charset="0"/>
              <a:cs typeface="Arial" panose="020B0604020202020204" pitchFamily="34" charset="0"/>
            </a:rPr>
            <a:t> see the </a:t>
          </a:r>
          <a:r>
            <a:rPr lang="en-GB" sz="1200" b="1" dirty="0">
              <a:latin typeface="Arial" panose="020B0604020202020204" pitchFamily="34" charset="0"/>
              <a:cs typeface="Arial" panose="020B0604020202020204" pitchFamily="34" charset="0"/>
            </a:rPr>
            <a:t>purchaser’s</a:t>
          </a:r>
          <a:r>
            <a:rPr lang="en-GB" sz="1200" dirty="0">
              <a:latin typeface="Arial" panose="020B0604020202020204" pitchFamily="34" charset="0"/>
              <a:cs typeface="Arial" panose="020B0604020202020204" pitchFamily="34" charset="0"/>
            </a:rPr>
            <a:t> firearm or shotgun certificate before the sale is undertaken.</a:t>
          </a:r>
        </a:p>
        <a:p>
          <a:pPr algn="just"/>
          <a:r>
            <a:rPr lang="en-GB" sz="1200" dirty="0">
              <a:latin typeface="Arial" panose="020B0604020202020204" pitchFamily="34" charset="0"/>
              <a:cs typeface="Arial" panose="020B0604020202020204" pitchFamily="34" charset="0"/>
            </a:rPr>
            <a:t>Having checked the certificate, Auctioneer fills in the necessary details and returns the Certificate to the </a:t>
          </a:r>
          <a:r>
            <a:rPr lang="en-GB" sz="1200" b="1" dirty="0">
              <a:latin typeface="Arial" panose="020B0604020202020204" pitchFamily="34" charset="0"/>
              <a:cs typeface="Arial" panose="020B0604020202020204" pitchFamily="34" charset="0"/>
            </a:rPr>
            <a:t>purchaser</a:t>
          </a:r>
          <a:r>
            <a:rPr lang="en-GB" sz="12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dgm:t>
    </dgm:pt>
    <dgm:pt modelId="{2FB07B69-CDE2-432E-BCC7-B84AF4F69E3F}" type="parTrans" cxnId="{9DE86061-FB52-4A43-9102-24F92A64BDC8}">
      <dgm:prSet/>
      <dgm:spPr/>
      <dgm:t>
        <a:bodyPr/>
        <a:lstStyle/>
        <a:p>
          <a:endParaRPr lang="en-GB"/>
        </a:p>
      </dgm:t>
    </dgm:pt>
    <dgm:pt modelId="{B6037A17-77A2-420B-8EB5-F7B18C04F0F0}" type="sibTrans" cxnId="{9DE86061-FB52-4A43-9102-24F92A64BDC8}">
      <dgm:prSet/>
      <dgm:spPr/>
      <dgm:t>
        <a:bodyPr/>
        <a:lstStyle/>
        <a:p>
          <a:endParaRPr lang="en-GB" dirty="0"/>
        </a:p>
      </dgm:t>
    </dgm:pt>
    <dgm:pt modelId="{CC07A908-51D2-493F-B030-A2884E5FF7B2}">
      <dgm:prSet custT="1"/>
      <dgm:spPr/>
      <dgm:t>
        <a:bodyPr/>
        <a:lstStyle/>
        <a:p>
          <a:pPr algn="just"/>
          <a:r>
            <a:rPr lang="en-GB" sz="1100" b="1" dirty="0">
              <a:latin typeface="Arial" panose="020B0604020202020204" pitchFamily="34" charset="0"/>
              <a:cs typeface="Arial" panose="020B0604020202020204" pitchFamily="34" charset="0"/>
            </a:rPr>
            <a:t>RFD no.2</a:t>
          </a:r>
          <a:r>
            <a:rPr lang="en-GB" sz="1100" dirty="0">
              <a:latin typeface="Arial" panose="020B0604020202020204" pitchFamily="34" charset="0"/>
              <a:cs typeface="Arial" panose="020B0604020202020204" pitchFamily="34" charset="0"/>
            </a:rPr>
            <a:t> will receive the firearm/shotgun and make an appropriate entry on his register within 24 hours. He will then contact the </a:t>
          </a:r>
          <a:r>
            <a:rPr lang="en-GB" sz="1100" b="1" dirty="0">
              <a:latin typeface="Arial" panose="020B0604020202020204" pitchFamily="34" charset="0"/>
              <a:cs typeface="Arial" panose="020B0604020202020204" pitchFamily="34" charset="0"/>
            </a:rPr>
            <a:t>purchaser</a:t>
          </a:r>
          <a:r>
            <a:rPr lang="en-GB" sz="1100" dirty="0">
              <a:latin typeface="Arial" panose="020B0604020202020204" pitchFamily="34" charset="0"/>
              <a:cs typeface="Arial" panose="020B0604020202020204" pitchFamily="34" charset="0"/>
            </a:rPr>
            <a:t> who will present him or herself to </a:t>
          </a:r>
          <a:r>
            <a:rPr lang="en-GB" sz="1100" b="1" dirty="0">
              <a:latin typeface="Arial" panose="020B0604020202020204" pitchFamily="34" charset="0"/>
              <a:cs typeface="Arial" panose="020B0604020202020204" pitchFamily="34" charset="0"/>
            </a:rPr>
            <a:t>RFD no.2</a:t>
          </a:r>
          <a:r>
            <a:rPr lang="en-GB" sz="1100" dirty="0">
              <a:latin typeface="Arial" panose="020B0604020202020204" pitchFamily="34" charset="0"/>
              <a:cs typeface="Arial" panose="020B0604020202020204" pitchFamily="34" charset="0"/>
            </a:rPr>
            <a:t> with his completed Certificate and take possession of the firearm/shotgun, as per the instructions on the purchaser’s Certificate</a:t>
          </a:r>
          <a:r>
            <a:rPr lang="en-GB" sz="800" dirty="0">
              <a:latin typeface="Arial" panose="020B0604020202020204" pitchFamily="34" charset="0"/>
              <a:cs typeface="Arial" panose="020B0604020202020204" pitchFamily="34" charset="0"/>
            </a:rPr>
            <a:t>.</a:t>
          </a:r>
        </a:p>
      </dgm:t>
    </dgm:pt>
    <dgm:pt modelId="{4FB859B6-5AD0-487F-ABC4-6EA5EC9BE93C}" type="parTrans" cxnId="{577D808E-36DD-42B4-B9F4-C42FEA568790}">
      <dgm:prSet/>
      <dgm:spPr/>
      <dgm:t>
        <a:bodyPr/>
        <a:lstStyle/>
        <a:p>
          <a:endParaRPr lang="en-GB"/>
        </a:p>
      </dgm:t>
    </dgm:pt>
    <dgm:pt modelId="{B2DFC938-F8D2-4D89-BDEA-2C569DD457E5}" type="sibTrans" cxnId="{577D808E-36DD-42B4-B9F4-C42FEA568790}">
      <dgm:prSet/>
      <dgm:spPr/>
      <dgm:t>
        <a:bodyPr/>
        <a:lstStyle/>
        <a:p>
          <a:endParaRPr lang="en-GB"/>
        </a:p>
      </dgm:t>
    </dgm:pt>
    <dgm:pt modelId="{7FDA2BD1-8112-43E7-9A2A-26211D4CF51B}">
      <dgm:prSet custT="1"/>
      <dgm:spPr/>
      <dgm:t>
        <a:bodyPr/>
        <a:lstStyle/>
        <a:p>
          <a:endParaRPr lang="en-GB" sz="800" dirty="0"/>
        </a:p>
      </dgm:t>
    </dgm:pt>
    <dgm:pt modelId="{45A6F923-807A-4B39-A76C-48102773D844}" type="parTrans" cxnId="{82ACC4B7-5D3D-4E35-8669-D8207917F81A}">
      <dgm:prSet/>
      <dgm:spPr/>
      <dgm:t>
        <a:bodyPr/>
        <a:lstStyle/>
        <a:p>
          <a:endParaRPr lang="en-GB"/>
        </a:p>
      </dgm:t>
    </dgm:pt>
    <dgm:pt modelId="{80F48882-A5BC-43F1-8C44-2169D0251399}" type="sibTrans" cxnId="{82ACC4B7-5D3D-4E35-8669-D8207917F81A}">
      <dgm:prSet/>
      <dgm:spPr/>
      <dgm:t>
        <a:bodyPr/>
        <a:lstStyle/>
        <a:p>
          <a:endParaRPr lang="en-GB"/>
        </a:p>
      </dgm:t>
    </dgm:pt>
    <dgm:pt modelId="{9BA15121-66AA-42EF-8968-EEFAECD06722}">
      <dgm:prSet custT="1"/>
      <dgm:spPr/>
      <dgm:t>
        <a:bodyPr/>
        <a:lstStyle/>
        <a:p>
          <a:pPr algn="just"/>
          <a:r>
            <a:rPr lang="en-GB" sz="1200" dirty="0">
              <a:latin typeface="Arial" panose="020B0604020202020204" pitchFamily="34" charset="0"/>
              <a:cs typeface="Arial" panose="020B0604020202020204" pitchFamily="34" charset="0"/>
            </a:rPr>
            <a:t>Auctioneer will arrange for the firearm/shotgun to be sent to </a:t>
          </a:r>
          <a:r>
            <a:rPr lang="en-GB" sz="1200" b="1" dirty="0">
              <a:latin typeface="Arial" panose="020B0604020202020204" pitchFamily="34" charset="0"/>
              <a:cs typeface="Arial" panose="020B0604020202020204" pitchFamily="34" charset="0"/>
            </a:rPr>
            <a:t>RFD no.2</a:t>
          </a:r>
          <a:r>
            <a:rPr lang="en-GB" sz="1200" dirty="0">
              <a:latin typeface="Arial" panose="020B0604020202020204" pitchFamily="34" charset="0"/>
              <a:cs typeface="Arial" panose="020B0604020202020204" pitchFamily="34" charset="0"/>
            </a:rPr>
            <a:t>, and keep a record of the transaction.</a:t>
          </a:r>
        </a:p>
        <a:p>
          <a:pPr algn="just"/>
          <a:r>
            <a:rPr lang="en-GB" sz="1200" dirty="0">
              <a:latin typeface="Arial" panose="020B0604020202020204" pitchFamily="34" charset="0"/>
              <a:cs typeface="Arial" panose="020B0604020202020204" pitchFamily="34" charset="0"/>
            </a:rPr>
            <a:t>The record of the transaction will say:</a:t>
          </a:r>
        </a:p>
        <a:p>
          <a:pPr algn="just"/>
          <a:r>
            <a:rPr lang="en-GB" sz="1200" dirty="0">
              <a:latin typeface="Arial" panose="020B0604020202020204" pitchFamily="34" charset="0"/>
              <a:cs typeface="Arial" panose="020B0604020202020204" pitchFamily="34" charset="0"/>
            </a:rPr>
            <a:t>“sold to Mr/Mrs ..xx.. Certificate no…xx… and forwarded to RFD no.2 for collection”</a:t>
          </a:r>
        </a:p>
      </dgm:t>
    </dgm:pt>
    <dgm:pt modelId="{305A67B8-2A92-492B-97E5-98D33EA38097}" type="sibTrans" cxnId="{21960446-D068-42A4-8F29-429B53DB5ECC}">
      <dgm:prSet/>
      <dgm:spPr/>
      <dgm:t>
        <a:bodyPr/>
        <a:lstStyle/>
        <a:p>
          <a:endParaRPr lang="en-GB" dirty="0"/>
        </a:p>
      </dgm:t>
    </dgm:pt>
    <dgm:pt modelId="{6373E976-15A2-4D98-8407-1CA4C87DE718}" type="parTrans" cxnId="{21960446-D068-42A4-8F29-429B53DB5ECC}">
      <dgm:prSet/>
      <dgm:spPr/>
      <dgm:t>
        <a:bodyPr/>
        <a:lstStyle/>
        <a:p>
          <a:endParaRPr lang="en-GB"/>
        </a:p>
      </dgm:t>
    </dgm:pt>
    <dgm:pt modelId="{963E488F-6444-40A3-AF20-3B0A3620E70F}">
      <dgm:prSet phldrT="[Text]" custT="1"/>
      <dgm:spPr/>
      <dgm:t>
        <a:bodyPr/>
        <a:lstStyle/>
        <a:p>
          <a:pPr algn="just"/>
          <a:r>
            <a:rPr lang="en-GB" sz="1400" b="0" dirty="0">
              <a:latin typeface="Arial" panose="020B0604020202020204" pitchFamily="34" charset="0"/>
              <a:cs typeface="Arial" panose="020B0604020202020204" pitchFamily="34" charset="0"/>
            </a:rPr>
            <a:t>Having paid the Auctioneer, the purchaser nominates a dealer (RFD no.2) in a location, remote from Auctioneer, where the purchaser wishes to take possession of the firearm/shotgun.</a:t>
          </a:r>
          <a:endParaRPr lang="en-GB" sz="1800" b="0" dirty="0">
            <a:latin typeface="Arial" panose="020B0604020202020204" pitchFamily="34" charset="0"/>
            <a:cs typeface="Arial" panose="020B0604020202020204" pitchFamily="34" charset="0"/>
          </a:endParaRPr>
        </a:p>
      </dgm:t>
    </dgm:pt>
    <dgm:pt modelId="{82CEB1DE-650C-4E97-BB75-7182DD5A1208}" type="sibTrans" cxnId="{13AD7E38-8B96-421F-B42A-4CF0A3E7D30B}">
      <dgm:prSet/>
      <dgm:spPr/>
      <dgm:t>
        <a:bodyPr/>
        <a:lstStyle/>
        <a:p>
          <a:endParaRPr lang="en-GB" dirty="0"/>
        </a:p>
      </dgm:t>
    </dgm:pt>
    <dgm:pt modelId="{7E133B99-08C1-47B4-9050-55BA781F6599}" type="parTrans" cxnId="{13AD7E38-8B96-421F-B42A-4CF0A3E7D30B}">
      <dgm:prSet/>
      <dgm:spPr/>
      <dgm:t>
        <a:bodyPr/>
        <a:lstStyle/>
        <a:p>
          <a:endParaRPr lang="en-GB"/>
        </a:p>
      </dgm:t>
    </dgm:pt>
    <dgm:pt modelId="{583C8063-D537-43BB-82C5-1F5FB06796B8}">
      <dgm:prSet phldrT="[Text]" custT="1"/>
      <dgm:spPr/>
      <dgm:t>
        <a:bodyPr/>
        <a:lstStyle/>
        <a:p>
          <a:pPr algn="just"/>
          <a:r>
            <a:rPr lang="en-GB" sz="1400" dirty="0">
              <a:latin typeface="Arial" panose="020B0604020202020204" pitchFamily="34" charset="0"/>
              <a:cs typeface="Arial" panose="020B0604020202020204" pitchFamily="34" charset="0"/>
            </a:rPr>
            <a:t>Auctioneer then notifies the Chief Officer of Police who issued the </a:t>
          </a:r>
          <a:r>
            <a:rPr lang="en-GB" sz="1400" b="1" dirty="0">
              <a:latin typeface="Arial" panose="020B0604020202020204" pitchFamily="34" charset="0"/>
              <a:cs typeface="Arial" panose="020B0604020202020204" pitchFamily="34" charset="0"/>
            </a:rPr>
            <a:t>purchaser’s</a:t>
          </a:r>
          <a:r>
            <a:rPr lang="en-GB" sz="1400" dirty="0">
              <a:latin typeface="Arial" panose="020B0604020202020204" pitchFamily="34" charset="0"/>
              <a:cs typeface="Arial" panose="020B0604020202020204" pitchFamily="34" charset="0"/>
            </a:rPr>
            <a:t> Certificate within 7 days of the sale. The notification must include a description of the firearm/shotgun</a:t>
          </a:r>
        </a:p>
      </dgm:t>
    </dgm:pt>
    <dgm:pt modelId="{69732BA6-D37D-49C4-9331-D932289C3D0E}" type="sibTrans" cxnId="{DDF66559-3132-4DDF-8050-F7D9C4A93C2B}">
      <dgm:prSet/>
      <dgm:spPr/>
      <dgm:t>
        <a:bodyPr/>
        <a:lstStyle/>
        <a:p>
          <a:endParaRPr lang="en-GB" dirty="0"/>
        </a:p>
      </dgm:t>
    </dgm:pt>
    <dgm:pt modelId="{9EBF39DB-8B37-4DD1-88C5-9B023AA7B075}" type="parTrans" cxnId="{DDF66559-3132-4DDF-8050-F7D9C4A93C2B}">
      <dgm:prSet/>
      <dgm:spPr/>
      <dgm:t>
        <a:bodyPr/>
        <a:lstStyle/>
        <a:p>
          <a:endParaRPr lang="en-GB"/>
        </a:p>
      </dgm:t>
    </dgm:pt>
    <dgm:pt modelId="{304E40C1-EBC3-4537-8617-AD546E636005}" type="pres">
      <dgm:prSet presAssocID="{8E6BDD3E-2849-4AD9-B00A-045CD9436D76}" presName="outerComposite" presStyleCnt="0">
        <dgm:presLayoutVars>
          <dgm:chMax val="5"/>
          <dgm:dir/>
          <dgm:resizeHandles val="exact"/>
        </dgm:presLayoutVars>
      </dgm:prSet>
      <dgm:spPr/>
      <dgm:t>
        <a:bodyPr/>
        <a:lstStyle/>
        <a:p>
          <a:endParaRPr lang="en-GB"/>
        </a:p>
      </dgm:t>
    </dgm:pt>
    <dgm:pt modelId="{1D06C528-A0A1-40E5-955C-38A5C259ECFF}" type="pres">
      <dgm:prSet presAssocID="{8E6BDD3E-2849-4AD9-B00A-045CD9436D76}" presName="dummyMaxCanvas" presStyleCnt="0">
        <dgm:presLayoutVars/>
      </dgm:prSet>
      <dgm:spPr/>
    </dgm:pt>
    <dgm:pt modelId="{21E91F50-00CF-4FC5-A6C1-BA0C65E396AC}" type="pres">
      <dgm:prSet presAssocID="{8E6BDD3E-2849-4AD9-B00A-045CD9436D76}" presName="FiveNodes_1" presStyleLbl="node1" presStyleIdx="0" presStyleCnt="5" custScaleY="100353">
        <dgm:presLayoutVars>
          <dgm:bulletEnabled val="1"/>
        </dgm:presLayoutVars>
      </dgm:prSet>
      <dgm:spPr/>
      <dgm:t>
        <a:bodyPr/>
        <a:lstStyle/>
        <a:p>
          <a:endParaRPr lang="en-GB"/>
        </a:p>
      </dgm:t>
    </dgm:pt>
    <dgm:pt modelId="{86DBBE18-F44C-4503-AD5D-A3595689D737}" type="pres">
      <dgm:prSet presAssocID="{8E6BDD3E-2849-4AD9-B00A-045CD9436D76}" presName="FiveNodes_2" presStyleLbl="node1" presStyleIdx="1" presStyleCnt="5">
        <dgm:presLayoutVars>
          <dgm:bulletEnabled val="1"/>
        </dgm:presLayoutVars>
      </dgm:prSet>
      <dgm:spPr/>
      <dgm:t>
        <a:bodyPr/>
        <a:lstStyle/>
        <a:p>
          <a:endParaRPr lang="en-GB"/>
        </a:p>
      </dgm:t>
    </dgm:pt>
    <dgm:pt modelId="{15E0201E-9F17-47EC-AFFF-2A117BF5CF85}" type="pres">
      <dgm:prSet presAssocID="{8E6BDD3E-2849-4AD9-B00A-045CD9436D76}" presName="FiveNodes_3" presStyleLbl="node1" presStyleIdx="2" presStyleCnt="5">
        <dgm:presLayoutVars>
          <dgm:bulletEnabled val="1"/>
        </dgm:presLayoutVars>
      </dgm:prSet>
      <dgm:spPr/>
      <dgm:t>
        <a:bodyPr/>
        <a:lstStyle/>
        <a:p>
          <a:endParaRPr lang="en-GB"/>
        </a:p>
      </dgm:t>
    </dgm:pt>
    <dgm:pt modelId="{8094EC1F-FBD8-4649-8F24-552A039B49E7}" type="pres">
      <dgm:prSet presAssocID="{8E6BDD3E-2849-4AD9-B00A-045CD9436D76}" presName="FiveNodes_4" presStyleLbl="node1" presStyleIdx="3" presStyleCnt="5">
        <dgm:presLayoutVars>
          <dgm:bulletEnabled val="1"/>
        </dgm:presLayoutVars>
      </dgm:prSet>
      <dgm:spPr/>
      <dgm:t>
        <a:bodyPr/>
        <a:lstStyle/>
        <a:p>
          <a:endParaRPr lang="en-GB"/>
        </a:p>
      </dgm:t>
    </dgm:pt>
    <dgm:pt modelId="{61B4719A-7A50-478B-9726-9D14998A53D8}" type="pres">
      <dgm:prSet presAssocID="{8E6BDD3E-2849-4AD9-B00A-045CD9436D76}" presName="FiveNodes_5" presStyleLbl="node1" presStyleIdx="4" presStyleCnt="5" custScaleX="103849" custLinFactNeighborX="150" custLinFactNeighborY="1905">
        <dgm:presLayoutVars>
          <dgm:bulletEnabled val="1"/>
        </dgm:presLayoutVars>
      </dgm:prSet>
      <dgm:spPr/>
      <dgm:t>
        <a:bodyPr/>
        <a:lstStyle/>
        <a:p>
          <a:endParaRPr lang="en-GB"/>
        </a:p>
      </dgm:t>
    </dgm:pt>
    <dgm:pt modelId="{D6F19F9D-12D9-4B73-B2D3-585F5D745304}" type="pres">
      <dgm:prSet presAssocID="{8E6BDD3E-2849-4AD9-B00A-045CD9436D76}" presName="FiveConn_1-2" presStyleLbl="fgAccFollowNode1" presStyleIdx="0" presStyleCnt="4">
        <dgm:presLayoutVars>
          <dgm:bulletEnabled val="1"/>
        </dgm:presLayoutVars>
      </dgm:prSet>
      <dgm:spPr/>
      <dgm:t>
        <a:bodyPr/>
        <a:lstStyle/>
        <a:p>
          <a:endParaRPr lang="en-GB"/>
        </a:p>
      </dgm:t>
    </dgm:pt>
    <dgm:pt modelId="{6FADFEF9-5CA0-45F7-8582-7A00D10A7179}" type="pres">
      <dgm:prSet presAssocID="{8E6BDD3E-2849-4AD9-B00A-045CD9436D76}" presName="FiveConn_2-3" presStyleLbl="fgAccFollowNode1" presStyleIdx="1" presStyleCnt="4">
        <dgm:presLayoutVars>
          <dgm:bulletEnabled val="1"/>
        </dgm:presLayoutVars>
      </dgm:prSet>
      <dgm:spPr/>
      <dgm:t>
        <a:bodyPr/>
        <a:lstStyle/>
        <a:p>
          <a:endParaRPr lang="en-GB"/>
        </a:p>
      </dgm:t>
    </dgm:pt>
    <dgm:pt modelId="{201A3D38-96B1-45CE-9F3D-BFB79F33514B}" type="pres">
      <dgm:prSet presAssocID="{8E6BDD3E-2849-4AD9-B00A-045CD9436D76}" presName="FiveConn_3-4" presStyleLbl="fgAccFollowNode1" presStyleIdx="2" presStyleCnt="4">
        <dgm:presLayoutVars>
          <dgm:bulletEnabled val="1"/>
        </dgm:presLayoutVars>
      </dgm:prSet>
      <dgm:spPr/>
      <dgm:t>
        <a:bodyPr/>
        <a:lstStyle/>
        <a:p>
          <a:endParaRPr lang="en-GB"/>
        </a:p>
      </dgm:t>
    </dgm:pt>
    <dgm:pt modelId="{BF3D6764-D092-42EE-AD08-D1E9E647C14D}" type="pres">
      <dgm:prSet presAssocID="{8E6BDD3E-2849-4AD9-B00A-045CD9436D76}" presName="FiveConn_4-5" presStyleLbl="fgAccFollowNode1" presStyleIdx="3" presStyleCnt="4">
        <dgm:presLayoutVars>
          <dgm:bulletEnabled val="1"/>
        </dgm:presLayoutVars>
      </dgm:prSet>
      <dgm:spPr/>
      <dgm:t>
        <a:bodyPr/>
        <a:lstStyle/>
        <a:p>
          <a:endParaRPr lang="en-GB"/>
        </a:p>
      </dgm:t>
    </dgm:pt>
    <dgm:pt modelId="{635C692A-4624-4571-B0C2-AD1F4CA70464}" type="pres">
      <dgm:prSet presAssocID="{8E6BDD3E-2849-4AD9-B00A-045CD9436D76}" presName="FiveNodes_1_text" presStyleLbl="node1" presStyleIdx="4" presStyleCnt="5">
        <dgm:presLayoutVars>
          <dgm:bulletEnabled val="1"/>
        </dgm:presLayoutVars>
      </dgm:prSet>
      <dgm:spPr/>
      <dgm:t>
        <a:bodyPr/>
        <a:lstStyle/>
        <a:p>
          <a:endParaRPr lang="en-GB"/>
        </a:p>
      </dgm:t>
    </dgm:pt>
    <dgm:pt modelId="{83865213-ADCF-4A73-B88D-CCCA1CE9FEEE}" type="pres">
      <dgm:prSet presAssocID="{8E6BDD3E-2849-4AD9-B00A-045CD9436D76}" presName="FiveNodes_2_text" presStyleLbl="node1" presStyleIdx="4" presStyleCnt="5">
        <dgm:presLayoutVars>
          <dgm:bulletEnabled val="1"/>
        </dgm:presLayoutVars>
      </dgm:prSet>
      <dgm:spPr/>
      <dgm:t>
        <a:bodyPr/>
        <a:lstStyle/>
        <a:p>
          <a:endParaRPr lang="en-GB"/>
        </a:p>
      </dgm:t>
    </dgm:pt>
    <dgm:pt modelId="{3D352B6B-F042-40B4-88C4-BEBC55D46266}" type="pres">
      <dgm:prSet presAssocID="{8E6BDD3E-2849-4AD9-B00A-045CD9436D76}" presName="FiveNodes_3_text" presStyleLbl="node1" presStyleIdx="4" presStyleCnt="5">
        <dgm:presLayoutVars>
          <dgm:bulletEnabled val="1"/>
        </dgm:presLayoutVars>
      </dgm:prSet>
      <dgm:spPr/>
      <dgm:t>
        <a:bodyPr/>
        <a:lstStyle/>
        <a:p>
          <a:endParaRPr lang="en-GB"/>
        </a:p>
      </dgm:t>
    </dgm:pt>
    <dgm:pt modelId="{2DD4EBDA-5079-4F7A-88D3-EEBA184AFD26}" type="pres">
      <dgm:prSet presAssocID="{8E6BDD3E-2849-4AD9-B00A-045CD9436D76}" presName="FiveNodes_4_text" presStyleLbl="node1" presStyleIdx="4" presStyleCnt="5">
        <dgm:presLayoutVars>
          <dgm:bulletEnabled val="1"/>
        </dgm:presLayoutVars>
      </dgm:prSet>
      <dgm:spPr/>
      <dgm:t>
        <a:bodyPr/>
        <a:lstStyle/>
        <a:p>
          <a:endParaRPr lang="en-GB"/>
        </a:p>
      </dgm:t>
    </dgm:pt>
    <dgm:pt modelId="{30172417-CED9-42BC-8116-F3C820FA3D3F}" type="pres">
      <dgm:prSet presAssocID="{8E6BDD3E-2849-4AD9-B00A-045CD9436D76}" presName="FiveNodes_5_text" presStyleLbl="node1" presStyleIdx="4" presStyleCnt="5">
        <dgm:presLayoutVars>
          <dgm:bulletEnabled val="1"/>
        </dgm:presLayoutVars>
      </dgm:prSet>
      <dgm:spPr/>
      <dgm:t>
        <a:bodyPr/>
        <a:lstStyle/>
        <a:p>
          <a:endParaRPr lang="en-GB"/>
        </a:p>
      </dgm:t>
    </dgm:pt>
  </dgm:ptLst>
  <dgm:cxnLst>
    <dgm:cxn modelId="{027DE4BA-BCE0-417A-8783-DC9DC287DCE0}" type="presOf" srcId="{CC07A908-51D2-493F-B030-A2884E5FF7B2}" destId="{30172417-CED9-42BC-8116-F3C820FA3D3F}" srcOrd="1" destOrd="0" presId="urn:microsoft.com/office/officeart/2005/8/layout/vProcess5"/>
    <dgm:cxn modelId="{DAFAA355-BE68-4C98-BFDD-556334539DDE}" type="presOf" srcId="{963E488F-6444-40A3-AF20-3B0A3620E70F}" destId="{3D352B6B-F042-40B4-88C4-BEBC55D46266}" srcOrd="1" destOrd="0" presId="urn:microsoft.com/office/officeart/2005/8/layout/vProcess5"/>
    <dgm:cxn modelId="{EAE89842-6B65-4B0C-813F-A4DD08028150}" type="presOf" srcId="{223B7016-F994-48F6-AACA-9B63E91749AF}" destId="{21E91F50-00CF-4FC5-A6C1-BA0C65E396AC}" srcOrd="0" destOrd="0" presId="urn:microsoft.com/office/officeart/2005/8/layout/vProcess5"/>
    <dgm:cxn modelId="{956664B8-31D7-40B6-B469-8AA3F617ED97}" type="presOf" srcId="{583C8063-D537-43BB-82C5-1F5FB06796B8}" destId="{83865213-ADCF-4A73-B88D-CCCA1CE9FEEE}" srcOrd="1" destOrd="0" presId="urn:microsoft.com/office/officeart/2005/8/layout/vProcess5"/>
    <dgm:cxn modelId="{51CDAC1F-2A60-497A-B8D3-812DECF178E9}" type="presOf" srcId="{9BA15121-66AA-42EF-8968-EEFAECD06722}" destId="{8094EC1F-FBD8-4649-8F24-552A039B49E7}" srcOrd="0" destOrd="0" presId="urn:microsoft.com/office/officeart/2005/8/layout/vProcess5"/>
    <dgm:cxn modelId="{13AD7E38-8B96-421F-B42A-4CF0A3E7D30B}" srcId="{8E6BDD3E-2849-4AD9-B00A-045CD9436D76}" destId="{963E488F-6444-40A3-AF20-3B0A3620E70F}" srcOrd="2" destOrd="0" parTransId="{7E133B99-08C1-47B4-9050-55BA781F6599}" sibTransId="{82CEB1DE-650C-4E97-BB75-7182DD5A1208}"/>
    <dgm:cxn modelId="{AC2CB734-91D5-45B1-B20E-458D532B7E98}" type="presOf" srcId="{305A67B8-2A92-492B-97E5-98D33EA38097}" destId="{BF3D6764-D092-42EE-AD08-D1E9E647C14D}" srcOrd="0" destOrd="0" presId="urn:microsoft.com/office/officeart/2005/8/layout/vProcess5"/>
    <dgm:cxn modelId="{725F69F5-FB17-4867-A5FC-F8587555BD85}" type="presOf" srcId="{82CEB1DE-650C-4E97-BB75-7182DD5A1208}" destId="{201A3D38-96B1-45CE-9F3D-BFB79F33514B}" srcOrd="0" destOrd="0" presId="urn:microsoft.com/office/officeart/2005/8/layout/vProcess5"/>
    <dgm:cxn modelId="{577D808E-36DD-42B4-B9F4-C42FEA568790}" srcId="{8E6BDD3E-2849-4AD9-B00A-045CD9436D76}" destId="{CC07A908-51D2-493F-B030-A2884E5FF7B2}" srcOrd="4" destOrd="0" parTransId="{4FB859B6-5AD0-487F-ABC4-6EA5EC9BE93C}" sibTransId="{B2DFC938-F8D2-4D89-BDEA-2C569DD457E5}"/>
    <dgm:cxn modelId="{8299C7BE-36E4-410D-B4F2-2F0334896228}" type="presOf" srcId="{69732BA6-D37D-49C4-9331-D932289C3D0E}" destId="{6FADFEF9-5CA0-45F7-8582-7A00D10A7179}" srcOrd="0" destOrd="0" presId="urn:microsoft.com/office/officeart/2005/8/layout/vProcess5"/>
    <dgm:cxn modelId="{DDF66559-3132-4DDF-8050-F7D9C4A93C2B}" srcId="{8E6BDD3E-2849-4AD9-B00A-045CD9436D76}" destId="{583C8063-D537-43BB-82C5-1F5FB06796B8}" srcOrd="1" destOrd="0" parTransId="{9EBF39DB-8B37-4DD1-88C5-9B023AA7B075}" sibTransId="{69732BA6-D37D-49C4-9331-D932289C3D0E}"/>
    <dgm:cxn modelId="{82ACC4B7-5D3D-4E35-8669-D8207917F81A}" srcId="{8E6BDD3E-2849-4AD9-B00A-045CD9436D76}" destId="{7FDA2BD1-8112-43E7-9A2A-26211D4CF51B}" srcOrd="5" destOrd="0" parTransId="{45A6F923-807A-4B39-A76C-48102773D844}" sibTransId="{80F48882-A5BC-43F1-8C44-2169D0251399}"/>
    <dgm:cxn modelId="{C8384884-BA05-45E5-8A7E-F89A7E8A0E02}" type="presOf" srcId="{583C8063-D537-43BB-82C5-1F5FB06796B8}" destId="{86DBBE18-F44C-4503-AD5D-A3595689D737}" srcOrd="0" destOrd="0" presId="urn:microsoft.com/office/officeart/2005/8/layout/vProcess5"/>
    <dgm:cxn modelId="{21960446-D068-42A4-8F29-429B53DB5ECC}" srcId="{8E6BDD3E-2849-4AD9-B00A-045CD9436D76}" destId="{9BA15121-66AA-42EF-8968-EEFAECD06722}" srcOrd="3" destOrd="0" parTransId="{6373E976-15A2-4D98-8407-1CA4C87DE718}" sibTransId="{305A67B8-2A92-492B-97E5-98D33EA38097}"/>
    <dgm:cxn modelId="{34168A9E-373E-42F7-96CE-F1119DE6CA2C}" type="presOf" srcId="{9BA15121-66AA-42EF-8968-EEFAECD06722}" destId="{2DD4EBDA-5079-4F7A-88D3-EEBA184AFD26}" srcOrd="1" destOrd="0" presId="urn:microsoft.com/office/officeart/2005/8/layout/vProcess5"/>
    <dgm:cxn modelId="{04E647AA-26C7-4AC8-81BE-7C91A014B381}" type="presOf" srcId="{963E488F-6444-40A3-AF20-3B0A3620E70F}" destId="{15E0201E-9F17-47EC-AFFF-2A117BF5CF85}" srcOrd="0" destOrd="0" presId="urn:microsoft.com/office/officeart/2005/8/layout/vProcess5"/>
    <dgm:cxn modelId="{36AE00A0-C53E-45A8-A8F3-AB718DCF3ABB}" type="presOf" srcId="{CC07A908-51D2-493F-B030-A2884E5FF7B2}" destId="{61B4719A-7A50-478B-9726-9D14998A53D8}" srcOrd="0" destOrd="0" presId="urn:microsoft.com/office/officeart/2005/8/layout/vProcess5"/>
    <dgm:cxn modelId="{9DE86061-FB52-4A43-9102-24F92A64BDC8}" srcId="{8E6BDD3E-2849-4AD9-B00A-045CD9436D76}" destId="{223B7016-F994-48F6-AACA-9B63E91749AF}" srcOrd="0" destOrd="0" parTransId="{2FB07B69-CDE2-432E-BCC7-B84AF4F69E3F}" sibTransId="{B6037A17-77A2-420B-8EB5-F7B18C04F0F0}"/>
    <dgm:cxn modelId="{974D8842-DF81-4C7F-BE69-DEFCFA26DE63}" type="presOf" srcId="{223B7016-F994-48F6-AACA-9B63E91749AF}" destId="{635C692A-4624-4571-B0C2-AD1F4CA70464}" srcOrd="1" destOrd="0" presId="urn:microsoft.com/office/officeart/2005/8/layout/vProcess5"/>
    <dgm:cxn modelId="{2EFEF6EA-5E5E-42B8-B1A3-6772CB7F43BC}" type="presOf" srcId="{B6037A17-77A2-420B-8EB5-F7B18C04F0F0}" destId="{D6F19F9D-12D9-4B73-B2D3-585F5D745304}" srcOrd="0" destOrd="0" presId="urn:microsoft.com/office/officeart/2005/8/layout/vProcess5"/>
    <dgm:cxn modelId="{0E11D4D7-C6C9-48FE-857B-A3C9150A6F26}" type="presOf" srcId="{8E6BDD3E-2849-4AD9-B00A-045CD9436D76}" destId="{304E40C1-EBC3-4537-8617-AD546E636005}" srcOrd="0" destOrd="0" presId="urn:microsoft.com/office/officeart/2005/8/layout/vProcess5"/>
    <dgm:cxn modelId="{9E270591-2681-4AB0-8A43-525C1601B665}" type="presParOf" srcId="{304E40C1-EBC3-4537-8617-AD546E636005}" destId="{1D06C528-A0A1-40E5-955C-38A5C259ECFF}" srcOrd="0" destOrd="0" presId="urn:microsoft.com/office/officeart/2005/8/layout/vProcess5"/>
    <dgm:cxn modelId="{1CEF1A8E-17DE-48EC-8F35-4321FCBC45E8}" type="presParOf" srcId="{304E40C1-EBC3-4537-8617-AD546E636005}" destId="{21E91F50-00CF-4FC5-A6C1-BA0C65E396AC}" srcOrd="1" destOrd="0" presId="urn:microsoft.com/office/officeart/2005/8/layout/vProcess5"/>
    <dgm:cxn modelId="{9814D525-4822-4ED2-A049-75D51D82742D}" type="presParOf" srcId="{304E40C1-EBC3-4537-8617-AD546E636005}" destId="{86DBBE18-F44C-4503-AD5D-A3595689D737}" srcOrd="2" destOrd="0" presId="urn:microsoft.com/office/officeart/2005/8/layout/vProcess5"/>
    <dgm:cxn modelId="{2633B338-6714-4005-9477-9FF05FF8C643}" type="presParOf" srcId="{304E40C1-EBC3-4537-8617-AD546E636005}" destId="{15E0201E-9F17-47EC-AFFF-2A117BF5CF85}" srcOrd="3" destOrd="0" presId="urn:microsoft.com/office/officeart/2005/8/layout/vProcess5"/>
    <dgm:cxn modelId="{C7CB37B8-1C8E-43E2-9F44-FA4AF89C5045}" type="presParOf" srcId="{304E40C1-EBC3-4537-8617-AD546E636005}" destId="{8094EC1F-FBD8-4649-8F24-552A039B49E7}" srcOrd="4" destOrd="0" presId="urn:microsoft.com/office/officeart/2005/8/layout/vProcess5"/>
    <dgm:cxn modelId="{D614470C-5696-4EAF-AC84-5291A6638204}" type="presParOf" srcId="{304E40C1-EBC3-4537-8617-AD546E636005}" destId="{61B4719A-7A50-478B-9726-9D14998A53D8}" srcOrd="5" destOrd="0" presId="urn:microsoft.com/office/officeart/2005/8/layout/vProcess5"/>
    <dgm:cxn modelId="{9F9FF551-6AB4-47AC-BD43-0ECA769EEEC0}" type="presParOf" srcId="{304E40C1-EBC3-4537-8617-AD546E636005}" destId="{D6F19F9D-12D9-4B73-B2D3-585F5D745304}" srcOrd="6" destOrd="0" presId="urn:microsoft.com/office/officeart/2005/8/layout/vProcess5"/>
    <dgm:cxn modelId="{DE47C9C0-85FF-43B4-8045-055AAD587CED}" type="presParOf" srcId="{304E40C1-EBC3-4537-8617-AD546E636005}" destId="{6FADFEF9-5CA0-45F7-8582-7A00D10A7179}" srcOrd="7" destOrd="0" presId="urn:microsoft.com/office/officeart/2005/8/layout/vProcess5"/>
    <dgm:cxn modelId="{D803BB5F-D717-43A0-BA76-D7429D00926F}" type="presParOf" srcId="{304E40C1-EBC3-4537-8617-AD546E636005}" destId="{201A3D38-96B1-45CE-9F3D-BFB79F33514B}" srcOrd="8" destOrd="0" presId="urn:microsoft.com/office/officeart/2005/8/layout/vProcess5"/>
    <dgm:cxn modelId="{962A5D61-1344-4077-A7DD-DF14CE7D1B2B}" type="presParOf" srcId="{304E40C1-EBC3-4537-8617-AD546E636005}" destId="{BF3D6764-D092-42EE-AD08-D1E9E647C14D}" srcOrd="9" destOrd="0" presId="urn:microsoft.com/office/officeart/2005/8/layout/vProcess5"/>
    <dgm:cxn modelId="{5D071A1B-EF37-4062-8F17-AAA6C6DD3BBA}" type="presParOf" srcId="{304E40C1-EBC3-4537-8617-AD546E636005}" destId="{635C692A-4624-4571-B0C2-AD1F4CA70464}" srcOrd="10" destOrd="0" presId="urn:microsoft.com/office/officeart/2005/8/layout/vProcess5"/>
    <dgm:cxn modelId="{855163B2-9C43-40F7-B046-E6DAD0FE0D62}" type="presParOf" srcId="{304E40C1-EBC3-4537-8617-AD546E636005}" destId="{83865213-ADCF-4A73-B88D-CCCA1CE9FEEE}" srcOrd="11" destOrd="0" presId="urn:microsoft.com/office/officeart/2005/8/layout/vProcess5"/>
    <dgm:cxn modelId="{67D81A5C-CEB1-415F-BF52-4ED987327151}" type="presParOf" srcId="{304E40C1-EBC3-4537-8617-AD546E636005}" destId="{3D352B6B-F042-40B4-88C4-BEBC55D46266}" srcOrd="12" destOrd="0" presId="urn:microsoft.com/office/officeart/2005/8/layout/vProcess5"/>
    <dgm:cxn modelId="{3A0DAE7E-79A2-4970-A744-09DC7FB5E4A9}" type="presParOf" srcId="{304E40C1-EBC3-4537-8617-AD546E636005}" destId="{2DD4EBDA-5079-4F7A-88D3-EEBA184AFD26}" srcOrd="13" destOrd="0" presId="urn:microsoft.com/office/officeart/2005/8/layout/vProcess5"/>
    <dgm:cxn modelId="{4F7AD0F7-4844-4055-A78C-F79B118FA230}" type="presParOf" srcId="{304E40C1-EBC3-4537-8617-AD546E636005}" destId="{30172417-CED9-42BC-8116-F3C820FA3D3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91F50-00CF-4FC5-A6C1-BA0C65E396AC}">
      <dsp:nvSpPr>
        <dsp:cNvPr id="0" name=""/>
        <dsp:cNvSpPr/>
      </dsp:nvSpPr>
      <dsp:spPr>
        <a:xfrm>
          <a:off x="-54059" y="-825"/>
          <a:ext cx="5618036" cy="9382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GB" sz="1200" b="1" kern="1200" dirty="0">
              <a:latin typeface="Arial" panose="020B0604020202020204" pitchFamily="34" charset="0"/>
              <a:cs typeface="Arial" panose="020B0604020202020204" pitchFamily="34" charset="0"/>
            </a:rPr>
            <a:t>Seller (Auctioneer),</a:t>
          </a:r>
          <a:r>
            <a:rPr lang="en-GB" sz="1200" kern="1200" dirty="0">
              <a:latin typeface="Arial" panose="020B0604020202020204" pitchFamily="34" charset="0"/>
              <a:cs typeface="Arial" panose="020B0604020202020204" pitchFamily="34" charset="0"/>
            </a:rPr>
            <a:t> </a:t>
          </a:r>
          <a:r>
            <a:rPr lang="en-GB" sz="1200" b="1" kern="1200" dirty="0">
              <a:latin typeface="Arial" panose="020B0604020202020204" pitchFamily="34" charset="0"/>
              <a:cs typeface="Arial" panose="020B0604020202020204" pitchFamily="34" charset="0"/>
            </a:rPr>
            <a:t>must</a:t>
          </a:r>
          <a:r>
            <a:rPr lang="en-GB" sz="1200" kern="1200" dirty="0">
              <a:latin typeface="Arial" panose="020B0604020202020204" pitchFamily="34" charset="0"/>
              <a:cs typeface="Arial" panose="020B0604020202020204" pitchFamily="34" charset="0"/>
            </a:rPr>
            <a:t> see the </a:t>
          </a:r>
          <a:r>
            <a:rPr lang="en-GB" sz="1200" b="1" kern="1200" dirty="0">
              <a:latin typeface="Arial" panose="020B0604020202020204" pitchFamily="34" charset="0"/>
              <a:cs typeface="Arial" panose="020B0604020202020204" pitchFamily="34" charset="0"/>
            </a:rPr>
            <a:t>purchaser’s</a:t>
          </a:r>
          <a:r>
            <a:rPr lang="en-GB" sz="1200" kern="1200" dirty="0">
              <a:latin typeface="Arial" panose="020B0604020202020204" pitchFamily="34" charset="0"/>
              <a:cs typeface="Arial" panose="020B0604020202020204" pitchFamily="34" charset="0"/>
            </a:rPr>
            <a:t> firearm or shotgun certificate before the sale is undertaken.</a:t>
          </a:r>
        </a:p>
        <a:p>
          <a:pPr lvl="0" algn="just"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Having checked the certificate, Auctioneer fills in the necessary details and returns the Certificate to the </a:t>
          </a:r>
          <a:r>
            <a:rPr lang="en-GB" sz="1200" b="1" kern="1200" dirty="0">
              <a:latin typeface="Arial" panose="020B0604020202020204" pitchFamily="34" charset="0"/>
              <a:cs typeface="Arial" panose="020B0604020202020204" pitchFamily="34" charset="0"/>
            </a:rPr>
            <a:t>purchaser</a:t>
          </a:r>
          <a:r>
            <a:rPr lang="en-GB" sz="1200" kern="1200" dirty="0">
              <a:latin typeface="Arial" panose="020B0604020202020204" pitchFamily="34" charset="0"/>
              <a:cs typeface="Arial" panose="020B0604020202020204" pitchFamily="34" charset="0"/>
            </a:rPr>
            <a:t>.</a:t>
          </a:r>
          <a:endParaRPr lang="en-GB" sz="1600" kern="1200" dirty="0">
            <a:latin typeface="Arial" panose="020B0604020202020204" pitchFamily="34" charset="0"/>
            <a:cs typeface="Arial" panose="020B0604020202020204" pitchFamily="34" charset="0"/>
          </a:endParaRPr>
        </a:p>
      </dsp:txBody>
      <dsp:txXfrm>
        <a:off x="-26578" y="26656"/>
        <a:ext cx="4499541" cy="883312"/>
      </dsp:txXfrm>
    </dsp:sp>
    <dsp:sp modelId="{86DBBE18-F44C-4503-AD5D-A3595689D737}">
      <dsp:nvSpPr>
        <dsp:cNvPr id="0" name=""/>
        <dsp:cNvSpPr/>
      </dsp:nvSpPr>
      <dsp:spPr>
        <a:xfrm>
          <a:off x="365469" y="1065656"/>
          <a:ext cx="5618036" cy="934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GB" sz="1400" kern="1200" dirty="0">
              <a:latin typeface="Arial" panose="020B0604020202020204" pitchFamily="34" charset="0"/>
              <a:cs typeface="Arial" panose="020B0604020202020204" pitchFamily="34" charset="0"/>
            </a:rPr>
            <a:t>Auctioneer then notifies the Chief Officer of Police who issued the </a:t>
          </a:r>
          <a:r>
            <a:rPr lang="en-GB" sz="1400" b="1" kern="1200" dirty="0">
              <a:latin typeface="Arial" panose="020B0604020202020204" pitchFamily="34" charset="0"/>
              <a:cs typeface="Arial" panose="020B0604020202020204" pitchFamily="34" charset="0"/>
            </a:rPr>
            <a:t>purchaser’s</a:t>
          </a:r>
          <a:r>
            <a:rPr lang="en-GB" sz="1400" kern="1200" dirty="0">
              <a:latin typeface="Arial" panose="020B0604020202020204" pitchFamily="34" charset="0"/>
              <a:cs typeface="Arial" panose="020B0604020202020204" pitchFamily="34" charset="0"/>
            </a:rPr>
            <a:t> Certificate within 7 days of the sale. The notification must include a description of the firearm/shotgun</a:t>
          </a:r>
        </a:p>
      </dsp:txBody>
      <dsp:txXfrm>
        <a:off x="392853" y="1093040"/>
        <a:ext cx="4536006" cy="880206"/>
      </dsp:txXfrm>
    </dsp:sp>
    <dsp:sp modelId="{15E0201E-9F17-47EC-AFFF-2A117BF5CF85}">
      <dsp:nvSpPr>
        <dsp:cNvPr id="0" name=""/>
        <dsp:cNvSpPr/>
      </dsp:nvSpPr>
      <dsp:spPr>
        <a:xfrm>
          <a:off x="784997" y="2130488"/>
          <a:ext cx="5618036" cy="934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GB" sz="1400" b="0" kern="1200" dirty="0">
              <a:latin typeface="Arial" panose="020B0604020202020204" pitchFamily="34" charset="0"/>
              <a:cs typeface="Arial" panose="020B0604020202020204" pitchFamily="34" charset="0"/>
            </a:rPr>
            <a:t>Having paid the Auctioneer, the purchaser nominates a dealer (RFD no.2) in a location, remote from Auctioneer, where the purchaser wishes to take possession of the firearm/shotgun.</a:t>
          </a:r>
          <a:endParaRPr lang="en-GB" sz="1800" b="0" kern="1200" dirty="0">
            <a:latin typeface="Arial" panose="020B0604020202020204" pitchFamily="34" charset="0"/>
            <a:cs typeface="Arial" panose="020B0604020202020204" pitchFamily="34" charset="0"/>
          </a:endParaRPr>
        </a:p>
      </dsp:txBody>
      <dsp:txXfrm>
        <a:off x="812381" y="2157872"/>
        <a:ext cx="4536006" cy="880205"/>
      </dsp:txXfrm>
    </dsp:sp>
    <dsp:sp modelId="{8094EC1F-FBD8-4649-8F24-552A039B49E7}">
      <dsp:nvSpPr>
        <dsp:cNvPr id="0" name=""/>
        <dsp:cNvSpPr/>
      </dsp:nvSpPr>
      <dsp:spPr>
        <a:xfrm>
          <a:off x="1204526" y="3195319"/>
          <a:ext cx="5618036" cy="934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Auctioneer will arrange for the firearm/shotgun to be sent to </a:t>
          </a:r>
          <a:r>
            <a:rPr lang="en-GB" sz="1200" b="1" kern="1200" dirty="0">
              <a:latin typeface="Arial" panose="020B0604020202020204" pitchFamily="34" charset="0"/>
              <a:cs typeface="Arial" panose="020B0604020202020204" pitchFamily="34" charset="0"/>
            </a:rPr>
            <a:t>RFD no.2</a:t>
          </a:r>
          <a:r>
            <a:rPr lang="en-GB" sz="1200" kern="1200" dirty="0">
              <a:latin typeface="Arial" panose="020B0604020202020204" pitchFamily="34" charset="0"/>
              <a:cs typeface="Arial" panose="020B0604020202020204" pitchFamily="34" charset="0"/>
            </a:rPr>
            <a:t>, and keep a record of the transaction.</a:t>
          </a:r>
        </a:p>
        <a:p>
          <a:pPr lvl="0" algn="just"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The record of the transaction will say:</a:t>
          </a:r>
        </a:p>
        <a:p>
          <a:pPr lvl="0" algn="just"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“sold to Mr/Mrs ..xx.. Certificate no…xx… and forwarded to RFD no.2 for collection”</a:t>
          </a:r>
        </a:p>
      </dsp:txBody>
      <dsp:txXfrm>
        <a:off x="1231910" y="3222703"/>
        <a:ext cx="4536006" cy="880205"/>
      </dsp:txXfrm>
    </dsp:sp>
    <dsp:sp modelId="{61B4719A-7A50-478B-9726-9D14998A53D8}">
      <dsp:nvSpPr>
        <dsp:cNvPr id="0" name=""/>
        <dsp:cNvSpPr/>
      </dsp:nvSpPr>
      <dsp:spPr>
        <a:xfrm>
          <a:off x="1515936" y="4260151"/>
          <a:ext cx="5834274" cy="9349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n-GB" sz="1100" b="1" kern="1200" dirty="0">
              <a:latin typeface="Arial" panose="020B0604020202020204" pitchFamily="34" charset="0"/>
              <a:cs typeface="Arial" panose="020B0604020202020204" pitchFamily="34" charset="0"/>
            </a:rPr>
            <a:t>RFD no.2</a:t>
          </a:r>
          <a:r>
            <a:rPr lang="en-GB" sz="1100" kern="1200" dirty="0">
              <a:latin typeface="Arial" panose="020B0604020202020204" pitchFamily="34" charset="0"/>
              <a:cs typeface="Arial" panose="020B0604020202020204" pitchFamily="34" charset="0"/>
            </a:rPr>
            <a:t> will receive the firearm/shotgun and make an appropriate entry on his register within 24 hours. He will then contact the </a:t>
          </a:r>
          <a:r>
            <a:rPr lang="en-GB" sz="1100" b="1" kern="1200" dirty="0">
              <a:latin typeface="Arial" panose="020B0604020202020204" pitchFamily="34" charset="0"/>
              <a:cs typeface="Arial" panose="020B0604020202020204" pitchFamily="34" charset="0"/>
            </a:rPr>
            <a:t>purchaser</a:t>
          </a:r>
          <a:r>
            <a:rPr lang="en-GB" sz="1100" kern="1200" dirty="0">
              <a:latin typeface="Arial" panose="020B0604020202020204" pitchFamily="34" charset="0"/>
              <a:cs typeface="Arial" panose="020B0604020202020204" pitchFamily="34" charset="0"/>
            </a:rPr>
            <a:t> who will present him or herself to </a:t>
          </a:r>
          <a:r>
            <a:rPr lang="en-GB" sz="1100" b="1" kern="1200" dirty="0">
              <a:latin typeface="Arial" panose="020B0604020202020204" pitchFamily="34" charset="0"/>
              <a:cs typeface="Arial" panose="020B0604020202020204" pitchFamily="34" charset="0"/>
            </a:rPr>
            <a:t>RFD no.2</a:t>
          </a:r>
          <a:r>
            <a:rPr lang="en-GB" sz="1100" kern="1200" dirty="0">
              <a:latin typeface="Arial" panose="020B0604020202020204" pitchFamily="34" charset="0"/>
              <a:cs typeface="Arial" panose="020B0604020202020204" pitchFamily="34" charset="0"/>
            </a:rPr>
            <a:t> with his completed Certificate and take possession of the firearm/shotgun, as per the instructions on the purchaser’s Certificate</a:t>
          </a:r>
          <a:r>
            <a:rPr lang="en-GB" sz="800" kern="1200" dirty="0">
              <a:latin typeface="Arial" panose="020B0604020202020204" pitchFamily="34" charset="0"/>
              <a:cs typeface="Arial" panose="020B0604020202020204" pitchFamily="34" charset="0"/>
            </a:rPr>
            <a:t>.</a:t>
          </a:r>
        </a:p>
      </dsp:txBody>
      <dsp:txXfrm>
        <a:off x="1543320" y="4287535"/>
        <a:ext cx="4712705" cy="880205"/>
      </dsp:txXfrm>
    </dsp:sp>
    <dsp:sp modelId="{D6F19F9D-12D9-4B73-B2D3-585F5D745304}">
      <dsp:nvSpPr>
        <dsp:cNvPr id="0" name=""/>
        <dsp:cNvSpPr/>
      </dsp:nvSpPr>
      <dsp:spPr>
        <a:xfrm>
          <a:off x="4956243" y="683875"/>
          <a:ext cx="607733" cy="60773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dirty="0"/>
        </a:p>
      </dsp:txBody>
      <dsp:txXfrm>
        <a:off x="5092983" y="683875"/>
        <a:ext cx="334253" cy="457319"/>
      </dsp:txXfrm>
    </dsp:sp>
    <dsp:sp modelId="{6FADFEF9-5CA0-45F7-8582-7A00D10A7179}">
      <dsp:nvSpPr>
        <dsp:cNvPr id="0" name=""/>
        <dsp:cNvSpPr/>
      </dsp:nvSpPr>
      <dsp:spPr>
        <a:xfrm>
          <a:off x="5375772" y="1748707"/>
          <a:ext cx="607733" cy="60773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dirty="0"/>
        </a:p>
      </dsp:txBody>
      <dsp:txXfrm>
        <a:off x="5512512" y="1748707"/>
        <a:ext cx="334253" cy="457319"/>
      </dsp:txXfrm>
    </dsp:sp>
    <dsp:sp modelId="{201A3D38-96B1-45CE-9F3D-BFB79F33514B}">
      <dsp:nvSpPr>
        <dsp:cNvPr id="0" name=""/>
        <dsp:cNvSpPr/>
      </dsp:nvSpPr>
      <dsp:spPr>
        <a:xfrm>
          <a:off x="5795300" y="2797955"/>
          <a:ext cx="607733" cy="60773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dirty="0"/>
        </a:p>
      </dsp:txBody>
      <dsp:txXfrm>
        <a:off x="5932040" y="2797955"/>
        <a:ext cx="334253" cy="457319"/>
      </dsp:txXfrm>
    </dsp:sp>
    <dsp:sp modelId="{BF3D6764-D092-42EE-AD08-D1E9E647C14D}">
      <dsp:nvSpPr>
        <dsp:cNvPr id="0" name=""/>
        <dsp:cNvSpPr/>
      </dsp:nvSpPr>
      <dsp:spPr>
        <a:xfrm>
          <a:off x="6214829" y="3873175"/>
          <a:ext cx="607733" cy="60773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dirty="0"/>
        </a:p>
      </dsp:txBody>
      <dsp:txXfrm>
        <a:off x="6351569" y="3873175"/>
        <a:ext cx="334253" cy="45731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0B9CB6C-05A9-420E-A172-4364AFF0E2FF}" type="datetimeFigureOut">
              <a:rPr lang="en-GB"/>
              <a:pPr>
                <a:defRPr/>
              </a:pPr>
              <a:t>26/08/2020</a:t>
            </a:fld>
            <a:endParaRPr lang="en-GB" dirty="0"/>
          </a:p>
        </p:txBody>
      </p:sp>
      <p:sp>
        <p:nvSpPr>
          <p:cNvPr id="4" name="Slide Image Placeholder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67CB903-1E27-4954-9E23-2F3DA0467349}" type="slidenum">
              <a:rPr lang="en-GB"/>
              <a:pPr>
                <a:defRPr/>
              </a:pPr>
              <a:t>‹#›</a:t>
            </a:fld>
            <a:endParaRPr lang="en-GB" dirty="0"/>
          </a:p>
        </p:txBody>
      </p:sp>
    </p:spTree>
    <p:extLst>
      <p:ext uri="{BB962C8B-B14F-4D97-AF65-F5344CB8AC3E}">
        <p14:creationId xmlns:p14="http://schemas.microsoft.com/office/powerpoint/2010/main" val="4281588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67CB903-1E27-4954-9E23-2F3DA0467349}" type="slidenum">
              <a:rPr lang="en-GB" smtClean="0"/>
              <a:pPr>
                <a:defRPr/>
              </a:pPr>
              <a:t>9</a:t>
            </a:fld>
            <a:endParaRPr lang="en-GB" dirty="0"/>
          </a:p>
        </p:txBody>
      </p:sp>
    </p:spTree>
    <p:extLst>
      <p:ext uri="{BB962C8B-B14F-4D97-AF65-F5344CB8AC3E}">
        <p14:creationId xmlns:p14="http://schemas.microsoft.com/office/powerpoint/2010/main" val="215165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67CB903-1E27-4954-9E23-2F3DA0467349}" type="slidenum">
              <a:rPr lang="en-GB" smtClean="0"/>
              <a:pPr>
                <a:defRPr/>
              </a:pPr>
              <a:t>21</a:t>
            </a:fld>
            <a:endParaRPr lang="en-GB" dirty="0"/>
          </a:p>
        </p:txBody>
      </p:sp>
    </p:spTree>
    <p:extLst>
      <p:ext uri="{BB962C8B-B14F-4D97-AF65-F5344CB8AC3E}">
        <p14:creationId xmlns:p14="http://schemas.microsoft.com/office/powerpoint/2010/main" val="6452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93620C-D84D-427F-BF54-E6B1A4E0D5F2}" type="slidenum">
              <a:rPr lang="en-GB"/>
              <a:pPr fontAlgn="base">
                <a:spcBef>
                  <a:spcPct val="0"/>
                </a:spcBef>
                <a:spcAft>
                  <a:spcPct val="0"/>
                </a:spcAft>
                <a:defRPr/>
              </a:pPr>
              <a:t>36</a:t>
            </a:fld>
            <a:endParaRPr lang="en-GB" dirty="0"/>
          </a:p>
        </p:txBody>
      </p:sp>
    </p:spTree>
    <p:extLst>
      <p:ext uri="{BB962C8B-B14F-4D97-AF65-F5344CB8AC3E}">
        <p14:creationId xmlns:p14="http://schemas.microsoft.com/office/powerpoint/2010/main" val="401035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F32E6-7768-4E9D-AC8A-32FCFECA5C10}" type="slidenum">
              <a:rPr lang="en-GB"/>
              <a:pPr fontAlgn="base">
                <a:spcBef>
                  <a:spcPct val="0"/>
                </a:spcBef>
                <a:spcAft>
                  <a:spcPct val="0"/>
                </a:spcAft>
                <a:defRPr/>
              </a:pPr>
              <a:t>40</a:t>
            </a:fld>
            <a:endParaRPr lang="en-GB" dirty="0"/>
          </a:p>
        </p:txBody>
      </p:sp>
    </p:spTree>
    <p:extLst>
      <p:ext uri="{BB962C8B-B14F-4D97-AF65-F5344CB8AC3E}">
        <p14:creationId xmlns:p14="http://schemas.microsoft.com/office/powerpoint/2010/main" val="36617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70988" cy="6873876"/>
            <a:chOff x="-8466" y="-8468"/>
            <a:chExt cx="9171316" cy="6874935"/>
          </a:xfrm>
        </p:grpSpPr>
        <p:cxnSp>
          <p:nvCxnSpPr>
            <p:cNvPr id="5" name="Straight Connector 27"/>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4D330DF5-7DC8-4B5C-9C2C-F7C96048ACA7}" type="datetimeFigureOut">
              <a:rPr lang="en-GB"/>
              <a:pPr>
                <a:defRPr/>
              </a:pPr>
              <a:t>26/08/2020</a:t>
            </a:fld>
            <a:endParaRPr lang="en-GB" dirty="0"/>
          </a:p>
        </p:txBody>
      </p:sp>
      <p:sp>
        <p:nvSpPr>
          <p:cNvPr id="16" name="Footer Placeholder 4"/>
          <p:cNvSpPr>
            <a:spLocks noGrp="1"/>
          </p:cNvSpPr>
          <p:nvPr>
            <p:ph type="ftr" sz="quarter" idx="11"/>
          </p:nvPr>
        </p:nvSpPr>
        <p:spPr/>
        <p:txBody>
          <a:bodyPr/>
          <a:lstStyle>
            <a:lvl1pPr>
              <a:defRPr/>
            </a:lvl1pPr>
          </a:lstStyle>
          <a:p>
            <a:pPr>
              <a:defRPr/>
            </a:pPr>
            <a:endParaRPr lang="en-GB" dirty="0"/>
          </a:p>
        </p:txBody>
      </p:sp>
      <p:sp>
        <p:nvSpPr>
          <p:cNvPr id="17" name="Slide Number Placeholder 5"/>
          <p:cNvSpPr>
            <a:spLocks noGrp="1"/>
          </p:cNvSpPr>
          <p:nvPr>
            <p:ph type="sldNum" sz="quarter" idx="12"/>
          </p:nvPr>
        </p:nvSpPr>
        <p:spPr/>
        <p:txBody>
          <a:bodyPr/>
          <a:lstStyle>
            <a:lvl1pPr>
              <a:defRPr/>
            </a:lvl1pPr>
          </a:lstStyle>
          <a:p>
            <a:pPr>
              <a:defRPr/>
            </a:pPr>
            <a:fld id="{D2CCECAA-F744-476D-A73B-297744F48268}"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9E70DBA-06D1-488D-AC80-6D952FE7D67E}" type="datetimeFigureOut">
              <a:rPr lang="en-GB"/>
              <a:pPr>
                <a:defRPr/>
              </a:pPr>
              <a:t>26/08/2020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B1A4585C-5E1D-4AFD-932A-B1CAF17A2E00}"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007B5E4B-8082-4925-BBC8-FEC79FDE42E0}" type="datetimeFigureOut">
              <a:rPr lang="en-GB"/>
              <a:pPr>
                <a:defRPr/>
              </a:pPr>
              <a:t>26/08/2020</a:t>
            </a:fld>
            <a:endParaRPr lang="en-GB" dirty="0"/>
          </a:p>
        </p:txBody>
      </p:sp>
      <p:sp>
        <p:nvSpPr>
          <p:cNvPr id="8"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5"/>
          <p:cNvSpPr>
            <a:spLocks noGrp="1"/>
          </p:cNvSpPr>
          <p:nvPr>
            <p:ph type="sldNum" sz="quarter" idx="16"/>
          </p:nvPr>
        </p:nvSpPr>
        <p:spPr/>
        <p:txBody>
          <a:bodyPr/>
          <a:lstStyle>
            <a:lvl1pPr>
              <a:defRPr/>
            </a:lvl1pPr>
          </a:lstStyle>
          <a:p>
            <a:pPr>
              <a:defRPr/>
            </a:pPr>
            <a:fld id="{10092BF7-450E-4E7D-A554-43D01A3233BC}"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0A3472-5F9B-4C69-ACD2-0E97A523C847}" type="datetimeFigureOut">
              <a:rPr lang="en-GB"/>
              <a:pPr>
                <a:defRPr/>
              </a:pPr>
              <a:t>26/08/2020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108CD93-CFC6-4129-AE9F-905696B8C343}"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E1F81629-A414-4A46-B532-0E4560E12307}" type="datetimeFigureOut">
              <a:rPr lang="en-GB"/>
              <a:pPr>
                <a:defRPr/>
              </a:pPr>
              <a:t>26/08/2020</a:t>
            </a:fld>
            <a:endParaRPr lang="en-GB" dirty="0"/>
          </a:p>
        </p:txBody>
      </p:sp>
      <p:sp>
        <p:nvSpPr>
          <p:cNvPr id="8"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5"/>
          <p:cNvSpPr>
            <a:spLocks noGrp="1"/>
          </p:cNvSpPr>
          <p:nvPr>
            <p:ph type="sldNum" sz="quarter" idx="16"/>
          </p:nvPr>
        </p:nvSpPr>
        <p:spPr/>
        <p:txBody>
          <a:bodyPr/>
          <a:lstStyle>
            <a:lvl1pPr>
              <a:defRPr/>
            </a:lvl1pPr>
          </a:lstStyle>
          <a:p>
            <a:pPr>
              <a:defRPr/>
            </a:pPr>
            <a:fld id="{E0C8185F-E150-41B0-BC8F-F930E4C04C5B}"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91CC79F2-167E-475C-A04A-3643515F05AE}" type="datetimeFigureOut">
              <a:rPr lang="en-GB"/>
              <a:pPr>
                <a:defRPr/>
              </a:pPr>
              <a:t>26/08/2020</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76BCECEC-2627-4C1F-80E0-0885A7F93733}"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75BBC5-298E-47C2-9406-7FC26C9E2374}" type="datetimeFigureOut">
              <a:rPr lang="en-GB"/>
              <a:pPr>
                <a:defRPr/>
              </a:pPr>
              <a:t>26/08/2020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B95453A1-F97D-43E5-8350-8CFC4C2D14F6}"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E3882B9-D562-43BA-9C01-268C4DC23137}" type="datetimeFigureOut">
              <a:rPr lang="en-GB"/>
              <a:pPr>
                <a:defRPr/>
              </a:pPr>
              <a:t>26/08/2020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DDDE608-4B9A-460F-9590-ED74D362661E}"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05A8224-8CDA-47E6-960B-FBE66E985F7E}" type="datetimeFigureOut">
              <a:rPr lang="en-GB"/>
              <a:pPr>
                <a:defRPr/>
              </a:pPr>
              <a:t>26/08/2020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90B4C0E-0F70-45DC-AFE5-7C704A194BBA}"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553E3A2-C9DD-4603-B4C1-33E3DE6A14B7}" type="datetimeFigureOut">
              <a:rPr lang="en-GB"/>
              <a:pPr>
                <a:defRPr/>
              </a:pPr>
              <a:t>26/08/2020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B0384ACE-3ECC-484C-873E-D19BC79D7869}"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ADC013C-D941-40DE-8ABD-4FE9C4B5CC58}" type="datetimeFigureOut">
              <a:rPr lang="en-GB"/>
              <a:pPr>
                <a:defRPr/>
              </a:pPr>
              <a:t>26/08/2020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DFCB137-EBCE-4195-9BED-1C66EA77A447}"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00E0A80-E0B1-42DB-A3C1-3D33E26394FC}" type="datetimeFigureOut">
              <a:rPr lang="en-GB"/>
              <a:pPr>
                <a:defRPr/>
              </a:pPr>
              <a:t>26/08/2020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EDAE3A65-1672-4DE0-8C15-9A3FA9925D8D}"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4C2316F-F3D0-4C5D-85E3-E07FD6BBD0AC}" type="datetimeFigureOut">
              <a:rPr lang="en-GB"/>
              <a:pPr>
                <a:defRPr/>
              </a:pPr>
              <a:t>26/08/2020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EF0CF77A-F7E8-4CC5-B290-6BD9718E9F39}"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986FBC-316C-41DD-8E8A-02AA5FAF5072}" type="datetimeFigureOut">
              <a:rPr lang="en-GB"/>
              <a:pPr>
                <a:defRPr/>
              </a:pPr>
              <a:t>26/08/2020</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7973B38E-8D4E-4356-A9A0-86D227E89172}"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AB71F6-90AB-48E9-8ACC-C37D4011C9B2}" type="datetimeFigureOut">
              <a:rPr lang="en-GB"/>
              <a:pPr>
                <a:defRPr/>
              </a:pPr>
              <a:t>26/08/2020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4707086-306B-4855-9CE2-F82FAA95E0CC}"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C37328C-B115-4EE9-B89B-2D1159B78B37}" type="datetimeFigureOut">
              <a:rPr lang="en-GB"/>
              <a:pPr>
                <a:defRPr/>
              </a:pPr>
              <a:t>26/08/2020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CB315888-62F4-4804-B11A-9542DE409A73}"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70988" cy="6873876"/>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defRPr>
            </a:lvl1pPr>
          </a:lstStyle>
          <a:p>
            <a:pPr>
              <a:defRPr/>
            </a:pPr>
            <a:fld id="{6C276966-EB3C-41CF-BB0C-ADA6D61CA191}" type="datetimeFigureOut">
              <a:rPr lang="en-GB"/>
              <a:pPr>
                <a:defRPr/>
              </a:pPr>
              <a:t>26/08/2020</a:t>
            </a:fld>
            <a:endParaRPr lang="en-GB" dirty="0"/>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defRPr>
            </a:lvl1pPr>
          </a:lstStyle>
          <a:p>
            <a:pPr>
              <a:defRPr/>
            </a:pPr>
            <a:fld id="{763E3F85-F50A-428C-874B-A8AF8483808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83" r:id="rId1"/>
    <p:sldLayoutId id="2147483982" r:id="rId2"/>
    <p:sldLayoutId id="2147483981" r:id="rId3"/>
    <p:sldLayoutId id="2147483980" r:id="rId4"/>
    <p:sldLayoutId id="2147483979" r:id="rId5"/>
    <p:sldLayoutId id="2147483978" r:id="rId6"/>
    <p:sldLayoutId id="2147483977" r:id="rId7"/>
    <p:sldLayoutId id="2147483976" r:id="rId8"/>
    <p:sldLayoutId id="2147483975" r:id="rId9"/>
    <p:sldLayoutId id="2147483974" r:id="rId10"/>
    <p:sldLayoutId id="2147483984" r:id="rId11"/>
    <p:sldLayoutId id="2147483973" r:id="rId12"/>
    <p:sldLayoutId id="2147483985" r:id="rId13"/>
    <p:sldLayoutId id="2147483972" r:id="rId14"/>
    <p:sldLayoutId id="2147483971" r:id="rId15"/>
    <p:sldLayoutId id="2147483970"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gov.uk/government/publications/firearms-law-guidance-to-the-police-2012"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eur-lex.europa.eu/legal-content/EN/TXT/?qid=1530021310684&amp;uri=CELEX:32018R0337"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eur-lex.europa.eu/legal-content/EN/TXT/?qid=1530021310684&amp;uri=CELEX:32018R033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923925" y="987425"/>
            <a:ext cx="6858000" cy="1790700"/>
          </a:xfrm>
        </p:spPr>
        <p:txBody>
          <a:bodyPr/>
          <a:lstStyle/>
          <a:p>
            <a:pPr eaLnBrk="1" hangingPunct="1"/>
            <a:r>
              <a:rPr lang="en-GB" sz="3200" dirty="0">
                <a:solidFill>
                  <a:srgbClr val="20455A"/>
                </a:solidFill>
                <a:latin typeface="Arial" charset="0"/>
                <a:cs typeface="Arial" charset="0"/>
              </a:rPr>
              <a:t>Auctioneers &amp; Firearms Licensing </a:t>
            </a:r>
            <a:br>
              <a:rPr lang="en-GB" sz="3200" dirty="0">
                <a:solidFill>
                  <a:srgbClr val="20455A"/>
                </a:solidFill>
                <a:latin typeface="Arial" charset="0"/>
                <a:cs typeface="Arial" charset="0"/>
              </a:rPr>
            </a:br>
            <a:r>
              <a:rPr lang="en-GB" sz="3200" dirty="0">
                <a:latin typeface="Arial" charset="0"/>
                <a:cs typeface="Arial" charset="0"/>
              </a:rPr>
              <a:t/>
            </a:r>
            <a:br>
              <a:rPr lang="en-GB" sz="3200" dirty="0">
                <a:latin typeface="Arial" charset="0"/>
                <a:cs typeface="Arial" charset="0"/>
              </a:rPr>
            </a:br>
            <a:endParaRPr lang="en-GB" sz="3200" dirty="0">
              <a:latin typeface="Arial" charset="0"/>
              <a:cs typeface="Arial" charset="0"/>
            </a:endParaRPr>
          </a:p>
        </p:txBody>
      </p:sp>
      <p:sp>
        <p:nvSpPr>
          <p:cNvPr id="3" name="Subtitle 2"/>
          <p:cNvSpPr>
            <a:spLocks noGrp="1"/>
          </p:cNvSpPr>
          <p:nvPr>
            <p:ph type="subTitle" idx="1"/>
          </p:nvPr>
        </p:nvSpPr>
        <p:spPr>
          <a:xfrm>
            <a:off x="273377" y="2271861"/>
            <a:ext cx="7727623" cy="2809186"/>
          </a:xfrm>
        </p:spPr>
        <p:txBody>
          <a:bodyPr rtlCol="0">
            <a:normAutofit/>
          </a:bodyPr>
          <a:lstStyle/>
          <a:p>
            <a:pPr algn="ctr" eaLnBrk="1" fontAlgn="auto" hangingPunct="1">
              <a:spcAft>
                <a:spcPts val="0"/>
              </a:spcAft>
              <a:buFont typeface="Wingdings 3" charset="2"/>
              <a:buNone/>
              <a:defRPr/>
            </a:pPr>
            <a:r>
              <a:rPr lang="en-GB" sz="3000" b="1" dirty="0">
                <a:solidFill>
                  <a:schemeClr val="accent1"/>
                </a:solidFill>
                <a:latin typeface="Arial" panose="020B0604020202020204" pitchFamily="34" charset="0"/>
                <a:cs typeface="Arial" panose="020B0604020202020204" pitchFamily="34" charset="0"/>
              </a:rPr>
              <a:t>Good Practice Guide For </a:t>
            </a:r>
          </a:p>
          <a:p>
            <a:pPr algn="ctr" eaLnBrk="1" fontAlgn="auto" hangingPunct="1">
              <a:spcAft>
                <a:spcPts val="0"/>
              </a:spcAft>
              <a:buFont typeface="Wingdings 3" charset="2"/>
              <a:buNone/>
              <a:defRPr/>
            </a:pPr>
            <a:r>
              <a:rPr lang="en-GB" sz="3000" b="1" dirty="0">
                <a:solidFill>
                  <a:schemeClr val="accent1"/>
                </a:solidFill>
                <a:latin typeface="Arial" panose="020B0604020202020204" pitchFamily="34" charset="0"/>
                <a:cs typeface="Arial" panose="020B0604020202020204" pitchFamily="34" charset="0"/>
              </a:rPr>
              <a:t>Auctioneers</a:t>
            </a:r>
          </a:p>
          <a:p>
            <a:pPr eaLnBrk="1" fontAlgn="auto" hangingPunct="1">
              <a:spcAft>
                <a:spcPts val="0"/>
              </a:spcAft>
              <a:buFont typeface="Wingdings 3" charset="2"/>
              <a:buNone/>
              <a:defRPr/>
            </a:pPr>
            <a:endParaRPr lang="en-GB" sz="3000" dirty="0">
              <a:latin typeface="Arial" panose="020B0604020202020204" pitchFamily="34" charset="0"/>
              <a:cs typeface="Arial" panose="020B0604020202020204" pitchFamily="34" charset="0"/>
            </a:endParaRPr>
          </a:p>
          <a:p>
            <a:pPr eaLnBrk="1" fontAlgn="auto" hangingPunct="1">
              <a:spcAft>
                <a:spcPts val="0"/>
              </a:spcAft>
              <a:buFont typeface="Wingdings 3" charset="2"/>
              <a:buNone/>
              <a:defRPr/>
            </a:pPr>
            <a:endParaRPr lang="en-GB" sz="3000" dirty="0">
              <a:latin typeface="Arial" panose="020B0604020202020204" pitchFamily="34" charset="0"/>
              <a:cs typeface="Arial" panose="020B0604020202020204" pitchFamily="34" charset="0"/>
            </a:endParaRPr>
          </a:p>
        </p:txBody>
      </p:sp>
      <p:sp>
        <p:nvSpPr>
          <p:cNvPr id="19460" name="TextBox 3"/>
          <p:cNvSpPr txBox="1">
            <a:spLocks noChangeArrowheads="1"/>
          </p:cNvSpPr>
          <p:nvPr/>
        </p:nvSpPr>
        <p:spPr bwMode="auto">
          <a:xfrm>
            <a:off x="828675" y="5848350"/>
            <a:ext cx="3981450" cy="915988"/>
          </a:xfrm>
          <a:prstGeom prst="rect">
            <a:avLst/>
          </a:prstGeom>
          <a:noFill/>
          <a:ln w="9525">
            <a:noFill/>
            <a:miter lim="800000"/>
            <a:headEnd/>
            <a:tailEnd/>
          </a:ln>
        </p:spPr>
        <p:txBody>
          <a:bodyPr>
            <a:spAutoFit/>
          </a:bodyPr>
          <a:lstStyle/>
          <a:p>
            <a:endParaRPr lang="en-GB" dirty="0">
              <a:solidFill>
                <a:srgbClr val="7F7F7F"/>
              </a:solidFill>
              <a:cs typeface="Arial" charset="0"/>
            </a:endParaRPr>
          </a:p>
          <a:p>
            <a:r>
              <a:rPr lang="en-GB">
                <a:solidFill>
                  <a:srgbClr val="7F7F7F"/>
                </a:solidFill>
                <a:cs typeface="Arial" charset="0"/>
              </a:rPr>
              <a:t>July 2020</a:t>
            </a:r>
            <a:endParaRPr lang="en-GB" dirty="0">
              <a:solidFill>
                <a:srgbClr val="7F7F7F"/>
              </a:solidFill>
              <a:cs typeface="Arial" charset="0"/>
            </a:endParaRPr>
          </a:p>
          <a:p>
            <a:endParaRPr lang="en-GB" dirty="0">
              <a:latin typeface="Trebuchet MS" pitchFamily="34" charset="0"/>
            </a:endParaRPr>
          </a:p>
        </p:txBody>
      </p:sp>
      <p:pic>
        <p:nvPicPr>
          <p:cNvPr id="19461" name="Picture 3" descr="NPCC-blue-RGB.jpg"/>
          <p:cNvPicPr>
            <a:picLocks noChangeAspect="1" noChangeArrowheads="1"/>
          </p:cNvPicPr>
          <p:nvPr/>
        </p:nvPicPr>
        <p:blipFill>
          <a:blip r:embed="rId2"/>
          <a:srcRect/>
          <a:stretch>
            <a:fillRect/>
          </a:stretch>
        </p:blipFill>
        <p:spPr bwMode="auto">
          <a:xfrm>
            <a:off x="828675" y="0"/>
            <a:ext cx="2400300" cy="9874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sz="2000" b="1" dirty="0">
                <a:solidFill>
                  <a:schemeClr val="tx1"/>
                </a:solidFill>
                <a:latin typeface="Arial" panose="020B0604020202020204" pitchFamily="34" charset="0"/>
                <a:cs typeface="Arial" panose="020B0604020202020204" pitchFamily="34" charset="0"/>
              </a:rPr>
              <a:t>Old weapons which should</a:t>
            </a:r>
            <a:r>
              <a:rPr lang="en-US" altLang="en-US" sz="2000" b="1" dirty="0">
                <a:latin typeface="Arial" panose="020B0604020202020204" pitchFamily="34" charset="0"/>
                <a:cs typeface="Arial" panose="020B0604020202020204" pitchFamily="34" charset="0"/>
              </a:rPr>
              <a:t> </a:t>
            </a:r>
            <a:r>
              <a:rPr lang="en-US" altLang="en-US" sz="2000" b="1" i="1" dirty="0">
                <a:latin typeface="Arial" panose="020B0604020202020204" pitchFamily="34" charset="0"/>
                <a:cs typeface="Arial" panose="020B0604020202020204" pitchFamily="34" charset="0"/>
              </a:rPr>
              <a:t>benefit from exemption</a:t>
            </a:r>
            <a:r>
              <a:rPr lang="en-US" altLang="en-US" sz="2000" b="1" i="1" u="sng" dirty="0">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as antiques under</a:t>
            </a:r>
            <a:r>
              <a:rPr lang="en-US" altLang="en-US" sz="2000" b="1" dirty="0">
                <a:latin typeface="Arial" panose="020B0604020202020204" pitchFamily="34" charset="0"/>
                <a:cs typeface="Arial" panose="020B0604020202020204" pitchFamily="34" charset="0"/>
              </a:rPr>
              <a:t> </a:t>
            </a:r>
            <a:r>
              <a:rPr lang="en-US" altLang="en-US" sz="2000" b="1" u="sng" dirty="0">
                <a:latin typeface="Arial" panose="020B0604020202020204" pitchFamily="34" charset="0"/>
                <a:cs typeface="Arial" panose="020B0604020202020204" pitchFamily="34" charset="0"/>
              </a:rPr>
              <a:t/>
            </a:r>
            <a:br>
              <a:rPr lang="en-US" altLang="en-US" sz="2000" b="1" u="sng" dirty="0">
                <a:latin typeface="Arial" panose="020B0604020202020204" pitchFamily="34" charset="0"/>
                <a:cs typeface="Arial" panose="020B0604020202020204" pitchFamily="34" charset="0"/>
              </a:rPr>
            </a:br>
            <a:r>
              <a:rPr lang="en-US" altLang="en-US" sz="2000" b="1" u="sng" dirty="0">
                <a:solidFill>
                  <a:schemeClr val="tx1"/>
                </a:solidFill>
                <a:latin typeface="Arial" panose="020B0604020202020204" pitchFamily="34" charset="0"/>
                <a:cs typeface="Arial" panose="020B0604020202020204" pitchFamily="34" charset="0"/>
              </a:rPr>
              <a:t>section 58 (2) of the Firearms Act 1968</a:t>
            </a:r>
          </a:p>
        </p:txBody>
      </p:sp>
      <p:sp>
        <p:nvSpPr>
          <p:cNvPr id="9219" name="Rectangle 3"/>
          <p:cNvSpPr>
            <a:spLocks noGrp="1" noChangeArrowheads="1"/>
          </p:cNvSpPr>
          <p:nvPr>
            <p:ph type="body" idx="1"/>
          </p:nvPr>
        </p:nvSpPr>
        <p:spPr>
          <a:xfrm>
            <a:off x="113964" y="1635617"/>
            <a:ext cx="6844049" cy="1524000"/>
          </a:xfrm>
        </p:spPr>
        <p:txBody>
          <a:bodyPr/>
          <a:lstStyle/>
          <a:p>
            <a:pPr marL="590550" indent="-590550" eaLnBrk="1" hangingPunct="1">
              <a:lnSpc>
                <a:spcPct val="80000"/>
              </a:lnSpc>
              <a:buFont typeface="Wingdings" panose="05000000000000000000" pitchFamily="2" charset="2"/>
              <a:buNone/>
            </a:pPr>
            <a:r>
              <a:rPr lang="en-US" altLang="en-US" sz="1600" b="1" i="1" dirty="0">
                <a:solidFill>
                  <a:srgbClr val="FF0000"/>
                </a:solidFill>
                <a:latin typeface="Century Gothic" panose="020B0502020202020204" pitchFamily="34" charset="0"/>
              </a:rPr>
              <a:t>	</a:t>
            </a:r>
            <a:r>
              <a:rPr lang="en-US" altLang="en-US" sz="1600" b="1" i="1" dirty="0">
                <a:solidFill>
                  <a:srgbClr val="FF0000"/>
                </a:solidFill>
                <a:latin typeface="Arial" panose="020B0604020202020204" pitchFamily="34" charset="0"/>
                <a:cs typeface="Arial" panose="020B0604020202020204" pitchFamily="34" charset="0"/>
              </a:rPr>
              <a:t>Those pre-1939 weapons to benefit from exemption</a:t>
            </a:r>
            <a:r>
              <a:rPr lang="en-US" altLang="en-US" sz="1600" dirty="0">
                <a:latin typeface="Arial" panose="020B0604020202020204" pitchFamily="34" charset="0"/>
                <a:cs typeface="Arial" panose="020B0604020202020204" pitchFamily="34" charset="0"/>
              </a:rPr>
              <a:t>:</a:t>
            </a:r>
          </a:p>
          <a:p>
            <a:pPr marL="590550" indent="-590550" eaLnBrk="1" hangingPunct="1">
              <a:lnSpc>
                <a:spcPct val="80000"/>
              </a:lnSpc>
              <a:buFont typeface="Wingdings" panose="05000000000000000000" pitchFamily="2" charset="2"/>
              <a:buNone/>
            </a:pPr>
            <a:endParaRPr lang="en-US" altLang="en-US" sz="1600" dirty="0">
              <a:latin typeface="Century Gothic" panose="020B0502020202020204" pitchFamily="34" charset="0"/>
            </a:endParaRPr>
          </a:p>
          <a:p>
            <a:pPr marL="590550" indent="-590550" eaLnBrk="1" hangingPunct="1">
              <a:lnSpc>
                <a:spcPct val="80000"/>
              </a:lnSpc>
              <a:buFont typeface="Wingdings" panose="05000000000000000000" pitchFamily="2" charset="2"/>
              <a:buNone/>
            </a:pPr>
            <a:r>
              <a:rPr lang="en-US" altLang="en-US" sz="1600" b="1" dirty="0">
                <a:latin typeface="Century Gothic" panose="020B0502020202020204" pitchFamily="34" charset="0"/>
              </a:rPr>
              <a:t>          Breech-loading firearms using ignition systems </a:t>
            </a:r>
            <a:r>
              <a:rPr lang="en-US" altLang="en-US" sz="1600" b="1" i="1" dirty="0">
                <a:solidFill>
                  <a:srgbClr val="FF0000"/>
                </a:solidFill>
                <a:latin typeface="Century Gothic" panose="020B0502020202020204" pitchFamily="34" charset="0"/>
              </a:rPr>
              <a:t>other than</a:t>
            </a:r>
            <a:r>
              <a:rPr lang="en-US" altLang="en-US" sz="1600" b="1" dirty="0">
                <a:latin typeface="Century Gothic" panose="020B0502020202020204" pitchFamily="34" charset="0"/>
              </a:rPr>
              <a:t> </a:t>
            </a:r>
            <a:r>
              <a:rPr lang="en-US" altLang="en-US" sz="1600" b="1" dirty="0" err="1">
                <a:latin typeface="Century Gothic" panose="020B0502020202020204" pitchFamily="34" charset="0"/>
              </a:rPr>
              <a:t>rimfire</a:t>
            </a:r>
            <a:r>
              <a:rPr lang="en-US" altLang="en-US" sz="1600" b="1" dirty="0">
                <a:latin typeface="Century Gothic" panose="020B0502020202020204" pitchFamily="34" charset="0"/>
              </a:rPr>
              <a:t> and centrefire.</a:t>
            </a:r>
          </a:p>
          <a:p>
            <a:pPr marL="590550" indent="-590550" eaLnBrk="1" hangingPunct="1">
              <a:lnSpc>
                <a:spcPct val="80000"/>
              </a:lnSpc>
              <a:buFont typeface="Wingdings" panose="05000000000000000000" pitchFamily="2" charset="2"/>
              <a:buNone/>
            </a:pPr>
            <a:r>
              <a:rPr lang="en-US" altLang="en-US" sz="1600" b="1" dirty="0">
                <a:latin typeface="Century Gothic" panose="020B0502020202020204" pitchFamily="34" charset="0"/>
              </a:rPr>
              <a:t>	 (These include such systems as needle-fire and pin-fire ignition systems, as well as the more obscure types such as lip-fire, cup-primed, teat-fire and base-fire systems)</a:t>
            </a:r>
          </a:p>
          <a:p>
            <a:pPr marL="590550" indent="-590550" eaLnBrk="1" hangingPunct="1">
              <a:lnSpc>
                <a:spcPct val="80000"/>
              </a:lnSpc>
            </a:pPr>
            <a:endParaRPr lang="en-US" altLang="en-US" sz="1400" dirty="0"/>
          </a:p>
          <a:p>
            <a:pPr marL="590550" indent="-590550" eaLnBrk="1" hangingPunct="1">
              <a:lnSpc>
                <a:spcPct val="80000"/>
              </a:lnSpc>
              <a:buFont typeface="Wingdings" panose="05000000000000000000" pitchFamily="2" charset="2"/>
              <a:buNone/>
            </a:pPr>
            <a:endParaRPr lang="en-US" altLang="en-US" sz="1400" dirty="0">
              <a:latin typeface="Century Gothic" panose="020B0502020202020204" pitchFamily="34" charset="0"/>
            </a:endParaRPr>
          </a:p>
        </p:txBody>
      </p:sp>
      <p:pic>
        <p:nvPicPr>
          <p:cNvPr id="9221" name="Picture 2" descr="http://media.liveauctiongroup.net/i/8347/9751409_1.jpg?v=8CD1F0C5C38C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67511"/>
            <a:ext cx="6610350" cy="116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5"/>
          <p:cNvSpPr txBox="1">
            <a:spLocks noChangeArrowheads="1"/>
          </p:cNvSpPr>
          <p:nvPr/>
        </p:nvSpPr>
        <p:spPr bwMode="auto">
          <a:xfrm>
            <a:off x="2531772" y="4695930"/>
            <a:ext cx="5181600" cy="276225"/>
          </a:xfrm>
          <a:prstGeom prst="rect">
            <a:avLst/>
          </a:prstGeom>
          <a:noFill/>
          <a:ln w="9525">
            <a:noFill/>
            <a:miter lim="800000"/>
            <a:headEnd/>
            <a:tailEnd/>
          </a:ln>
        </p:spPr>
        <p:txBody>
          <a:bodyPr>
            <a:spAutoFit/>
          </a:bodyPr>
          <a:lstStyle/>
          <a:p>
            <a:pPr algn="ctr">
              <a:defRPr/>
            </a:pPr>
            <a:r>
              <a:rPr lang="en-GB" sz="1200" dirty="0">
                <a:latin typeface="Century Gothic" panose="020B0502020202020204" pitchFamily="34" charset="0"/>
                <a:cs typeface="+mn-cs"/>
              </a:rPr>
              <a:t>Model 1857 </a:t>
            </a:r>
            <a:r>
              <a:rPr lang="en-GB" sz="1200" dirty="0" err="1">
                <a:latin typeface="Century Gothic" panose="020B0502020202020204" pitchFamily="34" charset="0"/>
                <a:cs typeface="+mn-cs"/>
              </a:rPr>
              <a:t>Dreyse</a:t>
            </a:r>
            <a:r>
              <a:rPr lang="en-GB" sz="1200" dirty="0">
                <a:latin typeface="Century Gothic" panose="020B0502020202020204" pitchFamily="34" charset="0"/>
                <a:cs typeface="+mn-cs"/>
              </a:rPr>
              <a:t> needle-fire rifle, German dated 1863</a:t>
            </a:r>
          </a:p>
        </p:txBody>
      </p:sp>
      <p:pic>
        <p:nvPicPr>
          <p:cNvPr id="7174" name="Picture 6" descr="https://upload.wikimedia.org/wikipedia/commons/a/ad/Compare_Dreyse-Chassepot.jpg"/>
          <p:cNvPicPr>
            <a:picLocks noChangeAspect="1" noChangeArrowheads="1"/>
          </p:cNvPicPr>
          <p:nvPr/>
        </p:nvPicPr>
        <p:blipFill rotWithShape="1">
          <a:blip r:embed="rId3">
            <a:extLst>
              <a:ext uri="{28A0092B-C50C-407E-A947-70E740481C1C}">
                <a14:useLocalDpi xmlns:a14="http://schemas.microsoft.com/office/drawing/2010/main" val="0"/>
              </a:ext>
            </a:extLst>
          </a:blip>
          <a:srcRect r="57052"/>
          <a:stretch/>
        </p:blipFill>
        <p:spPr bwMode="auto">
          <a:xfrm>
            <a:off x="850272" y="4928005"/>
            <a:ext cx="2047476" cy="186891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cs7.pikabu.ru/post_img/big/2018/08/09/3/15337833381542346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753" t="5973" r="4885" b="38914"/>
          <a:stretch/>
        </p:blipFill>
        <p:spPr bwMode="auto">
          <a:xfrm rot="5400000">
            <a:off x="3624292" y="4693132"/>
            <a:ext cx="1314818" cy="227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8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2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http://media.liveauctiongroup.net/i/10387/11025367_1.jpg?v=8CE3CDC7AB9FE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 y="876300"/>
            <a:ext cx="28495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www.hackman-adams.com/guns/PinfireDblB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912" y="1102843"/>
            <a:ext cx="35052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5"/>
          <p:cNvSpPr txBox="1">
            <a:spLocks noChangeArrowheads="1"/>
          </p:cNvSpPr>
          <p:nvPr/>
        </p:nvSpPr>
        <p:spPr bwMode="auto">
          <a:xfrm>
            <a:off x="3627438" y="3073797"/>
            <a:ext cx="3429000" cy="276225"/>
          </a:xfrm>
          <a:prstGeom prst="rect">
            <a:avLst/>
          </a:prstGeom>
          <a:noFill/>
          <a:ln w="9525">
            <a:noFill/>
            <a:miter lim="800000"/>
            <a:headEnd/>
            <a:tailEnd/>
          </a:ln>
        </p:spPr>
        <p:txBody>
          <a:bodyPr>
            <a:spAutoFit/>
          </a:bodyPr>
          <a:lstStyle/>
          <a:p>
            <a:pPr algn="ctr">
              <a:defRPr/>
            </a:pPr>
            <a:r>
              <a:rPr lang="en-GB" sz="1200" dirty="0">
                <a:latin typeface="Century Gothic" panose="020B0502020202020204" pitchFamily="34" charset="0"/>
                <a:cs typeface="+mn-cs"/>
              </a:rPr>
              <a:t>Pin fire shotgun, about 1870</a:t>
            </a:r>
          </a:p>
        </p:txBody>
      </p:sp>
      <p:sp>
        <p:nvSpPr>
          <p:cNvPr id="10247" name="TextBox 6"/>
          <p:cNvSpPr txBox="1">
            <a:spLocks noChangeArrowheads="1"/>
          </p:cNvSpPr>
          <p:nvPr/>
        </p:nvSpPr>
        <p:spPr bwMode="auto">
          <a:xfrm>
            <a:off x="1036638" y="3461544"/>
            <a:ext cx="2590800" cy="1200150"/>
          </a:xfrm>
          <a:prstGeom prst="rect">
            <a:avLst/>
          </a:prstGeom>
          <a:noFill/>
          <a:ln w="9525">
            <a:noFill/>
            <a:miter lim="800000"/>
            <a:headEnd/>
            <a:tailEnd/>
          </a:ln>
        </p:spPr>
        <p:txBody>
          <a:bodyPr>
            <a:spAutoFit/>
          </a:bodyPr>
          <a:lstStyle/>
          <a:p>
            <a:pPr>
              <a:defRPr/>
            </a:pPr>
            <a:r>
              <a:rPr lang="en-GB" sz="1200" dirty="0">
                <a:latin typeface="Century Gothic" panose="020B0502020202020204" pitchFamily="34" charset="0"/>
                <a:cs typeface="+mn-cs"/>
              </a:rPr>
              <a:t>Top:</a:t>
            </a:r>
          </a:p>
          <a:p>
            <a:pPr>
              <a:defRPr/>
            </a:pPr>
            <a:r>
              <a:rPr lang="en-GB" sz="1200" dirty="0">
                <a:latin typeface="Century Gothic" panose="020B0502020202020204" pitchFamily="34" charset="0"/>
                <a:cs typeface="+mn-cs"/>
              </a:rPr>
              <a:t>French </a:t>
            </a:r>
            <a:r>
              <a:rPr lang="en-GB" sz="1200" dirty="0" err="1">
                <a:latin typeface="Century Gothic" panose="020B0502020202020204" pitchFamily="34" charset="0"/>
                <a:cs typeface="+mn-cs"/>
              </a:rPr>
              <a:t>pinfire</a:t>
            </a:r>
            <a:r>
              <a:rPr lang="en-GB" sz="1200" dirty="0">
                <a:latin typeface="Century Gothic" panose="020B0502020202020204" pitchFamily="34" charset="0"/>
                <a:cs typeface="+mn-cs"/>
              </a:rPr>
              <a:t> revolver, about 1860</a:t>
            </a:r>
          </a:p>
          <a:p>
            <a:pPr>
              <a:defRPr/>
            </a:pPr>
            <a:r>
              <a:rPr lang="en-GB" sz="1200" dirty="0">
                <a:latin typeface="Century Gothic" panose="020B0502020202020204" pitchFamily="34" charset="0"/>
                <a:cs typeface="+mn-cs"/>
              </a:rPr>
              <a:t>Bottom;</a:t>
            </a:r>
          </a:p>
          <a:p>
            <a:pPr>
              <a:defRPr/>
            </a:pPr>
            <a:r>
              <a:rPr lang="en-GB" sz="1200" dirty="0">
                <a:latin typeface="Century Gothic" panose="020B0502020202020204" pitchFamily="34" charset="0"/>
                <a:cs typeface="+mn-cs"/>
              </a:rPr>
              <a:t>Belgium </a:t>
            </a:r>
            <a:r>
              <a:rPr lang="en-GB" sz="1200" dirty="0" err="1">
                <a:latin typeface="Century Gothic" panose="020B0502020202020204" pitchFamily="34" charset="0"/>
                <a:cs typeface="+mn-cs"/>
              </a:rPr>
              <a:t>pinfire</a:t>
            </a:r>
            <a:r>
              <a:rPr lang="en-GB" sz="1200" dirty="0">
                <a:latin typeface="Century Gothic" panose="020B0502020202020204" pitchFamily="34" charset="0"/>
                <a:cs typeface="+mn-cs"/>
              </a:rPr>
              <a:t> revolver, by Mariette, about 1860</a:t>
            </a:r>
          </a:p>
        </p:txBody>
      </p:sp>
      <p:sp>
        <p:nvSpPr>
          <p:cNvPr id="10249" name="TextBox 8"/>
          <p:cNvSpPr txBox="1">
            <a:spLocks noChangeArrowheads="1"/>
          </p:cNvSpPr>
          <p:nvPr/>
        </p:nvSpPr>
        <p:spPr bwMode="auto">
          <a:xfrm>
            <a:off x="4419600" y="5334000"/>
            <a:ext cx="2971800" cy="276225"/>
          </a:xfrm>
          <a:prstGeom prst="rect">
            <a:avLst/>
          </a:prstGeom>
          <a:noFill/>
          <a:ln w="9525">
            <a:noFill/>
            <a:miter lim="800000"/>
            <a:headEnd/>
            <a:tailEnd/>
          </a:ln>
        </p:spPr>
        <p:txBody>
          <a:bodyPr>
            <a:spAutoFit/>
          </a:bodyPr>
          <a:lstStyle/>
          <a:p>
            <a:pPr algn="ctr">
              <a:defRPr/>
            </a:pPr>
            <a:r>
              <a:rPr lang="en-GB" sz="1200" dirty="0">
                <a:latin typeface="Century Gothic" panose="020B0502020202020204" pitchFamily="34" charset="0"/>
                <a:cs typeface="+mn-cs"/>
              </a:rPr>
              <a:t>.</a:t>
            </a:r>
          </a:p>
        </p:txBody>
      </p:sp>
      <p:sp>
        <p:nvSpPr>
          <p:cNvPr id="31753" name="AutoShape 8" descr="data:image/jpeg;base64,/9j/4AAQSkZJRgABAQAAAQABAAD/2wCEAAkGBhIQERETEhISFRAPEhcaEhYWEBgXERQXFBwhFhkcGBgYHCceFxojGRYeKy8gIycqLCw4FSoyQTcqNSgrODUBCQoKBQUFDQUFDSkYEhgpKSkpKSkpKSkpKSkpKSkpKSkpKSkpKSkpKSkpKSkpKSkpKSkpKSkpKSkpKSkpKSkpKf/AABEIAGIAvAMBIgACEQEDEQH/xAAbAAEAAgMBAQAAAAAAAAAAAAAABQYDBAcCAf/EAEUQAAIBAwIEAwMHCAYLAAAAAAECAwAEERIhBRMxQQYiYQcyURQjM1RxgaEkQkNikZTB0xU0RHSx0VJkcoKEo7LC0uLx/8QAFAEBAAAAAAAAAAAAAAAAAAAAAP/EABQRAQAAAAAAAAAAAAAAAAAAAAD/2gAMAwEAAhEDEQA/AO40pSgUpSgUpSgUpSgUpSgUpSgUpSgUpSgUpSgUpSgUr4zAAk7AdT2FaHDPEFvctIsMquYj5sZxv3B6MuQdxkbUEhSlKBVa8Q+MFty6R8vMWOdJK5SCEt7qkgEvIeuhd8bnG1WWuGe0OylMkyYctDPPPINPl5UugRyDfzAAaTgbae1BaLn2kzpoPNsSjtu3JuwqjGQSWAzkA4xnP3Vkb2hzbHn2WPKP6re7lvdwdON+w71S+AWrEQzR6WYpoMIHOdlU6ZXmRs8uPlswDD7MZY1nbiEKnZJXs538sSuQ1udSxrrIyWmCoDGCcZO2MYIWeD2kztIyc2zGMaT8kvDzCeuhRlsDYHIHWth/aFIFZjc2ehDgn5FeYDDsSTgH0qtQycqBBzci1KTWh0Mxn3YKhixqjVWiOcEhWff3sVs3pkVAQ8bwRn9MWk5aPM2mcjBMuQQBMDkDt2oJrw9414hey8mP5IG5JdmaCZdIzpXYvvqBB2283erJ8k4p9Ys/3Z/T9f7ah/ZhwpSk15g/PtohyBqWGI6RnAAyxGTgDpV7oK8tnxPvc2n7q/8AMobLie/5Ta/uj7f8yrDSgrpsOJ/Wrbv/AGRv/OvjcN4ln+uW4H9z3+P+n8dqsdKCtSWHFE8yXVvKR+je1Mat/vK5IP4VrcMv+IX4LK0NpHG7IcLz5WeMlH64VVDA46nardUP4Xh0QyD/AFm4x5QoAMrEAAdsUGE8Du8Y/pGX0/Joc/t0+n41jbgF5g44lNntm3hxn1wvSrFSg4lH484gutJHujIjaH0LBswyMYMZYHyn47j1qS4RxfiN0SI7zUxPlT5VAkoGPzkaHJbY9Bivfi3hPyfiTHYR3qrImQADMjBCAT38+T096tGDhCSSxpJGrhjFuy7e/bhgD8NLkff2oLDLwrjOpcSy6cnWDdw5IwB5SINjnPUHr95+rwnjJxmSTvn8uiHXvtbdBttvUPwm8u4GUW9y+ny4jmPNiYnkDGpjqXzXBzpOwUY71buCe0OKUqlwvyeRsBWL6rdyQGwsmBhsMp0tg+bvQRcfgi/mAFzOjZOTrllmAG+ByvJE2NveB93PpVt4H4ahtAeWGaRwA8jkGRgOg2ACqOyqAB8KlaUClKUConj/AIeS6UH3LiMHkzAeeMn/AKlPQqdiCRUtSg4LcryZJ1ljMUZSWFxGc8mRSsjBFYgtESdSoSAQzYzjFep0RpQIoolmkeJUQMFiBwHVkZWYZZ3GUOQNsHvVj9o9uI7pyMedLeYKVyGkWQwMAMEEmN99j7o2O1Rkt8WhJLQ86SExSosmqcKo0PLohC6WLIM51eVRjrQYrpWEE5mjAaCcq86Rs0wkZjLGVDaOXCDqGCcksPiBWlIxltrgrKWkVNUsSqoRgjKsci8pNO0ZOSSCTkfEVKmcQpbTWy28TBp1kBnaSOd4/MnU4csshKhwrZA7YqRgtVdbe2RplDIzRgyI0bCdZOckgVRzWiIIxq1HPag6F4cijW1t1iIMaxIFIIIIx1yPWpKuV+ynxTy3axkOVJZrdiCDnqyYPx3OO2D6V1SgUpSgUpSgVEeGJQ0LlSCPlE+4xj6Vvgq/x+09al6rHs8ObV9sZu7nb4fOttQWelKUFX9oXChLa84BebYuJ4y2MHlHUynPYgfgKqvC1GbVgMGQQNjbuLUnp36fh3Jra9pXHTPLFw2Jsc10N0wPRGYKF9euSMZ2A3zWvYqB8lAGy8nA1Zwqm1A36bautBjtANUe5GWXHm396yA3BG+Px7GkNmrpErrlXZMq2+tT8kU9exGenb4U4bjKZOPPt5umJLLy9d/8dvtrYtkwtuME+eMj4f2YnORv92+320Hrw74hksCqSs8lk5ABOWkti3MYbbkwhIjknp16ZrpEcgYAqQVYZBByCD0IPcVzKZAYGJO2h8eYdoZx0yN+o/zFT/s/uSpvLX9Ha3DcnfOiKR3Cof8AZMZ69mFBcKUpQKUqueKvFi2yukZU3ATUS2eVCp21ykdP1UHmY4A65oKP7Q5Eub0x6VyGhgVi6rkgmaTBYYHvouTkebHesUsQEkCBCzW94GZjHEThSPmeam00jOMhFBwSFPQY0OHSCRpZxzAFOFeWXk/NT5bncwKw5zT/AKrde2nNbnGrW4kcwtbPrtHebmpMcKHY75OgFQoU+TzbdV81BltDplMkEgN3NuFAUxXE8YDOPMFWNQXUCQEMTqGcjJ8zRxfJplKEtHLEzLJCRI0t2pL5aORFc7Kc9MJ67euMqr5WK3DxJKqETXCxMs0kSMJGJ3CHAOQcsyk6iMCvV9eSGLnFI1FhJylS55awBpEEbpyI1Gkrsyk5BH27BGeLuDSW7LNBG0fyWTCsWkeUrGciU6ycIW3DA4OrHaur+FPEC31rHOMBmGJFGfK42Yb9vh6GuZXjzxSCMxQyQWrRIAY+ZNIZV1oqFgHCu2QoXYbjfTXRPA3hs2FqsbEcx2LyYOVDMAMD4gAAZ70Fhr5p3z3H8f8A5X2lApSlAqueAxi3l7flt12x+mb1P+J++rHVd8DqBBMB2vbvoMD6Zug7D0oLFWvxC6MUUkgVnMaMwVfebSM4HqcVsUoOE+GWaWRriTBnnuY2DDrkNJqAGD1ZVwo+A2qxW4w9tvkDkjrv9JbgHuMbH12PYitjxbwdLTiEEkflS+J1qMaOchXS+PUOfx+NY4188AyAAYts75E0P7c/9v24DHw99IJJ9xmyds+V7T036fCskD4ER0+7IijbcnFsSAM77qRkb7Dr3cNcYY4yOaTjqSNdr+b8fQ1gsbppWWO3j5s4YHSu0aDRCQZH6KuqMrjrt0+IZLubRFGqqXkmJSJFOWZ5I51XO/TURk7AZ3+NXfwr4fNpHIXKtcXMjSTso8upt9K/qjO32k96w+GvCS2x5src26II1knTGpJbRED0UZ69T9mALFQKUpQK4B444hI4TKOguJZpZCcYeQOYsDHURoiqM+p779/qqcf8Ec4uYmiCysWeKaASQmQj31wQ0bnvg4Peg5f4fmjWFCwnZZFePTyxLAkwwscmDsrAvsFBJx+tUxwm0Vrc8yNg0BVeUvzOTc/NiWZ5G1suAFK7/fnawP7MpCyEGyVUJOhbeYRsSMeb57Jx6EdK2h7P23ynD9zv+Tz6tunm5+dv4n40FMPDUkgiQRctLgkLoOrE9r5Blm1aI2DY82AD5u9fHuSbeRmjErSxxmYzSPpjkKGKNYsZd5GUasM2Mb4xvVutvZxImTmyYly3mgn2z2AE4GANv8c5NfLj2au+jaxXQwJ028w1Y7NmY7Ede5x1oKjwnihW7tGaZJAb2PEao6ogaMRBkDbBAWKrjI8pPfFdurnsvs0lJjZGs4nhkR1aO3lzmM5AOuZhpyOmO1WVrbiWPp7Mf8LL/OoJ2lV82vE/rFn1+qSfs+lrz8i4n9atOn1R/wBv0nWgsVKr39H8S+uW46dLM49eslF4bxHveQfdZ/8AvQWGq94JxyZwPzb26HXJ+mbqe5/zrw/BeINkHiCqrddFmgYD9UknB9a8J4Pkt97O6liLbyLKOekjE5LHXurEk5KkZ+FBZ6VALa8SB/rFoRjobWTrjrtKO4/H7Memg4l2msv3WX+dQVz2o3CpNwpmOFS8DM2dgEZCSfTvn0qKsnlnZWtoZZgCnmC6IvI8bkcyQhesZ93J377VP+I/Bd3fNEZp7XTAxKKLZtLZxnWGkOoHA2rTb2aza1cSWi6FYKi28ojGoYzp5vvADbf8d6DasPAcjj8qlVYyWzFDkag2nKtKcHHzabKB7vWrdw/h0NugSFERB2UY+8nqT6neqTcezid10mW2GOhEEueuT+l6nYbdftr0fZzLj37PP91cAbY7S+n4n40F9Br7VGg8CTQxKqtbyMn5w58ErepkjkOWwOpU/fUj4NmvddxHdK4jiKiIyYaQ5zkc1cLKoAHmxnzemwWilKUClKUClKUClKUClKUClKUClKUClKUClKUClKUClKUClKUClKUClKUClKUClKUClKUClKUClKUClKUClKUClKUClKUClKUClKUH/9k="/>
          <p:cNvSpPr>
            <a:spLocks noChangeAspect="1" noChangeArrowheads="1"/>
          </p:cNvSpPr>
          <p:nvPr/>
        </p:nvSpPr>
        <p:spPr bwMode="auto">
          <a:xfrm>
            <a:off x="141288" y="-450850"/>
            <a:ext cx="1790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GB" altLang="en-US" sz="4000"/>
          </a:p>
        </p:txBody>
      </p:sp>
      <p:sp>
        <p:nvSpPr>
          <p:cNvPr id="31754" name="AutoShape 10" descr="data:image/jpeg;base64,/9j/4AAQSkZJRgABAQAAAQABAAD/2wCEAAkGBhIQERETEhISFRAPEhcaEhYWEBgXERQXFBwhFhkcGBgYHCceFxojGRYeKy8gIycqLCw4FSoyQTcqNSgrODUBCQoKBQUFDQUFDSkYEhgpKSkpKSkpKSkpKSkpKSkpKSkpKSkpKSkpKSkpKSkpKSkpKSkpKSkpKSkpKSkpKSkpKf/AABEIAGIAvAMBIgACEQEDEQH/xAAbAAEAAgMBAQAAAAAAAAAAAAAABQYDBAcCAf/EAEUQAAIBAwIEAwMHCAYLAAAAAAECAwAEERIhBRMxQQYiYQcyURQjM1RxgaEkQkNikZTB0xU0RHSx0VJkcoKEo7LC0uLx/8QAFAEBAAAAAAAAAAAAAAAAAAAAAP/EABQRAQAAAAAAAAAAAAAAAAAAAAD/2gAMAwEAAhEDEQA/AO40pSgUpSgUpSgUpSgUpSgUpSgUpSgUpSgUpSgUpSgUr4zAAk7AdT2FaHDPEFvctIsMquYj5sZxv3B6MuQdxkbUEhSlKBVa8Q+MFty6R8vMWOdJK5SCEt7qkgEvIeuhd8bnG1WWuGe0OylMkyYctDPPPINPl5UugRyDfzAAaTgbae1BaLn2kzpoPNsSjtu3JuwqjGQSWAzkA4xnP3Vkb2hzbHn2WPKP6re7lvdwdON+w71S+AWrEQzR6WYpoMIHOdlU6ZXmRs8uPlswDD7MZY1nbiEKnZJXs538sSuQ1udSxrrIyWmCoDGCcZO2MYIWeD2kztIyc2zGMaT8kvDzCeuhRlsDYHIHWth/aFIFZjc2ehDgn5FeYDDsSTgH0qtQycqBBzci1KTWh0Mxn3YKhixqjVWiOcEhWff3sVs3pkVAQ8bwRn9MWk5aPM2mcjBMuQQBMDkDt2oJrw9414hey8mP5IG5JdmaCZdIzpXYvvqBB2283erJ8k4p9Ys/3Z/T9f7ah/ZhwpSk15g/PtohyBqWGI6RnAAyxGTgDpV7oK8tnxPvc2n7q/8AMobLie/5Ta/uj7f8yrDSgrpsOJ/Wrbv/AGRv/OvjcN4ln+uW4H9z3+P+n8dqsdKCtSWHFE8yXVvKR+je1Mat/vK5IP4VrcMv+IX4LK0NpHG7IcLz5WeMlH64VVDA46nardUP4Xh0QyD/AFm4x5QoAMrEAAdsUGE8Du8Y/pGX0/Joc/t0+n41jbgF5g44lNntm3hxn1wvSrFSg4lH484gutJHujIjaH0LBswyMYMZYHyn47j1qS4RxfiN0SI7zUxPlT5VAkoGPzkaHJbY9Bivfi3hPyfiTHYR3qrImQADMjBCAT38+T096tGDhCSSxpJGrhjFuy7e/bhgD8NLkff2oLDLwrjOpcSy6cnWDdw5IwB5SINjnPUHr95+rwnjJxmSTvn8uiHXvtbdBttvUPwm8u4GUW9y+ny4jmPNiYnkDGpjqXzXBzpOwUY71buCe0OKUqlwvyeRsBWL6rdyQGwsmBhsMp0tg+bvQRcfgi/mAFzOjZOTrllmAG+ByvJE2NveB93PpVt4H4ahtAeWGaRwA8jkGRgOg2ACqOyqAB8KlaUClKUConj/AIeS6UH3LiMHkzAeeMn/AKlPQqdiCRUtSg4LcryZJ1ljMUZSWFxGc8mRSsjBFYgtESdSoSAQzYzjFep0RpQIoolmkeJUQMFiBwHVkZWYZZ3GUOQNsHvVj9o9uI7pyMedLeYKVyGkWQwMAMEEmN99j7o2O1Rkt8WhJLQ86SExSosmqcKo0PLohC6WLIM51eVRjrQYrpWEE5mjAaCcq86Rs0wkZjLGVDaOXCDqGCcksPiBWlIxltrgrKWkVNUsSqoRgjKsci8pNO0ZOSSCTkfEVKmcQpbTWy28TBp1kBnaSOd4/MnU4csshKhwrZA7YqRgtVdbe2RplDIzRgyI0bCdZOckgVRzWiIIxq1HPag6F4cijW1t1iIMaxIFIIIIx1yPWpKuV+ynxTy3axkOVJZrdiCDnqyYPx3OO2D6V1SgUpSgUpSgVEeGJQ0LlSCPlE+4xj6Vvgq/x+09al6rHs8ObV9sZu7nb4fOttQWelKUFX9oXChLa84BebYuJ4y2MHlHUynPYgfgKqvC1GbVgMGQQNjbuLUnp36fh3Jra9pXHTPLFw2Jsc10N0wPRGYKF9euSMZ2A3zWvYqB8lAGy8nA1Zwqm1A36bautBjtANUe5GWXHm396yA3BG+Px7GkNmrpErrlXZMq2+tT8kU9exGenb4U4bjKZOPPt5umJLLy9d/8dvtrYtkwtuME+eMj4f2YnORv92+320Hrw74hksCqSs8lk5ABOWkti3MYbbkwhIjknp16ZrpEcgYAqQVYZBByCD0IPcVzKZAYGJO2h8eYdoZx0yN+o/zFT/s/uSpvLX9Ha3DcnfOiKR3Cof8AZMZ69mFBcKUpQKUqueKvFi2yukZU3ATUS2eVCp21ykdP1UHmY4A65oKP7Q5Eub0x6VyGhgVi6rkgmaTBYYHvouTkebHesUsQEkCBCzW94GZjHEThSPmeam00jOMhFBwSFPQY0OHSCRpZxzAFOFeWXk/NT5bncwKw5zT/AKrde2nNbnGrW4kcwtbPrtHebmpMcKHY75OgFQoU+TzbdV81BltDplMkEgN3NuFAUxXE8YDOPMFWNQXUCQEMTqGcjJ8zRxfJplKEtHLEzLJCRI0t2pL5aORFc7Kc9MJ67euMqr5WK3DxJKqETXCxMs0kSMJGJ3CHAOQcsyk6iMCvV9eSGLnFI1FhJylS55awBpEEbpyI1Gkrsyk5BH27BGeLuDSW7LNBG0fyWTCsWkeUrGciU6ycIW3DA4OrHaur+FPEC31rHOMBmGJFGfK42Yb9vh6GuZXjzxSCMxQyQWrRIAY+ZNIZV1oqFgHCu2QoXYbjfTXRPA3hs2FqsbEcx2LyYOVDMAMD4gAAZ70Fhr5p3z3H8f8A5X2lApSlAqueAxi3l7flt12x+mb1P+J++rHVd8DqBBMB2vbvoMD6Zug7D0oLFWvxC6MUUkgVnMaMwVfebSM4HqcVsUoOE+GWaWRriTBnnuY2DDrkNJqAGD1ZVwo+A2qxW4w9tvkDkjrv9JbgHuMbH12PYitjxbwdLTiEEkflS+J1qMaOchXS+PUOfx+NY4188AyAAYts75E0P7c/9v24DHw99IJJ9xmyds+V7T036fCskD4ER0+7IijbcnFsSAM77qRkb7Dr3cNcYY4yOaTjqSNdr+b8fQ1gsbppWWO3j5s4YHSu0aDRCQZH6KuqMrjrt0+IZLubRFGqqXkmJSJFOWZ5I51XO/TURk7AZ3+NXfwr4fNpHIXKtcXMjSTso8upt9K/qjO32k96w+GvCS2x5src26II1knTGpJbRED0UZ69T9mALFQKUpQK4B444hI4TKOguJZpZCcYeQOYsDHURoiqM+p779/qqcf8Ec4uYmiCysWeKaASQmQj31wQ0bnvg4Peg5f4fmjWFCwnZZFePTyxLAkwwscmDsrAvsFBJx+tUxwm0Vrc8yNg0BVeUvzOTc/NiWZ5G1suAFK7/fnawP7MpCyEGyVUJOhbeYRsSMeb57Jx6EdK2h7P23ynD9zv+Tz6tunm5+dv4n40FMPDUkgiQRctLgkLoOrE9r5Blm1aI2DY82AD5u9fHuSbeRmjErSxxmYzSPpjkKGKNYsZd5GUasM2Mb4xvVutvZxImTmyYly3mgn2z2AE4GANv8c5NfLj2au+jaxXQwJ028w1Y7NmY7Ede5x1oKjwnihW7tGaZJAb2PEao6ogaMRBkDbBAWKrjI8pPfFdurnsvs0lJjZGs4nhkR1aO3lzmM5AOuZhpyOmO1WVrbiWPp7Mf8LL/OoJ2lV82vE/rFn1+qSfs+lrz8i4n9atOn1R/wBv0nWgsVKr39H8S+uW46dLM49eslF4bxHveQfdZ/8AvQWGq94JxyZwPzb26HXJ+mbqe5/zrw/BeINkHiCqrddFmgYD9UknB9a8J4Pkt97O6liLbyLKOekjE5LHXurEk5KkZ+FBZ6VALa8SB/rFoRjobWTrjrtKO4/H7Memg4l2msv3WX+dQVz2o3CpNwpmOFS8DM2dgEZCSfTvn0qKsnlnZWtoZZgCnmC6IvI8bkcyQhesZ93J377VP+I/Bd3fNEZp7XTAxKKLZtLZxnWGkOoHA2rTb2aza1cSWi6FYKi28ojGoYzp5vvADbf8d6DasPAcjj8qlVYyWzFDkag2nKtKcHHzabKB7vWrdw/h0NugSFERB2UY+8nqT6neqTcezid10mW2GOhEEueuT+l6nYbdftr0fZzLj37PP91cAbY7S+n4n40F9Br7VGg8CTQxKqtbyMn5w58ErepkjkOWwOpU/fUj4NmvddxHdK4jiKiIyYaQ5zkc1cLKoAHmxnzemwWilKUClKUClKUClKUClKUClKUClKUClKUClKUClKUClKUClKUClKUClKUClKUClKUClKUClKUClKUClKUClKUClKUClKUClKUClKUH/9k="/>
          <p:cNvSpPr>
            <a:spLocks noChangeAspect="1" noChangeArrowheads="1"/>
          </p:cNvSpPr>
          <p:nvPr/>
        </p:nvSpPr>
        <p:spPr bwMode="auto">
          <a:xfrm>
            <a:off x="141288" y="-450850"/>
            <a:ext cx="1790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GB" altLang="en-US" sz="4000"/>
          </a:p>
        </p:txBody>
      </p:sp>
      <p:pic>
        <p:nvPicPr>
          <p:cNvPr id="6146" name="Picture 2" descr="Image result for pinfire cartrid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847" y="4811764"/>
            <a:ext cx="2395383" cy="15969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infire shotgun cartrid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H="1">
            <a:off x="5059330" y="3194295"/>
            <a:ext cx="827846" cy="172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24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24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024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024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P spid="10247" grpId="0" autoUpdateAnimBg="0"/>
      <p:bldP spid="1024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6" descr="http://freemycollection.com/content/articles/cupfire/cupfi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3630613"/>
            <a:ext cx="2476500" cy="16494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249" name="TextBox 8"/>
          <p:cNvSpPr txBox="1">
            <a:spLocks noChangeArrowheads="1"/>
          </p:cNvSpPr>
          <p:nvPr/>
        </p:nvSpPr>
        <p:spPr bwMode="auto">
          <a:xfrm>
            <a:off x="381000" y="5397500"/>
            <a:ext cx="4191000" cy="307975"/>
          </a:xfrm>
          <a:prstGeom prst="rect">
            <a:avLst/>
          </a:prstGeom>
          <a:noFill/>
          <a:ln w="9525">
            <a:noFill/>
            <a:miter lim="800000"/>
            <a:headEnd/>
            <a:tailEnd/>
          </a:ln>
        </p:spPr>
        <p:txBody>
          <a:bodyPr>
            <a:spAutoFit/>
          </a:bodyPr>
          <a:lstStyle/>
          <a:p>
            <a:pPr algn="ctr">
              <a:defRPr/>
            </a:pPr>
            <a:r>
              <a:rPr lang="en-GB" sz="1400" dirty="0">
                <a:latin typeface="Century Gothic" panose="020B0502020202020204" pitchFamily="34" charset="0"/>
                <a:cs typeface="+mn-cs"/>
              </a:rPr>
              <a:t>.30 </a:t>
            </a:r>
            <a:r>
              <a:rPr lang="en-GB" sz="1400" dirty="0" err="1">
                <a:latin typeface="Century Gothic" panose="020B0502020202020204" pitchFamily="34" charset="0"/>
                <a:cs typeface="+mn-cs"/>
              </a:rPr>
              <a:t>cupfire</a:t>
            </a:r>
            <a:r>
              <a:rPr lang="en-GB" sz="1400" dirty="0">
                <a:latin typeface="Century Gothic" panose="020B0502020202020204" pitchFamily="34" charset="0"/>
                <a:cs typeface="+mn-cs"/>
              </a:rPr>
              <a:t> by </a:t>
            </a:r>
            <a:r>
              <a:rPr lang="en-GB" sz="1400" dirty="0" err="1">
                <a:latin typeface="Century Gothic" panose="020B0502020202020204" pitchFamily="34" charset="0"/>
                <a:cs typeface="+mn-cs"/>
              </a:rPr>
              <a:t>Merwin</a:t>
            </a:r>
            <a:r>
              <a:rPr lang="en-GB" sz="1400" dirty="0">
                <a:latin typeface="Century Gothic" panose="020B0502020202020204" pitchFamily="34" charset="0"/>
                <a:cs typeface="+mn-cs"/>
              </a:rPr>
              <a:t> &amp; May, USA, about 1855. </a:t>
            </a:r>
          </a:p>
        </p:txBody>
      </p:sp>
      <p:sp>
        <p:nvSpPr>
          <p:cNvPr id="33798" name="AutoShape 8" descr="data:image/jpeg;base64,/9j/4AAQSkZJRgABAQAAAQABAAD/2wCEAAkGBhIQERETEhISFRAPEhcaEhYWEBgXERQXFBwhFhkcGBgYHCceFxojGRYeKy8gIycqLCw4FSoyQTcqNSgrODUBCQoKBQUFDQUFDSkYEhgpKSkpKSkpKSkpKSkpKSkpKSkpKSkpKSkpKSkpKSkpKSkpKSkpKSkpKSkpKSkpKSkpKf/AABEIAGIAvAMBIgACEQEDEQH/xAAbAAEAAgMBAQAAAAAAAAAAAAAABQYDBAcCAf/EAEUQAAIBAwIEAwMHCAYLAAAAAAECAwAEERIhBRMxQQYiYQcyURQjM1RxgaEkQkNikZTB0xU0RHSx0VJkcoKEo7LC0uLx/8QAFAEBAAAAAAAAAAAAAAAAAAAAAP/EABQRAQAAAAAAAAAAAAAAAAAAAAD/2gAMAwEAAhEDEQA/AO40pSgUpSgUpSgUpSgUpSgUpSgUpSgUpSgUpSgUpSgUr4zAAk7AdT2FaHDPEFvctIsMquYj5sZxv3B6MuQdxkbUEhSlKBVa8Q+MFty6R8vMWOdJK5SCEt7qkgEvIeuhd8bnG1WWuGe0OylMkyYctDPPPINPl5UugRyDfzAAaTgbae1BaLn2kzpoPNsSjtu3JuwqjGQSWAzkA4xnP3Vkb2hzbHn2WPKP6re7lvdwdON+w71S+AWrEQzR6WYpoMIHOdlU6ZXmRs8uPlswDD7MZY1nbiEKnZJXs538sSuQ1udSxrrIyWmCoDGCcZO2MYIWeD2kztIyc2zGMaT8kvDzCeuhRlsDYHIHWth/aFIFZjc2ehDgn5FeYDDsSTgH0qtQycqBBzci1KTWh0Mxn3YKhixqjVWiOcEhWff3sVs3pkVAQ8bwRn9MWk5aPM2mcjBMuQQBMDkDt2oJrw9414hey8mP5IG5JdmaCZdIzpXYvvqBB2283erJ8k4p9Ys/3Z/T9f7ah/ZhwpSk15g/PtohyBqWGI6RnAAyxGTgDpV7oK8tnxPvc2n7q/8AMobLie/5Ta/uj7f8yrDSgrpsOJ/Wrbv/AGRv/OvjcN4ln+uW4H9z3+P+n8dqsdKCtSWHFE8yXVvKR+je1Mat/vK5IP4VrcMv+IX4LK0NpHG7IcLz5WeMlH64VVDA46nardUP4Xh0QyD/AFm4x5QoAMrEAAdsUGE8Du8Y/pGX0/Joc/t0+n41jbgF5g44lNntm3hxn1wvSrFSg4lH484gutJHujIjaH0LBswyMYMZYHyn47j1qS4RxfiN0SI7zUxPlT5VAkoGPzkaHJbY9Bivfi3hPyfiTHYR3qrImQADMjBCAT38+T096tGDhCSSxpJGrhjFuy7e/bhgD8NLkff2oLDLwrjOpcSy6cnWDdw5IwB5SINjnPUHr95+rwnjJxmSTvn8uiHXvtbdBttvUPwm8u4GUW9y+ny4jmPNiYnkDGpjqXzXBzpOwUY71buCe0OKUqlwvyeRsBWL6rdyQGwsmBhsMp0tg+bvQRcfgi/mAFzOjZOTrllmAG+ByvJE2NveB93PpVt4H4ahtAeWGaRwA8jkGRgOg2ACqOyqAB8KlaUClKUConj/AIeS6UH3LiMHkzAeeMn/AKlPQqdiCRUtSg4LcryZJ1ljMUZSWFxGc8mRSsjBFYgtESdSoSAQzYzjFep0RpQIoolmkeJUQMFiBwHVkZWYZZ3GUOQNsHvVj9o9uI7pyMedLeYKVyGkWQwMAMEEmN99j7o2O1Rkt8WhJLQ86SExSosmqcKo0PLohC6WLIM51eVRjrQYrpWEE5mjAaCcq86Rs0wkZjLGVDaOXCDqGCcksPiBWlIxltrgrKWkVNUsSqoRgjKsci8pNO0ZOSSCTkfEVKmcQpbTWy28TBp1kBnaSOd4/MnU4csshKhwrZA7YqRgtVdbe2RplDIzRgyI0bCdZOckgVRzWiIIxq1HPag6F4cijW1t1iIMaxIFIIIIx1yPWpKuV+ynxTy3axkOVJZrdiCDnqyYPx3OO2D6V1SgUpSgUpSgVEeGJQ0LlSCPlE+4xj6Vvgq/x+09al6rHs8ObV9sZu7nb4fOttQWelKUFX9oXChLa84BebYuJ4y2MHlHUynPYgfgKqvC1GbVgMGQQNjbuLUnp36fh3Jra9pXHTPLFw2Jsc10N0wPRGYKF9euSMZ2A3zWvYqB8lAGy8nA1Zwqm1A36bautBjtANUe5GWXHm396yA3BG+Px7GkNmrpErrlXZMq2+tT8kU9exGenb4U4bjKZOPPt5umJLLy9d/8dvtrYtkwtuME+eMj4f2YnORv92+320Hrw74hksCqSs8lk5ABOWkti3MYbbkwhIjknp16ZrpEcgYAqQVYZBByCD0IPcVzKZAYGJO2h8eYdoZx0yN+o/zFT/s/uSpvLX9Ha3DcnfOiKR3Cof8AZMZ69mFBcKUpQKUqueKvFi2yukZU3ATUS2eVCp21ykdP1UHmY4A65oKP7Q5Eub0x6VyGhgVi6rkgmaTBYYHvouTkebHesUsQEkCBCzW94GZjHEThSPmeam00jOMhFBwSFPQY0OHSCRpZxzAFOFeWXk/NT5bncwKw5zT/AKrde2nNbnGrW4kcwtbPrtHebmpMcKHY75OgFQoU+TzbdV81BltDplMkEgN3NuFAUxXE8YDOPMFWNQXUCQEMTqGcjJ8zRxfJplKEtHLEzLJCRI0t2pL5aORFc7Kc9MJ67euMqr5WK3DxJKqETXCxMs0kSMJGJ3CHAOQcsyk6iMCvV9eSGLnFI1FhJylS55awBpEEbpyI1Gkrsyk5BH27BGeLuDSW7LNBG0fyWTCsWkeUrGciU6ycIW3DA4OrHaur+FPEC31rHOMBmGJFGfK42Yb9vh6GuZXjzxSCMxQyQWrRIAY+ZNIZV1oqFgHCu2QoXYbjfTXRPA3hs2FqsbEcx2LyYOVDMAMD4gAAZ70Fhr5p3z3H8f8A5X2lApSlAqueAxi3l7flt12x+mb1P+J++rHVd8DqBBMB2vbvoMD6Zug7D0oLFWvxC6MUUkgVnMaMwVfebSM4HqcVsUoOE+GWaWRriTBnnuY2DDrkNJqAGD1ZVwo+A2qxW4w9tvkDkjrv9JbgHuMbH12PYitjxbwdLTiEEkflS+J1qMaOchXS+PUOfx+NY4188AyAAYts75E0P7c/9v24DHw99IJJ9xmyds+V7T036fCskD4ER0+7IijbcnFsSAM77qRkb7Dr3cNcYY4yOaTjqSNdr+b8fQ1gsbppWWO3j5s4YHSu0aDRCQZH6KuqMrjrt0+IZLubRFGqqXkmJSJFOWZ5I51XO/TURk7AZ3+NXfwr4fNpHIXKtcXMjSTso8upt9K/qjO32k96w+GvCS2x5src26II1knTGpJbRED0UZ69T9mALFQKUpQK4B444hI4TKOguJZpZCcYeQOYsDHURoiqM+p779/qqcf8Ec4uYmiCysWeKaASQmQj31wQ0bnvg4Peg5f4fmjWFCwnZZFePTyxLAkwwscmDsrAvsFBJx+tUxwm0Vrc8yNg0BVeUvzOTc/NiWZ5G1suAFK7/fnawP7MpCyEGyVUJOhbeYRsSMeb57Jx6EdK2h7P23ynD9zv+Tz6tunm5+dv4n40FMPDUkgiQRctLgkLoOrE9r5Blm1aI2DY82AD5u9fHuSbeRmjErSxxmYzSPpjkKGKNYsZd5GUasM2Mb4xvVutvZxImTmyYly3mgn2z2AE4GANv8c5NfLj2au+jaxXQwJ028w1Y7NmY7Ede5x1oKjwnihW7tGaZJAb2PEao6ogaMRBkDbBAWKrjI8pPfFdurnsvs0lJjZGs4nhkR1aO3lzmM5AOuZhpyOmO1WVrbiWPp7Mf8LL/OoJ2lV82vE/rFn1+qSfs+lrz8i4n9atOn1R/wBv0nWgsVKr39H8S+uW46dLM49eslF4bxHveQfdZ/8AvQWGq94JxyZwPzb26HXJ+mbqe5/zrw/BeINkHiCqrddFmgYD9UknB9a8J4Pkt97O6liLbyLKOekjE5LHXurEk5KkZ+FBZ6VALa8SB/rFoRjobWTrjrtKO4/H7Memg4l2msv3WX+dQVz2o3CpNwpmOFS8DM2dgEZCSfTvn0qKsnlnZWtoZZgCnmC6IvI8bkcyQhesZ93J377VP+I/Bd3fNEZp7XTAxKKLZtLZxnWGkOoHA2rTb2aza1cSWi6FYKi28ojGoYzp5vvADbf8d6DasPAcjj8qlVYyWzFDkag2nKtKcHHzabKB7vWrdw/h0NugSFERB2UY+8nqT6neqTcezid10mW2GOhEEueuT+l6nYbdftr0fZzLj37PP91cAbY7S+n4n40F9Br7VGg8CTQxKqtbyMn5w58ErepkjkOWwOpU/fUj4NmvddxHdK4jiKiIyYaQ5zkc1cLKoAHmxnzemwWilKUClKUClKUClKUClKUClKUClKUClKUClKUClKUClKUClKUClKUClKUClKUClKUClKUClKUClKUClKUClKUClKUClKUClKUClKUH/9k="/>
          <p:cNvSpPr>
            <a:spLocks noChangeAspect="1" noChangeArrowheads="1"/>
          </p:cNvSpPr>
          <p:nvPr/>
        </p:nvSpPr>
        <p:spPr bwMode="auto">
          <a:xfrm>
            <a:off x="141288" y="-450850"/>
            <a:ext cx="1790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GB" altLang="en-US" sz="4000"/>
          </a:p>
        </p:txBody>
      </p:sp>
      <p:sp>
        <p:nvSpPr>
          <p:cNvPr id="33799" name="AutoShape 10" descr="data:image/jpeg;base64,/9j/4AAQSkZJRgABAQAAAQABAAD/2wCEAAkGBhIQERETEhISFRAPEhcaEhYWEBgXERQXFBwhFhkcGBgYHCceFxojGRYeKy8gIycqLCw4FSoyQTcqNSgrODUBCQoKBQUFDQUFDSkYEhgpKSkpKSkpKSkpKSkpKSkpKSkpKSkpKSkpKSkpKSkpKSkpKSkpKSkpKSkpKSkpKSkpKf/AABEIAGIAvAMBIgACEQEDEQH/xAAbAAEAAgMBAQAAAAAAAAAAAAAABQYDBAcCAf/EAEUQAAIBAwIEAwMHCAYLAAAAAAECAwAEERIhBRMxQQYiYQcyURQjM1RxgaEkQkNikZTB0xU0RHSx0VJkcoKEo7LC0uLx/8QAFAEBAAAAAAAAAAAAAAAAAAAAAP/EABQRAQAAAAAAAAAAAAAAAAAAAAD/2gAMAwEAAhEDEQA/AO40pSgUpSgUpSgUpSgUpSgUpSgUpSgUpSgUpSgUpSgUr4zAAk7AdT2FaHDPEFvctIsMquYj5sZxv3B6MuQdxkbUEhSlKBVa8Q+MFty6R8vMWOdJK5SCEt7qkgEvIeuhd8bnG1WWuGe0OylMkyYctDPPPINPl5UugRyDfzAAaTgbae1BaLn2kzpoPNsSjtu3JuwqjGQSWAzkA4xnP3Vkb2hzbHn2WPKP6re7lvdwdON+w71S+AWrEQzR6WYpoMIHOdlU6ZXmRs8uPlswDD7MZY1nbiEKnZJXs538sSuQ1udSxrrIyWmCoDGCcZO2MYIWeD2kztIyc2zGMaT8kvDzCeuhRlsDYHIHWth/aFIFZjc2ehDgn5FeYDDsSTgH0qtQycqBBzci1KTWh0Mxn3YKhixqjVWiOcEhWff3sVs3pkVAQ8bwRn9MWk5aPM2mcjBMuQQBMDkDt2oJrw9414hey8mP5IG5JdmaCZdIzpXYvvqBB2283erJ8k4p9Ys/3Z/T9f7ah/ZhwpSk15g/PtohyBqWGI6RnAAyxGTgDpV7oK8tnxPvc2n7q/8AMobLie/5Ta/uj7f8yrDSgrpsOJ/Wrbv/AGRv/OvjcN4ln+uW4H9z3+P+n8dqsdKCtSWHFE8yXVvKR+je1Mat/vK5IP4VrcMv+IX4LK0NpHG7IcLz5WeMlH64VVDA46nardUP4Xh0QyD/AFm4x5QoAMrEAAdsUGE8Du8Y/pGX0/Joc/t0+n41jbgF5g44lNntm3hxn1wvSrFSg4lH484gutJHujIjaH0LBswyMYMZYHyn47j1qS4RxfiN0SI7zUxPlT5VAkoGPzkaHJbY9Bivfi3hPyfiTHYR3qrImQADMjBCAT38+T096tGDhCSSxpJGrhjFuy7e/bhgD8NLkff2oLDLwrjOpcSy6cnWDdw5IwB5SINjnPUHr95+rwnjJxmSTvn8uiHXvtbdBttvUPwm8u4GUW9y+ny4jmPNiYnkDGpjqXzXBzpOwUY71buCe0OKUqlwvyeRsBWL6rdyQGwsmBhsMp0tg+bvQRcfgi/mAFzOjZOTrllmAG+ByvJE2NveB93PpVt4H4ahtAeWGaRwA8jkGRgOg2ACqOyqAB8KlaUClKUConj/AIeS6UH3LiMHkzAeeMn/AKlPQqdiCRUtSg4LcryZJ1ljMUZSWFxGc8mRSsjBFYgtESdSoSAQzYzjFep0RpQIoolmkeJUQMFiBwHVkZWYZZ3GUOQNsHvVj9o9uI7pyMedLeYKVyGkWQwMAMEEmN99j7o2O1Rkt8WhJLQ86SExSosmqcKo0PLohC6WLIM51eVRjrQYrpWEE5mjAaCcq86Rs0wkZjLGVDaOXCDqGCcksPiBWlIxltrgrKWkVNUsSqoRgjKsci8pNO0ZOSSCTkfEVKmcQpbTWy28TBp1kBnaSOd4/MnU4csshKhwrZA7YqRgtVdbe2RplDIzRgyI0bCdZOckgVRzWiIIxq1HPag6F4cijW1t1iIMaxIFIIIIx1yPWpKuV+ynxTy3axkOVJZrdiCDnqyYPx3OO2D6V1SgUpSgUpSgVEeGJQ0LlSCPlE+4xj6Vvgq/x+09al6rHs8ObV9sZu7nb4fOttQWelKUFX9oXChLa84BebYuJ4y2MHlHUynPYgfgKqvC1GbVgMGQQNjbuLUnp36fh3Jra9pXHTPLFw2Jsc10N0wPRGYKF9euSMZ2A3zWvYqB8lAGy8nA1Zwqm1A36bautBjtANUe5GWXHm396yA3BG+Px7GkNmrpErrlXZMq2+tT8kU9exGenb4U4bjKZOPPt5umJLLy9d/8dvtrYtkwtuME+eMj4f2YnORv92+320Hrw74hksCqSs8lk5ABOWkti3MYbbkwhIjknp16ZrpEcgYAqQVYZBByCD0IPcVzKZAYGJO2h8eYdoZx0yN+o/zFT/s/uSpvLX9Ha3DcnfOiKR3Cof8AZMZ69mFBcKUpQKUqueKvFi2yukZU3ATUS2eVCp21ykdP1UHmY4A65oKP7Q5Eub0x6VyGhgVi6rkgmaTBYYHvouTkebHesUsQEkCBCzW94GZjHEThSPmeam00jOMhFBwSFPQY0OHSCRpZxzAFOFeWXk/NT5bncwKw5zT/AKrde2nNbnGrW4kcwtbPrtHebmpMcKHY75OgFQoU+TzbdV81BltDplMkEgN3NuFAUxXE8YDOPMFWNQXUCQEMTqGcjJ8zRxfJplKEtHLEzLJCRI0t2pL5aORFc7Kc9MJ67euMqr5WK3DxJKqETXCxMs0kSMJGJ3CHAOQcsyk6iMCvV9eSGLnFI1FhJylS55awBpEEbpyI1Gkrsyk5BH27BGeLuDSW7LNBG0fyWTCsWkeUrGciU6ycIW3DA4OrHaur+FPEC31rHOMBmGJFGfK42Yb9vh6GuZXjzxSCMxQyQWrRIAY+ZNIZV1oqFgHCu2QoXYbjfTXRPA3hs2FqsbEcx2LyYOVDMAMD4gAAZ70Fhr5p3z3H8f8A5X2lApSlAqueAxi3l7flt12x+mb1P+J++rHVd8DqBBMB2vbvoMD6Zug7D0oLFWvxC6MUUkgVnMaMwVfebSM4HqcVsUoOE+GWaWRriTBnnuY2DDrkNJqAGD1ZVwo+A2qxW4w9tvkDkjrv9JbgHuMbH12PYitjxbwdLTiEEkflS+J1qMaOchXS+PUOfx+NY4188AyAAYts75E0P7c/9v24DHw99IJJ9xmyds+V7T036fCskD4ER0+7IijbcnFsSAM77qRkb7Dr3cNcYY4yOaTjqSNdr+b8fQ1gsbppWWO3j5s4YHSu0aDRCQZH6KuqMrjrt0+IZLubRFGqqXkmJSJFOWZ5I51XO/TURk7AZ3+NXfwr4fNpHIXKtcXMjSTso8upt9K/qjO32k96w+GvCS2x5src26II1knTGpJbRED0UZ69T9mALFQKUpQK4B444hI4TKOguJZpZCcYeQOYsDHURoiqM+p779/qqcf8Ec4uYmiCysWeKaASQmQj31wQ0bnvg4Peg5f4fmjWFCwnZZFePTyxLAkwwscmDsrAvsFBJx+tUxwm0Vrc8yNg0BVeUvzOTc/NiWZ5G1suAFK7/fnawP7MpCyEGyVUJOhbeYRsSMeb57Jx6EdK2h7P23ynD9zv+Tz6tunm5+dv4n40FMPDUkgiQRctLgkLoOrE9r5Blm1aI2DY82AD5u9fHuSbeRmjErSxxmYzSPpjkKGKNYsZd5GUasM2Mb4xvVutvZxImTmyYly3mgn2z2AE4GANv8c5NfLj2au+jaxXQwJ028w1Y7NmY7Ede5x1oKjwnihW7tGaZJAb2PEao6ogaMRBkDbBAWKrjI8pPfFdurnsvs0lJjZGs4nhkR1aO3lzmM5AOuZhpyOmO1WVrbiWPp7Mf8LL/OoJ2lV82vE/rFn1+qSfs+lrz8i4n9atOn1R/wBv0nWgsVKr39H8S+uW46dLM49eslF4bxHveQfdZ/8AvQWGq94JxyZwPzb26HXJ+mbqe5/zrw/BeINkHiCqrddFmgYD9UknB9a8J4Pkt97O6liLbyLKOekjE5LHXurEk5KkZ+FBZ6VALa8SB/rFoRjobWTrjrtKO4/H7Memg4l2msv3WX+dQVz2o3CpNwpmOFS8DM2dgEZCSfTvn0qKsnlnZWtoZZgCnmC6IvI8bkcyQhesZ93J377VP+I/Bd3fNEZp7XTAxKKLZtLZxnWGkOoHA2rTb2aza1cSWi6FYKi28ojGoYzp5vvADbf8d6DasPAcjj8qlVYyWzFDkag2nKtKcHHzabKB7vWrdw/h0NugSFERB2UY+8nqT6neqTcezid10mW2GOhEEueuT+l6nYbdftr0fZzLj37PP91cAbY7S+n4n40F9Br7VGg8CTQxKqtbyMn5w58ErepkjkOWwOpU/fUj4NmvddxHdK4jiKiIyYaQ5zkc1cLKoAHmxnzemwWilKUClKUClKUClKUClKUClKUClKUClKUClKUClKUClKUClKUClKUClKUClKUClKUClKUClKUClKUClKUClKUClKUClKUClKUClKUH/9k="/>
          <p:cNvSpPr>
            <a:spLocks noChangeAspect="1" noChangeArrowheads="1"/>
          </p:cNvSpPr>
          <p:nvPr/>
        </p:nvSpPr>
        <p:spPr bwMode="auto">
          <a:xfrm>
            <a:off x="141288" y="-450850"/>
            <a:ext cx="1790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GB" altLang="en-US" sz="4000"/>
          </a:p>
        </p:txBody>
      </p:sp>
      <p:pic>
        <p:nvPicPr>
          <p:cNvPr id="10252" name="Picture 12" descr="http://cartridgecollectors.org/images/glossary/cupfire_cartrid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4421188"/>
            <a:ext cx="1758950" cy="715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2" descr="Lip fire Allen and Wheell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00" y="1333500"/>
            <a:ext cx="3444875" cy="1571625"/>
          </a:xfrm>
          <a:prstGeom prst="rect">
            <a:avLst/>
          </a:prstGeom>
          <a:noFill/>
          <a:ln w="9525" algn="in">
            <a:noFill/>
            <a:miter lim="800000"/>
            <a:headEnd/>
            <a:tailEnd/>
          </a:ln>
          <a:extLst>
            <a:ext uri="{909E8E84-426E-40DD-AFC4-6F175D3DCCD1}">
              <a14:hiddenFill xmlns:a14="http://schemas.microsoft.com/office/drawing/2010/main">
                <a:solidFill>
                  <a:srgbClr val="FFFFFF"/>
                </a:solidFill>
              </a14:hiddenFill>
            </a:ext>
          </a:extLst>
        </p:spPr>
      </p:pic>
      <p:pic>
        <p:nvPicPr>
          <p:cNvPr id="33802" name="Picture 5" descr="Lipfire"/>
          <p:cNvPicPr>
            <a:picLocks noChangeAspect="1" noChangeArrowheads="1"/>
          </p:cNvPicPr>
          <p:nvPr/>
        </p:nvPicPr>
        <p:blipFill>
          <a:blip r:embed="rId5" cstate="print">
            <a:extLst>
              <a:ext uri="{28A0092B-C50C-407E-A947-70E740481C1C}">
                <a14:useLocalDpi xmlns:a14="http://schemas.microsoft.com/office/drawing/2010/main" val="0"/>
              </a:ext>
            </a:extLst>
          </a:blip>
          <a:srcRect l="4924" t="9875" r="4924" b="10698"/>
          <a:stretch>
            <a:fillRect/>
          </a:stretch>
        </p:blipFill>
        <p:spPr bwMode="auto">
          <a:xfrm>
            <a:off x="4792663" y="1843503"/>
            <a:ext cx="1697138" cy="688559"/>
          </a:xfrm>
          <a:prstGeom prst="rect">
            <a:avLst/>
          </a:prstGeom>
          <a:noFill/>
          <a:ln w="9525" algn="in">
            <a:noFill/>
            <a:miter lim="800000"/>
            <a:headEnd/>
            <a:tailEnd/>
          </a:ln>
          <a:extLst>
            <a:ext uri="{909E8E84-426E-40DD-AFC4-6F175D3DCCD1}">
              <a14:hiddenFill xmlns:a14="http://schemas.microsoft.com/office/drawing/2010/main">
                <a:solidFill>
                  <a:srgbClr val="FFFFFF"/>
                </a:solidFill>
              </a14:hiddenFill>
            </a:ext>
          </a:extLst>
        </p:spPr>
      </p:pic>
      <p:sp>
        <p:nvSpPr>
          <p:cNvPr id="33803" name="TextBox 1"/>
          <p:cNvSpPr txBox="1">
            <a:spLocks noChangeArrowheads="1"/>
          </p:cNvSpPr>
          <p:nvPr/>
        </p:nvSpPr>
        <p:spPr bwMode="auto">
          <a:xfrm>
            <a:off x="4792663" y="2743200"/>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400">
                <a:latin typeface="Century Gothic" panose="020B0502020202020204" pitchFamily="34" charset="0"/>
              </a:rPr>
              <a:t>Lipfire cartridge</a:t>
            </a:r>
          </a:p>
        </p:txBody>
      </p:sp>
      <p:sp>
        <p:nvSpPr>
          <p:cNvPr id="33804" name="TextBox 2"/>
          <p:cNvSpPr txBox="1">
            <a:spLocks noChangeArrowheads="1"/>
          </p:cNvSpPr>
          <p:nvPr/>
        </p:nvSpPr>
        <p:spPr bwMode="auto">
          <a:xfrm>
            <a:off x="538163" y="3005138"/>
            <a:ext cx="4106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400">
                <a:solidFill>
                  <a:srgbClr val="000000"/>
                </a:solidFill>
                <a:latin typeface="Century Gothic" panose="020B0502020202020204" pitchFamily="34" charset="0"/>
              </a:rPr>
              <a:t>A .44” Allen and Wheellock lip-fire revolver</a:t>
            </a:r>
          </a:p>
        </p:txBody>
      </p:sp>
      <p:pic>
        <p:nvPicPr>
          <p:cNvPr id="33805" name="Picture 5" descr="teatfire"/>
          <p:cNvPicPr>
            <a:picLocks noChangeAspect="1" noChangeArrowheads="1"/>
          </p:cNvPicPr>
          <p:nvPr/>
        </p:nvPicPr>
        <p:blipFill>
          <a:blip r:embed="rId6">
            <a:extLst>
              <a:ext uri="{28A0092B-C50C-407E-A947-70E740481C1C}">
                <a14:useLocalDpi xmlns:a14="http://schemas.microsoft.com/office/drawing/2010/main" val="0"/>
              </a:ext>
            </a:extLst>
          </a:blip>
          <a:srcRect l="12042" r="8377"/>
          <a:stretch>
            <a:fillRect/>
          </a:stretch>
        </p:blipFill>
        <p:spPr bwMode="auto">
          <a:xfrm>
            <a:off x="4792663" y="3660775"/>
            <a:ext cx="1758950" cy="692150"/>
          </a:xfrm>
          <a:prstGeom prst="rect">
            <a:avLst/>
          </a:prstGeom>
          <a:noFill/>
          <a:ln w="9525" algn="in">
            <a:noFill/>
            <a:miter lim="800000"/>
            <a:headEnd/>
            <a:tailEnd/>
          </a:ln>
          <a:extLst>
            <a:ext uri="{909E8E84-426E-40DD-AFC4-6F175D3DCCD1}">
              <a14:hiddenFill xmlns:a14="http://schemas.microsoft.com/office/drawing/2010/main">
                <a:solidFill>
                  <a:srgbClr val="FFFFFF"/>
                </a:solidFill>
              </a14:hiddenFill>
            </a:ext>
          </a:extLst>
        </p:spPr>
      </p:pic>
      <p:sp>
        <p:nvSpPr>
          <p:cNvPr id="33806" name="TextBox 3"/>
          <p:cNvSpPr txBox="1">
            <a:spLocks noChangeArrowheads="1"/>
          </p:cNvSpPr>
          <p:nvPr/>
        </p:nvSpPr>
        <p:spPr bwMode="auto">
          <a:xfrm>
            <a:off x="4781550" y="5348288"/>
            <a:ext cx="20653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400">
                <a:latin typeface="Century Gothic" panose="020B0502020202020204" pitchFamily="34" charset="0"/>
              </a:rPr>
              <a:t>Cupfire cartridge</a:t>
            </a:r>
          </a:p>
        </p:txBody>
      </p:sp>
    </p:spTree>
    <p:extLst>
      <p:ext uri="{BB962C8B-B14F-4D97-AF65-F5344CB8AC3E}">
        <p14:creationId xmlns:p14="http://schemas.microsoft.com/office/powerpoint/2010/main" val="2728038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152400"/>
            <a:ext cx="8153400" cy="1143000"/>
          </a:xfrm>
        </p:spPr>
        <p:txBody>
          <a:bodyPr/>
          <a:lstStyle/>
          <a:p>
            <a:pPr algn="ctr" eaLnBrk="1" hangingPunct="1"/>
            <a:r>
              <a:rPr lang="en-US" altLang="en-US" sz="2000" b="1" dirty="0">
                <a:solidFill>
                  <a:schemeClr val="tx1"/>
                </a:solidFill>
                <a:latin typeface="Arial" panose="020B0604020202020204" pitchFamily="34" charset="0"/>
                <a:cs typeface="Arial" panose="020B0604020202020204" pitchFamily="34" charset="0"/>
              </a:rPr>
              <a:t>Old weapons which should</a:t>
            </a:r>
            <a:r>
              <a:rPr lang="en-US" altLang="en-US" sz="2000" b="1" dirty="0">
                <a:latin typeface="Arial" panose="020B0604020202020204" pitchFamily="34" charset="0"/>
                <a:cs typeface="Arial" panose="020B0604020202020204" pitchFamily="34" charset="0"/>
              </a:rPr>
              <a:t> </a:t>
            </a:r>
            <a:r>
              <a:rPr lang="en-US" altLang="en-US" sz="2000" b="1" i="1" dirty="0">
                <a:latin typeface="Arial" panose="020B0604020202020204" pitchFamily="34" charset="0"/>
                <a:cs typeface="Arial" panose="020B0604020202020204" pitchFamily="34" charset="0"/>
              </a:rPr>
              <a:t>benefit from exemption</a:t>
            </a:r>
            <a:r>
              <a:rPr lang="en-US" altLang="en-US" sz="2000" b="1" i="1" u="sng" dirty="0">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as antiques under</a:t>
            </a:r>
            <a:r>
              <a:rPr lang="en-US" altLang="en-US" sz="2000" b="1" dirty="0">
                <a:latin typeface="Arial" panose="020B0604020202020204" pitchFamily="34" charset="0"/>
                <a:cs typeface="Arial" panose="020B0604020202020204" pitchFamily="34" charset="0"/>
              </a:rPr>
              <a:t> </a:t>
            </a:r>
            <a:r>
              <a:rPr lang="en-US" altLang="en-US" sz="2000" b="1" u="sng" dirty="0">
                <a:solidFill>
                  <a:schemeClr val="tx1"/>
                </a:solidFill>
                <a:latin typeface="Arial" panose="020B0604020202020204" pitchFamily="34" charset="0"/>
                <a:cs typeface="Arial" panose="020B0604020202020204" pitchFamily="34" charset="0"/>
              </a:rPr>
              <a:t>section 58 (2) of the Firearms Act 1968</a:t>
            </a:r>
          </a:p>
        </p:txBody>
      </p:sp>
      <p:sp>
        <p:nvSpPr>
          <p:cNvPr id="11267" name="Rectangle 3"/>
          <p:cNvSpPr>
            <a:spLocks noGrp="1" noChangeArrowheads="1"/>
          </p:cNvSpPr>
          <p:nvPr>
            <p:ph type="body" idx="1"/>
          </p:nvPr>
        </p:nvSpPr>
        <p:spPr>
          <a:xfrm>
            <a:off x="-238125" y="1133475"/>
            <a:ext cx="8153400" cy="1219200"/>
          </a:xfrm>
        </p:spPr>
        <p:txBody>
          <a:bodyPr/>
          <a:lstStyle/>
          <a:p>
            <a:pPr marL="590550" indent="-590550" eaLnBrk="1" hangingPunct="1">
              <a:lnSpc>
                <a:spcPct val="80000"/>
              </a:lnSpc>
              <a:buFont typeface="Wingdings" panose="05000000000000000000" pitchFamily="2" charset="2"/>
              <a:buNone/>
            </a:pPr>
            <a:r>
              <a:rPr lang="en-US" altLang="en-US" sz="1600" b="1" i="1" dirty="0">
                <a:solidFill>
                  <a:srgbClr val="FF0000"/>
                </a:solidFill>
                <a:latin typeface="Century Gothic" panose="020B0502020202020204" pitchFamily="34" charset="0"/>
              </a:rPr>
              <a:t>	</a:t>
            </a:r>
            <a:r>
              <a:rPr lang="en-US" altLang="en-US" sz="1600" b="1" i="1" dirty="0">
                <a:solidFill>
                  <a:srgbClr val="FF0000"/>
                </a:solidFill>
                <a:latin typeface="Arial" panose="020B0604020202020204" pitchFamily="34" charset="0"/>
                <a:cs typeface="Arial" panose="020B0604020202020204" pitchFamily="34" charset="0"/>
              </a:rPr>
              <a:t>Those pre-1939 weapons to benefit from exemption</a:t>
            </a:r>
            <a:r>
              <a:rPr lang="en-US" altLang="en-US" sz="1600" dirty="0">
                <a:latin typeface="Arial" panose="020B0604020202020204" pitchFamily="34" charset="0"/>
                <a:cs typeface="Arial" panose="020B0604020202020204" pitchFamily="34" charset="0"/>
              </a:rPr>
              <a:t>:</a:t>
            </a:r>
          </a:p>
          <a:p>
            <a:pPr marL="590550" indent="-590550" eaLnBrk="1" hangingPunct="1">
              <a:lnSpc>
                <a:spcPct val="80000"/>
              </a:lnSpc>
              <a:buFont typeface="Wingdings" panose="05000000000000000000" pitchFamily="2" charset="2"/>
              <a:buNone/>
            </a:pPr>
            <a:endParaRPr lang="en-US" altLang="en-US" sz="1600" dirty="0">
              <a:latin typeface="Century Gothic" panose="020B0502020202020204" pitchFamily="34" charset="0"/>
            </a:endParaRPr>
          </a:p>
          <a:p>
            <a:pPr marL="590550" indent="-590550" eaLnBrk="1" hangingPunct="1">
              <a:lnSpc>
                <a:spcPct val="80000"/>
              </a:lnSpc>
              <a:buFont typeface="Wingdings" panose="05000000000000000000" pitchFamily="2" charset="2"/>
              <a:buNone/>
            </a:pPr>
            <a:r>
              <a:rPr lang="en-US" altLang="en-US" sz="1600" b="1" dirty="0">
                <a:latin typeface="Century Gothic" panose="020B0502020202020204" pitchFamily="34" charset="0"/>
              </a:rPr>
              <a:t>	</a:t>
            </a:r>
            <a:r>
              <a:rPr lang="en-US" altLang="en-US" sz="1600" b="1" dirty="0">
                <a:latin typeface="Arial" panose="020B0604020202020204" pitchFamily="34" charset="0"/>
                <a:cs typeface="Arial" panose="020B0604020202020204" pitchFamily="34" charset="0"/>
              </a:rPr>
              <a:t>Breech-loading centrefire arms </a:t>
            </a:r>
            <a:r>
              <a:rPr lang="en-US" altLang="en-US" sz="1600" b="1" i="1" dirty="0">
                <a:solidFill>
                  <a:srgbClr val="FF0000"/>
                </a:solidFill>
                <a:latin typeface="Arial" panose="020B0604020202020204" pitchFamily="34" charset="0"/>
                <a:cs typeface="Arial" panose="020B0604020202020204" pitchFamily="34" charset="0"/>
              </a:rPr>
              <a:t>originally</a:t>
            </a:r>
            <a:r>
              <a:rPr lang="en-US" altLang="en-US" sz="1600" b="1" dirty="0">
                <a:latin typeface="Arial" panose="020B0604020202020204" pitchFamily="34" charset="0"/>
                <a:cs typeface="Arial" panose="020B0604020202020204" pitchFamily="34" charset="0"/>
              </a:rPr>
              <a:t> chambered for one of the obsolete cartridges specified in </a:t>
            </a:r>
            <a:r>
              <a:rPr lang="en-US" altLang="en-US" sz="2000" b="1" u="sng" dirty="0">
                <a:latin typeface="Arial" panose="020B0604020202020204" pitchFamily="34" charset="0"/>
                <a:cs typeface="Arial" panose="020B0604020202020204" pitchFamily="34" charset="0"/>
              </a:rPr>
              <a:t>the list</a:t>
            </a:r>
            <a:r>
              <a:rPr lang="en-US" altLang="en-US" sz="2000" b="1"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and which </a:t>
            </a:r>
            <a:r>
              <a:rPr lang="en-US" altLang="en-US" sz="1600" b="1" i="1" dirty="0">
                <a:solidFill>
                  <a:srgbClr val="FF0000"/>
                </a:solidFill>
                <a:latin typeface="Arial" panose="020B0604020202020204" pitchFamily="34" charset="0"/>
                <a:cs typeface="Arial" panose="020B0604020202020204" pitchFamily="34" charset="0"/>
              </a:rPr>
              <a:t>retain</a:t>
            </a:r>
            <a:r>
              <a:rPr lang="en-US" altLang="en-US" sz="1600" b="1" dirty="0">
                <a:latin typeface="Arial" panose="020B0604020202020204" pitchFamily="34" charset="0"/>
                <a:cs typeface="Arial" panose="020B0604020202020204" pitchFamily="34" charset="0"/>
              </a:rPr>
              <a:t> their original chambering.</a:t>
            </a:r>
          </a:p>
          <a:p>
            <a:pPr marL="590550" indent="-590550" eaLnBrk="1" hangingPunct="1">
              <a:lnSpc>
                <a:spcPct val="80000"/>
              </a:lnSpc>
            </a:pPr>
            <a:endParaRPr lang="en-US" altLang="en-US" sz="1400" dirty="0">
              <a:latin typeface="Century Gothic" panose="020B0502020202020204" pitchFamily="34" charset="0"/>
            </a:endParaRPr>
          </a:p>
        </p:txBody>
      </p:sp>
      <p:pic>
        <p:nvPicPr>
          <p:cNvPr id="11269" name="Picture 2" descr="http://media.liveauctiongroup.net/i/10246/11003585_4.jpg?v=8CE26EE47D482C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89" y="2881324"/>
            <a:ext cx="2477416" cy="183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p:cNvSpPr txBox="1">
            <a:spLocks noChangeArrowheads="1"/>
          </p:cNvSpPr>
          <p:nvPr/>
        </p:nvSpPr>
        <p:spPr bwMode="auto">
          <a:xfrm>
            <a:off x="293688" y="5016479"/>
            <a:ext cx="2971800" cy="461963"/>
          </a:xfrm>
          <a:prstGeom prst="rect">
            <a:avLst/>
          </a:prstGeom>
          <a:noFill/>
          <a:ln w="9525">
            <a:noFill/>
            <a:miter lim="800000"/>
            <a:headEnd/>
            <a:tailEnd/>
          </a:ln>
        </p:spPr>
        <p:txBody>
          <a:bodyPr>
            <a:spAutoFit/>
          </a:bodyPr>
          <a:lstStyle/>
          <a:p>
            <a:pPr algn="ctr">
              <a:defRPr/>
            </a:pPr>
            <a:r>
              <a:rPr lang="en-GB" sz="1200" dirty="0">
                <a:latin typeface="Century Gothic" panose="020B0502020202020204" pitchFamily="34" charset="0"/>
                <a:cs typeface="+mn-cs"/>
              </a:rPr>
              <a:t>Martini-Henry rifle, .577-450 in. </a:t>
            </a:r>
          </a:p>
          <a:p>
            <a:pPr algn="ctr">
              <a:defRPr/>
            </a:pPr>
            <a:r>
              <a:rPr lang="en-GB" sz="1200" dirty="0">
                <a:latin typeface="Century Gothic" panose="020B0502020202020204" pitchFamily="34" charset="0"/>
                <a:cs typeface="+mn-cs"/>
              </a:rPr>
              <a:t>British, about 1875</a:t>
            </a:r>
          </a:p>
        </p:txBody>
      </p:sp>
      <p:sp>
        <p:nvSpPr>
          <p:cNvPr id="34823" name="AutoShape 4" descr="data:image/jpeg;base64,/9j/4AAQSkZJRgABAQAAAQABAAD/2wCEAAkGBhASEBIREhIWEBEVEhMQEg4VERUTEBEWFRIVFhYQFhIYGyYeFxkjGhUTHy8sJCc1LCwtFR4yNTA2NSYrLCsBCQoKDgwOFw8PGSwlHBwsLyksLCwqLS01LCwsLCosLCwpKSwsLC8pLCksLCwsLCwpNCwsKSwpLCksKSksLCwsLP/AABEIAJkBSAMBIgACEQEDEQH/xAAcAAEAAgIDAQAAAAAAAAAAAAAABgcFCAEDBAL/xABCEAABAwIDBAcEBwUIAwAAAAABAAIDBBEFEiEGBxMxIkFRYXGBkTJSgqEUIzNykpOiQlNjsfAIJENic7LB0TSDs//EABgBAQEBAQEAAAAAAAAAAAAAAAABAgME/8QAJhEBAQABAwQCAQUBAAAAAAAAAAERAiExAxJBURNSIjJhcZHwBP/aAAwDAQACEQMRAD8AvFERAREQEREBERAREQEREBERAREQEREBERAREQEREBERAREQEREBERAREQEREBERAREQEREBEQoOuWoY32nBt+VyBf1X2CtXt7FbNNi1UJTcRv4UTL3axgaMthyF75j3uKj1DiVVD9jPLD/pyvZz+6QsdzrOnluFdcrVug3mYxD7NZI4dkgZL1W/xGkrOUO/jFWe22CcdronNcfNjgPknfD4q2IRVbsrvzgmIZWRikJOUSh5fFfT2wWgsB7dQOsjmphie3+HQZc9Q0lzDIOH9b0R+0cl/LtsbcitTVKxdNnKRXXF1SmKbxa2omf9GqWQsceFCwOjZmBcbS5pGkXIt1g66AdXjrtocYpnmaWaaMu5vdYwGw6mOBjGnYm/pnMXwipXBd/T7hszIpxyzMLoZD35XXB8rKd4VvSw+awdI6ncf2Zm5W/mC7PUpkS9F00tZHI0Pje2Rh5Pa4OafiGi7lQREQEREBERAXBK5RAREQEREBERAREQEREBERAREQEREBERAREQEREGt2+mlyYxK7lxI4ZBp/DEZt26xn5qFMYeolWTv8hAxKF1/apGjwyzS/8AaruJ49F5ddxXs6e+l82d5d4/5XAkto5lx2jmvVTMklOWKJ0rvdY0vd6NBWfod3OLzezRSMHbKWxD0eQfkppuq+Gr2xEnvjv+1l7NLriStcGlkd2tOpabHX3gbaFWPTbicTkHTdTxdxkc536GkfNQXajZ+WhqpKWUhz48vSbfI4OaHBzbgEix7OorrMzw526dW2XkgwR7mtcyx6iLi/jlP/C7amWoDHRZnNB0czM4Bw+7e3UmFumfdscb5cuUlrGOcRmeGN9ntc5rR3kL3HEW5skoILbtdFIDdp6xa12nyBU7tUZsl2w6MMr2MYIqijiqGDk9v1VQPjHteYK9kLKJx+oqpqNxP2U4zxj4hz9FiGVThy1b2EX+RXdxWOGrfkCPQrp832iX/n+tSGifiUB4sOWdoP21NNkf4kNN/UKYYZvLxAQ9KRzXEaGWBr3NsToXNIP4gVVsdOGm7HujP+VxHyNwpI7apzmtEwD8oAD8oD+zV48Ez09XFw5/H1J4ys3Cd61SQOJTMqP80EmV9hzPCde58wpLgW83DqqYUzZTHUklv0aVuV9xcloIu0nQ6Xv3KjsWxSndTufHnZN0QwAAtGZwGcOGugufEBYGKV4yljmktILSOi9pBuHAizgb6353VmnV7yz/ADMNuHyAAk8gCT5LHYRtNSVTpGU87J3R5eIGOzZc17XPwu9FRWA7y8QhGV1UdB0GVDONGe4yaSN9SozHjRYTwjJT5jmkyO9s5i4gHM0taXEHW9i0WVzfRhtciqXZDfXTiJkVZna9rQ3j6vc+wsM4Gpcesjnz0VnYTi0NTE2aF4exwuCOY01a4c2uHWDqFUexERAREQEREBERAREQEREBERAREQEREBERAREQEREGB2r2Jo8RaxtSwuLCSyRriyRt7XAcOo2Gh7F48K3X4VTgZaRkhH7co4zj39O4HPqClSKYi5rqgpmMGVjQwDk1rQ0egXZZcoqgqE/tA0rfp1O8CxdTWce3JK63+4/JX2qO3/MP0ujJHRMD2g9VxJqL/EPULOrhrRyi+7TYjEKr+/Ub4YzDPGwsmLw2UxuZNrla7QER/wDatjCd3JfiVRiFdDSkSxCMUrA6oZmuy8xdLG3pZWW0b+0fPAf2e8SAZW0h0cyVs47S17ch9Cxv4lcCs3hq5QrE9zuETcqfgH3oXuj6vd1b8lE8S/s+M1MFW4djZYwfV7CP9quFFLolWa9U4rXip3QYtTuDmRsqWg3+rkFzpyyvyn+ai9ds9VQEianki+9G4N/ERbt61teuC0HQ8uxYvTzMStzrWb1qMyQN6vmj5Qf2Wn+fqtoMQ2Mw+f7Wlhcfe4Ya78TbH5qL4juRw19zHxYCfdkzNHk8H+a5fDqnDtOvpvMUU2XTLmcB7pOZuhB5EI6lDrey63KxykeR0PqrTrNwsgvwatruxskRYfDM0nu6lH8R3SYpFyibMO2KRp/S6x+Svf1dKY6Or/YQV9KQRrktqL9Hl38lLtg94k+GB8Yj48Mkhmcx5ylryACWStDrCzRoW9Q5LCV2G1EHRljkh6iHxub/ADFl4GTAHUebeiflp8lqdfP6ozeh9av3C98+GyMvKX0xAuQ5hkB7muizfMAnsUhwrbjDqnSGqic73C/hyc7fZvs7n3LVmrqGhwFr9dyG3Hdcc1zDOxxs9wyi1g9pfHc9wNxYdnaV3ktmY8+r8bitwboteMC3i4hT5ckzpomgNyOIqowByAaS2Vv4/Lkpzg2+6F5DZoS13bE8P9YpAx4+HMlzOUm/CzkWGwrbChqDliqGF/7l145vyngO+SzN0BERAREQEREBERAREQEREBERAREQEREBERAREQFjMe2apa2MR1MTZWg5m3uHMPvNe0hzT4FZNEEc2Y2CoqB8klOxwkkAa6R8jnuyg3DBfkL/ANaBSNEQEREBERAREQEREHxJE1ws4Bw6wRcHyKiW12xmGfRp530THOjikk+qbwpHFrCbAst2damC4c24sde5SyVZbGm0mHVBJIaZRbqaXWuOtvPrXhqI3t0eC0nUAgg+imW3mCSUdZU08brxxvD4wRpke1sjQe8B9vh8laVDudopsPLi6SSeeljdFJK5tqeRzA8OYGNbYFxaDe9wFeJgzm5VJu52fgr6ltJI6WKV4e6OeOxEeRma72Eat0tcEG5Hapni25bFYvspIa5nuu6Eno/T9awG5ytlpcaiiLSOLxaSVnW0gF1tesPjbfwK2bVzZ5SzLVutp6mksyqp56VoOgewS0x8GSgsPkVnMC2+q4rCGpzt9wS28uBU5h5RuathnxgixFweYIuD5KK41utwqpuX0rY3n/Eh+pd49CzT5gpteYm/ioxhu+UtIbVRAE+NM/8ADKTGfzfJTGg29oJQLzcEnkJgYg7ubI7oP+FxUBxLcVMwH6FXODeqnqG5meBe3T9CiNdsXi9GSX0by3rno3ktI7TG29x4sCmPV/tc+2xrXAi45Hke1crWTCdsJoHWinMDgelG4Gndfsc1odET96NTfDN8VXGBx4Wzs/eAZfPixZ2uPixqYs8GYuRFCsI3t4dMOk90B7ZGgx/mRlzR8VlLqStjlbnje2Vh5PY4PafiBspkd6JdFQREQEREBERAREQEREBERAREQEREBERAREQEREBERAREQEREFIb9sELahlSwj62B0bm2OronDXxLZGj4VbOybWigow0lzfosAaSQSRwm2JI0JUT3y0jnU0LmtBIkey97O6UZdlHjw/ks5u0qc+E0Rve0Ij/LcY7eWS3kqKs314W+jxGnxGEZc5ZKDboieBwNz95uS/bYq7cHxNlRTxVEZuyWNsrfBzQbeIvbyUY3tbO/S8MlAF5ISKmP/wBd8482F/nZYLcJj3EoZKRxu+mk6P8ApS3c23bZwkHooLQREQEREGNxbZukqhaop4p9LXfG1zh4OtceRUKxHcdQkl9LLNRP6skhez8L+l+pWOiCi8W3TYrEczRT4gPe+wqPxXab/GVFpmT0T8z21eGye+5rix2v71mVxHmVs6viSJrgWuAcDoWkAg+IK13Z53THpR2B70sUbZodFiANgG6GbwAbkffxa5TDC99FI53DqopaOTkWuaXgeQAk/Qsnje6XCqnpcDgP/eQHhHxyjon0UWxHdHXxty01ayqiF/7tWRhze4B1nC/kFPxv7G6ysL2gpakXgnjm7WteC5v3me03zCyC1xxTZWtpzmmoJobHSamdxohrzDbuy+WVejB95VdD0YqwTAG3CqB0vDpk2/MCdt8GWwyKq8O31FlhV0pb/EiNr94bIclvCQrHbW76mveyOjL4mjK985YMznX+yyHTKOZPX4DWKuVFhNjccdV0MFS9uR0jCSL87Pc3N3Xy3t1Xss2gIiICIiAiIgIiICIiAiIgIiICIiAiIgIiICIiCH71qbNhrzyLJI3Cw1N3ZLd2jz/RXi3LVJdhgYb/AFdROy5PUXCTy+0/q6zu30BfhtWBzELpBb+HZ/p0VENydTpXw8stRHMAQc1pYQB5fVK+E8rNewEEEXB0IPI9y192UccI2kdTHSGSR1Lc6Dhy2fA/s0PDH4lsIqX3+7PEPpq+PQ/+PI4dRbeSJ3/1HkFFXQEUO2d3mUE1PA6Wpiinexgkie8Mc2SwDm2PIZr27iFMUBERAREQEREBERBxZYrGdk6GrFqimjmPvuYOIOfKQWcOZ5FZZEFZYnuLpTc0lRNSON+gTxYvCxs63xFQDG912K09/wC7Mq2j2ZYNX6HQ5NHX8itjEVzUw152TxDE6arpKSOOphLqiJskD2uazhl15XZT0SModc5Qeu62GSyKKIiICIiAiIgIiICIiAiIgIiICIiAiIgIiICIuueTK1zuwE28BdB5sbphJTTxnk+GVh1sOlG4c+rmqn3L11q+qjuSJqWGVvukxOLXW8OKPmsQ3eBjFdIYoyXMla4cKKMWDXAm2drS8CxtfMsFs7hbpcUhw7p0U95GSTsa5s0RZG6QhriQdWtA7NQdVbLIksy2MxasfDBLKyN072RueyBvtyOA0YPEqjNo8K2jxQufLTyRRMu9kHRiYLdTWOeHPdYnU3vy5K6tmtnxRwcHjzVPSc/i1EnEk6VujmsLN05d5WVsorXLddslBX1U1LUNfGyBoe+LWOaR2fK5j76sF+YFj3hbGRsAAA5AADyUM2i2bfFiVNilMwueXNpa2JoJMkMhDBMAOZjOQnuYPd1mqmAREVBERAREQEREBERAREQEREBERAREQEREBERAREQEREBERAREQEREBERAXBC5RB8RwtaLNAaBoABYDusFBt4uzREkGK07b1NG9skjALungaemzQXLg0vt3Od12U8RB8RSBzQ5pu0gEEciCLg+i+0RAREQEREBERAREQEREBERAREQEREBERAREQEREBERAREQEREBERAREQEREBERAREQEREBERAREQEREBERAREQEREBERAREQEREBERB//Z"/>
          <p:cNvSpPr>
            <a:spLocks noChangeAspect="1" noChangeArrowheads="1"/>
          </p:cNvSpPr>
          <p:nvPr/>
        </p:nvSpPr>
        <p:spPr bwMode="auto">
          <a:xfrm>
            <a:off x="141288" y="-314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GB" altLang="en-US" sz="4000"/>
          </a:p>
        </p:txBody>
      </p:sp>
      <p:sp>
        <p:nvSpPr>
          <p:cNvPr id="34824" name="AutoShape 6" descr="data:image/jpeg;base64,/9j/4AAQSkZJRgABAQAAAQABAAD/2wCEAAkGBhASEBIREhIWEBEVEhMQEg4VERUTEBEWFRIVFhYQFhIYGyYeFxkjGhUTHy8sJCc1LCwtFR4yNTA2NSYrLCsBCQoKDgwOFw8PGSwlHBwsLyksLCwqLS01LCwsLCosLCwpKSwsLC8pLCksLCwsLCwpNCwsKSwpLCksKSksLCwsLP/AABEIAJkBSAMBIgACEQEDEQH/xAAcAAEAAgIDAQAAAAAAAAAAAAAABgcFCAEDBAL/xABCEAABAwIDBAcEBwUIAwAAAAABAAIDBBEFEiEGBxMxIkFRYXGBkTJSgqEUIzNykpOiQlNjsfAIJENic7LB0TSDs//EABgBAQEBAQEAAAAAAAAAAAAAAAABAgME/8QAJhEBAQABAwQCAQUBAAAAAAAAAAERAiExAxJBURNSIjJhcZHwBP/aAAwDAQACEQMRAD8AvFERAREQEREBERAREQEREBERAREQEREBERAREQEREBERAREQEREBERAREQEREBERAREQEREBEQoOuWoY32nBt+VyBf1X2CtXt7FbNNi1UJTcRv4UTL3axgaMthyF75j3uKj1DiVVD9jPLD/pyvZz+6QsdzrOnluFdcrVug3mYxD7NZI4dkgZL1W/xGkrOUO/jFWe22CcdronNcfNjgPknfD4q2IRVbsrvzgmIZWRikJOUSh5fFfT2wWgsB7dQOsjmphie3+HQZc9Q0lzDIOH9b0R+0cl/LtsbcitTVKxdNnKRXXF1SmKbxa2omf9GqWQsceFCwOjZmBcbS5pGkXIt1g66AdXjrtocYpnmaWaaMu5vdYwGw6mOBjGnYm/pnMXwipXBd/T7hszIpxyzMLoZD35XXB8rKd4VvSw+awdI6ncf2Zm5W/mC7PUpkS9F00tZHI0Pje2Rh5Pa4OafiGi7lQREQEREBERAXBK5RAREQEREBERAREQEREBERAREQEREBERAREQEREGt2+mlyYxK7lxI4ZBp/DEZt26xn5qFMYeolWTv8hAxKF1/apGjwyzS/8AaruJ49F5ddxXs6e+l82d5d4/5XAkto5lx2jmvVTMklOWKJ0rvdY0vd6NBWfod3OLzezRSMHbKWxD0eQfkppuq+Gr2xEnvjv+1l7NLriStcGlkd2tOpabHX3gbaFWPTbicTkHTdTxdxkc536GkfNQXajZ+WhqpKWUhz48vSbfI4OaHBzbgEix7OorrMzw526dW2XkgwR7mtcyx6iLi/jlP/C7amWoDHRZnNB0czM4Bw+7e3UmFumfdscb5cuUlrGOcRmeGN9ntc5rR3kL3HEW5skoILbtdFIDdp6xa12nyBU7tUZsl2w6MMr2MYIqijiqGDk9v1VQPjHteYK9kLKJx+oqpqNxP2U4zxj4hz9FiGVThy1b2EX+RXdxWOGrfkCPQrp832iX/n+tSGifiUB4sOWdoP21NNkf4kNN/UKYYZvLxAQ9KRzXEaGWBr3NsToXNIP4gVVsdOGm7HujP+VxHyNwpI7apzmtEwD8oAD8oD+zV48Ez09XFw5/H1J4ys3Cd61SQOJTMqP80EmV9hzPCde58wpLgW83DqqYUzZTHUklv0aVuV9xcloIu0nQ6Xv3KjsWxSndTufHnZN0QwAAtGZwGcOGugufEBYGKV4yljmktILSOi9pBuHAizgb6353VmnV7yz/ADMNuHyAAk8gCT5LHYRtNSVTpGU87J3R5eIGOzZc17XPwu9FRWA7y8QhGV1UdB0GVDONGe4yaSN9SozHjRYTwjJT5jmkyO9s5i4gHM0taXEHW9i0WVzfRhtciqXZDfXTiJkVZna9rQ3j6vc+wsM4Gpcesjnz0VnYTi0NTE2aF4exwuCOY01a4c2uHWDqFUexERAREQEREBERAREQEREBERAREQEREBERAREQEREGB2r2Jo8RaxtSwuLCSyRriyRt7XAcOo2Gh7F48K3X4VTgZaRkhH7co4zj39O4HPqClSKYi5rqgpmMGVjQwDk1rQ0egXZZcoqgqE/tA0rfp1O8CxdTWce3JK63+4/JX2qO3/MP0ujJHRMD2g9VxJqL/EPULOrhrRyi+7TYjEKr+/Ub4YzDPGwsmLw2UxuZNrla7QER/wDatjCd3JfiVRiFdDSkSxCMUrA6oZmuy8xdLG3pZWW0b+0fPAf2e8SAZW0h0cyVs47S17ch9Cxv4lcCs3hq5QrE9zuETcqfgH3oXuj6vd1b8lE8S/s+M1MFW4djZYwfV7CP9quFFLolWa9U4rXip3QYtTuDmRsqWg3+rkFzpyyvyn+ai9ds9VQEianki+9G4N/ERbt61teuC0HQ8uxYvTzMStzrWb1qMyQN6vmj5Qf2Wn+fqtoMQ2Mw+f7Wlhcfe4Ya78TbH5qL4juRw19zHxYCfdkzNHk8H+a5fDqnDtOvpvMUU2XTLmcB7pOZuhB5EI6lDrey63KxykeR0PqrTrNwsgvwatruxskRYfDM0nu6lH8R3SYpFyibMO2KRp/S6x+Svf1dKY6Or/YQV9KQRrktqL9Hl38lLtg94k+GB8Yj48Mkhmcx5ylryACWStDrCzRoW9Q5LCV2G1EHRljkh6iHxub/ADFl4GTAHUebeiflp8lqdfP6ozeh9av3C98+GyMvKX0xAuQ5hkB7muizfMAnsUhwrbjDqnSGqic73C/hyc7fZvs7n3LVmrqGhwFr9dyG3Hdcc1zDOxxs9wyi1g9pfHc9wNxYdnaV3ktmY8+r8bitwboteMC3i4hT5ckzpomgNyOIqowByAaS2Vv4/Lkpzg2+6F5DZoS13bE8P9YpAx4+HMlzOUm/CzkWGwrbChqDliqGF/7l145vyngO+SzN0BERAREQEREBERAREQEREBERAREQEREBERAREQFjMe2apa2MR1MTZWg5m3uHMPvNe0hzT4FZNEEc2Y2CoqB8klOxwkkAa6R8jnuyg3DBfkL/ANaBSNEQEREBERAREQEREHxJE1ws4Bw6wRcHyKiW12xmGfRp530THOjikk+qbwpHFrCbAst2damC4c24sde5SyVZbGm0mHVBJIaZRbqaXWuOtvPrXhqI3t0eC0nUAgg+imW3mCSUdZU08brxxvD4wRpke1sjQe8B9vh8laVDudopsPLi6SSeeljdFJK5tqeRzA8OYGNbYFxaDe9wFeJgzm5VJu52fgr6ltJI6WKV4e6OeOxEeRma72Eat0tcEG5Hapni25bFYvspIa5nuu6Eno/T9awG5ytlpcaiiLSOLxaSVnW0gF1tesPjbfwK2bVzZ5SzLVutp6mksyqp56VoOgewS0x8GSgsPkVnMC2+q4rCGpzt9wS28uBU5h5RuathnxgixFweYIuD5KK41utwqpuX0rY3n/Eh+pd49CzT5gpteYm/ioxhu+UtIbVRAE+NM/8ADKTGfzfJTGg29oJQLzcEnkJgYg7ubI7oP+FxUBxLcVMwH6FXODeqnqG5meBe3T9CiNdsXi9GSX0by3rno3ktI7TG29x4sCmPV/tc+2xrXAi45Hke1crWTCdsJoHWinMDgelG4Gndfsc1odET96NTfDN8VXGBx4Wzs/eAZfPixZ2uPixqYs8GYuRFCsI3t4dMOk90B7ZGgx/mRlzR8VlLqStjlbnje2Vh5PY4PafiBspkd6JdFQREQEREBERAREQEREBERAREQEREBERAREQEREBERAREQEREFIb9sELahlSwj62B0bm2OronDXxLZGj4VbOybWigow0lzfosAaSQSRwm2JI0JUT3y0jnU0LmtBIkey97O6UZdlHjw/ks5u0qc+E0Rve0Ij/LcY7eWS3kqKs314W+jxGnxGEZc5ZKDboieBwNz95uS/bYq7cHxNlRTxVEZuyWNsrfBzQbeIvbyUY3tbO/S8MlAF5ISKmP/wBd8482F/nZYLcJj3EoZKRxu+mk6P8ApS3c23bZwkHooLQREQEREGNxbZukqhaop4p9LXfG1zh4OtceRUKxHcdQkl9LLNRP6skhez8L+l+pWOiCi8W3TYrEczRT4gPe+wqPxXab/GVFpmT0T8z21eGye+5rix2v71mVxHmVs6viSJrgWuAcDoWkAg+IK13Z53THpR2B70sUbZodFiANgG6GbwAbkffxa5TDC99FI53DqopaOTkWuaXgeQAk/Qsnje6XCqnpcDgP/eQHhHxyjon0UWxHdHXxty01ayqiF/7tWRhze4B1nC/kFPxv7G6ysL2gpakXgnjm7WteC5v3me03zCyC1xxTZWtpzmmoJobHSamdxohrzDbuy+WVejB95VdD0YqwTAG3CqB0vDpk2/MCdt8GWwyKq8O31FlhV0pb/EiNr94bIclvCQrHbW76mveyOjL4mjK985YMznX+yyHTKOZPX4DWKuVFhNjccdV0MFS9uR0jCSL87Pc3N3Xy3t1Xss2gIiICIiAiIgIiICIiAiIgIiICIiAiIgIiICIiCH71qbNhrzyLJI3Cw1N3ZLd2jz/RXi3LVJdhgYb/AFdROy5PUXCTy+0/q6zu30BfhtWBzELpBb+HZ/p0VENydTpXw8stRHMAQc1pYQB5fVK+E8rNewEEEXB0IPI9y192UccI2kdTHSGSR1Lc6Dhy2fA/s0PDH4lsIqX3+7PEPpq+PQ/+PI4dRbeSJ3/1HkFFXQEUO2d3mUE1PA6Wpiinexgkie8Mc2SwDm2PIZr27iFMUBERAREQEREBERBxZYrGdk6GrFqimjmPvuYOIOfKQWcOZ5FZZEFZYnuLpTc0lRNSON+gTxYvCxs63xFQDG912K09/wC7Mq2j2ZYNX6HQ5NHX8itjEVzUw152TxDE6arpKSOOphLqiJskD2uazhl15XZT0SModc5Qeu62GSyKKIiICIiAiIgIiICIiAiIgIiICIiAiIgIiICIuueTK1zuwE28BdB5sbphJTTxnk+GVh1sOlG4c+rmqn3L11q+qjuSJqWGVvukxOLXW8OKPmsQ3eBjFdIYoyXMla4cKKMWDXAm2drS8CxtfMsFs7hbpcUhw7p0U95GSTsa5s0RZG6QhriQdWtA7NQdVbLIksy2MxasfDBLKyN072RueyBvtyOA0YPEqjNo8K2jxQufLTyRRMu9kHRiYLdTWOeHPdYnU3vy5K6tmtnxRwcHjzVPSc/i1EnEk6VujmsLN05d5WVsorXLddslBX1U1LUNfGyBoe+LWOaR2fK5j76sF+YFj3hbGRsAAA5AADyUM2i2bfFiVNilMwueXNpa2JoJMkMhDBMAOZjOQnuYPd1mqmAREVBERAREQEREBERAREQEREBERAREQEREBERAREQEREBERAREQEREBERAXBC5RB8RwtaLNAaBoABYDusFBt4uzREkGK07b1NG9skjALungaemzQXLg0vt3Od12U8RB8RSBzQ5pu0gEEciCLg+i+0RAREQEREBERAREQEREBERAREQEREBERAREQEREBERAREQEREBERAREQEREBERAREQEREBERAREQEREBERAREQEREBERAREQEREBERB//Z"/>
          <p:cNvSpPr>
            <a:spLocks noChangeAspect="1" noChangeArrowheads="1"/>
          </p:cNvSpPr>
          <p:nvPr/>
        </p:nvSpPr>
        <p:spPr bwMode="auto">
          <a:xfrm>
            <a:off x="141288" y="-314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GB" altLang="en-US" sz="4000"/>
          </a:p>
        </p:txBody>
      </p:sp>
      <p:pic>
        <p:nvPicPr>
          <p:cNvPr id="11273" name="Picture 8" descr="http://i16.photobucket.com/albums/b24/hybenamon/LAND/INFANTRY/WW%20Antitank%20Weapons/ANTITANK%20RIFLES/Musee-de-lArmee-IMG_10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088" y="2825739"/>
            <a:ext cx="3457598" cy="161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9"/>
          <p:cNvSpPr txBox="1">
            <a:spLocks noChangeArrowheads="1"/>
          </p:cNvSpPr>
          <p:nvPr/>
        </p:nvSpPr>
        <p:spPr bwMode="auto">
          <a:xfrm>
            <a:off x="3942008" y="4937136"/>
            <a:ext cx="3581400" cy="461963"/>
          </a:xfrm>
          <a:prstGeom prst="rect">
            <a:avLst/>
          </a:prstGeom>
          <a:noFill/>
          <a:ln w="9525">
            <a:noFill/>
            <a:miter lim="800000"/>
            <a:headEnd/>
            <a:tailEnd/>
          </a:ln>
        </p:spPr>
        <p:txBody>
          <a:bodyPr>
            <a:spAutoFit/>
          </a:bodyPr>
          <a:lstStyle/>
          <a:p>
            <a:pPr algn="ctr">
              <a:defRPr/>
            </a:pPr>
            <a:r>
              <a:rPr lang="en-GB" sz="1200" dirty="0">
                <a:latin typeface="Century Gothic" panose="020B0502020202020204" pitchFamily="34" charset="0"/>
                <a:cs typeface="+mn-cs"/>
              </a:rPr>
              <a:t>T-</a:t>
            </a:r>
            <a:r>
              <a:rPr lang="en-GB" sz="1200" dirty="0" err="1">
                <a:latin typeface="Century Gothic" panose="020B0502020202020204" pitchFamily="34" charset="0"/>
                <a:cs typeface="+mn-cs"/>
              </a:rPr>
              <a:t>Gew</a:t>
            </a:r>
            <a:r>
              <a:rPr lang="en-GB" sz="1200" dirty="0">
                <a:latin typeface="Century Gothic" panose="020B0502020202020204" pitchFamily="34" charset="0"/>
                <a:cs typeface="+mn-cs"/>
              </a:rPr>
              <a:t> anti-tank rifle, 13 x 92 mm. </a:t>
            </a:r>
          </a:p>
          <a:p>
            <a:pPr algn="ctr">
              <a:defRPr/>
            </a:pPr>
            <a:r>
              <a:rPr lang="en-GB" sz="1200" dirty="0">
                <a:latin typeface="Century Gothic" panose="020B0502020202020204" pitchFamily="34" charset="0"/>
                <a:cs typeface="+mn-cs"/>
              </a:rPr>
              <a:t>German, 1918</a:t>
            </a:r>
          </a:p>
        </p:txBody>
      </p:sp>
      <p:sp>
        <p:nvSpPr>
          <p:cNvPr id="2" name="TextBox 1"/>
          <p:cNvSpPr txBox="1"/>
          <p:nvPr/>
        </p:nvSpPr>
        <p:spPr>
          <a:xfrm>
            <a:off x="293688" y="5589431"/>
            <a:ext cx="6596509" cy="800219"/>
          </a:xfrm>
          <a:prstGeom prst="rect">
            <a:avLst/>
          </a:prstGeom>
          <a:noFill/>
        </p:spPr>
        <p:txBody>
          <a:bodyPr wrap="square" rtlCol="0">
            <a:spAutoFit/>
          </a:bodyPr>
          <a:lstStyle/>
          <a:p>
            <a:r>
              <a:rPr lang="en-GB" dirty="0"/>
              <a:t>The current list can be found here:</a:t>
            </a:r>
          </a:p>
          <a:p>
            <a:r>
              <a:rPr lang="en-GB" sz="1400" dirty="0">
                <a:solidFill>
                  <a:srgbClr val="FF0000"/>
                </a:solidFill>
              </a:rPr>
              <a:t>https://www.gov.uk/government/uploads/system/uploads/attachment_data/file/652724/List_of_obsolete_cartridges__Condoc_annex_2_.xlsx</a:t>
            </a:r>
          </a:p>
        </p:txBody>
      </p:sp>
    </p:spTree>
    <p:extLst>
      <p:ext uri="{BB962C8B-B14F-4D97-AF65-F5344CB8AC3E}">
        <p14:creationId xmlns:p14="http://schemas.microsoft.com/office/powerpoint/2010/main" val="2581913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4"/>
          <p:cNvSpPr txBox="1">
            <a:spLocks noChangeArrowheads="1"/>
          </p:cNvSpPr>
          <p:nvPr/>
        </p:nvSpPr>
        <p:spPr bwMode="auto">
          <a:xfrm>
            <a:off x="457200" y="2286000"/>
            <a:ext cx="8229600" cy="1200150"/>
          </a:xfrm>
          <a:prstGeom prst="rect">
            <a:avLst/>
          </a:prstGeom>
          <a:noFill/>
          <a:ln w="9525">
            <a:noFill/>
            <a:miter lim="800000"/>
            <a:headEnd/>
            <a:tailEnd/>
          </a:ln>
        </p:spPr>
        <p:txBody>
          <a:bodyPr>
            <a:spAutoFit/>
          </a:bodyPr>
          <a:lstStyle/>
          <a:p>
            <a:pPr algn="ctr">
              <a:defRPr/>
            </a:pPr>
            <a:endParaRPr lang="en-GB" sz="4800" b="1" dirty="0">
              <a:latin typeface="Century Gothic" panose="020B0502020202020204" pitchFamily="34" charset="0"/>
              <a:cs typeface="+mn-cs"/>
            </a:endParaRPr>
          </a:p>
          <a:p>
            <a:pPr>
              <a:defRPr/>
            </a:pPr>
            <a:endParaRPr lang="en-GB" sz="1200" dirty="0">
              <a:latin typeface="Arial" charset="0"/>
              <a:cs typeface="+mn-cs"/>
            </a:endParaRPr>
          </a:p>
          <a:p>
            <a:pPr algn="ctr">
              <a:defRPr/>
            </a:pPr>
            <a:endParaRPr lang="en-GB" sz="1200" dirty="0">
              <a:latin typeface="Arial" charset="0"/>
              <a:cs typeface="+mn-cs"/>
            </a:endParaRPr>
          </a:p>
        </p:txBody>
      </p:sp>
      <p:pic>
        <p:nvPicPr>
          <p:cNvPr id="37893" name="Picture 2" descr="24 bore mark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781318"/>
            <a:ext cx="45212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7894" name="TextBox 1"/>
          <p:cNvSpPr txBox="1">
            <a:spLocks noChangeArrowheads="1"/>
          </p:cNvSpPr>
          <p:nvPr/>
        </p:nvSpPr>
        <p:spPr bwMode="auto">
          <a:xfrm>
            <a:off x="457200" y="41910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400" dirty="0"/>
              <a:t>On the underside of the breech of most breech loading shotguns, particularly those made in the U.K., there will be proof marks, these can help identify an obsolete calibre. </a:t>
            </a:r>
          </a:p>
          <a:p>
            <a:pPr>
              <a:spcBef>
                <a:spcPct val="0"/>
              </a:spcBef>
              <a:buClrTx/>
              <a:buSzTx/>
              <a:buFontTx/>
              <a:buNone/>
            </a:pPr>
            <a:endParaRPr lang="en-GB" altLang="en-US" sz="1400" dirty="0"/>
          </a:p>
          <a:p>
            <a:pPr>
              <a:spcBef>
                <a:spcPct val="0"/>
              </a:spcBef>
              <a:buClrTx/>
              <a:buSzTx/>
              <a:buFontTx/>
              <a:buNone/>
            </a:pPr>
            <a:r>
              <a:rPr lang="en-GB" altLang="en-US" sz="1400" dirty="0"/>
              <a:t>When proved the bore, before 1937, would be stamped into a diamond which will help to identify obsolete calibre as listed in Statutory Instrument. Although this example bears Belgian proof marks it also used the diamond system and identifies this example as 24 bore and thus is deemed an antique since its maker terminated production before 1939.</a:t>
            </a:r>
          </a:p>
        </p:txBody>
      </p:sp>
      <p:sp>
        <p:nvSpPr>
          <p:cNvPr id="37895" name="Oval 2"/>
          <p:cNvSpPr>
            <a:spLocks noChangeArrowheads="1"/>
          </p:cNvSpPr>
          <p:nvPr/>
        </p:nvSpPr>
        <p:spPr bwMode="auto">
          <a:xfrm>
            <a:off x="2671293" y="3219584"/>
            <a:ext cx="1066800" cy="8382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GB" altLang="en-US" sz="4000"/>
          </a:p>
        </p:txBody>
      </p:sp>
    </p:spTree>
    <p:extLst>
      <p:ext uri="{BB962C8B-B14F-4D97-AF65-F5344CB8AC3E}">
        <p14:creationId xmlns:p14="http://schemas.microsoft.com/office/powerpoint/2010/main" val="110820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descr="http://www.wolverinesupplies.com/wolverine/images/products/RR&amp;C-8BORE_460.jpg"/>
          <p:cNvPicPr>
            <a:picLocks noChangeAspect="1" noChangeArrowheads="1"/>
          </p:cNvPicPr>
          <p:nvPr/>
        </p:nvPicPr>
        <p:blipFill rotWithShape="1">
          <a:blip r:embed="rId2">
            <a:extLst>
              <a:ext uri="{28A0092B-C50C-407E-A947-70E740481C1C}">
                <a14:useLocalDpi xmlns:a14="http://schemas.microsoft.com/office/drawing/2010/main" val="0"/>
              </a:ext>
            </a:extLst>
          </a:blip>
          <a:srcRect t="29548" b="29660"/>
          <a:stretch/>
        </p:blipFill>
        <p:spPr bwMode="auto">
          <a:xfrm>
            <a:off x="4243589" y="3949609"/>
            <a:ext cx="3124200" cy="103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a:xfrm>
            <a:off x="533400" y="304800"/>
            <a:ext cx="8153400" cy="1143000"/>
          </a:xfrm>
        </p:spPr>
        <p:txBody>
          <a:bodyPr/>
          <a:lstStyle/>
          <a:p>
            <a:pPr algn="ctr" eaLnBrk="1" hangingPunct="1"/>
            <a:r>
              <a:rPr lang="en-US" altLang="en-US" sz="2000" b="1" dirty="0">
                <a:solidFill>
                  <a:schemeClr val="tx1"/>
                </a:solidFill>
                <a:latin typeface="Arial" panose="020B0604020202020204" pitchFamily="34" charset="0"/>
                <a:cs typeface="Arial" panose="020B0604020202020204" pitchFamily="34" charset="0"/>
              </a:rPr>
              <a:t>Old weapons which should</a:t>
            </a:r>
            <a:r>
              <a:rPr lang="en-US" altLang="en-US" sz="2000" b="1" dirty="0">
                <a:latin typeface="Arial" panose="020B0604020202020204" pitchFamily="34" charset="0"/>
                <a:cs typeface="Arial" panose="020B0604020202020204" pitchFamily="34" charset="0"/>
              </a:rPr>
              <a:t> </a:t>
            </a:r>
            <a:r>
              <a:rPr lang="en-US" altLang="en-US" sz="2000" b="1" i="1" dirty="0">
                <a:latin typeface="Arial" panose="020B0604020202020204" pitchFamily="34" charset="0"/>
                <a:cs typeface="Arial" panose="020B0604020202020204" pitchFamily="34" charset="0"/>
              </a:rPr>
              <a:t>benefit from exemption</a:t>
            </a:r>
            <a:r>
              <a:rPr lang="en-US" altLang="en-US" sz="2000" b="1" i="1" u="sng" dirty="0">
                <a:latin typeface="Arial" panose="020B0604020202020204" pitchFamily="34" charset="0"/>
                <a:cs typeface="Arial" panose="020B0604020202020204" pitchFamily="34" charset="0"/>
              </a:rPr>
              <a:t> </a:t>
            </a:r>
            <a:br>
              <a:rPr lang="en-US" altLang="en-US" sz="2000" b="1" i="1" u="sng" dirty="0">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as antiques under </a:t>
            </a:r>
            <a:r>
              <a:rPr lang="en-US" altLang="en-US" sz="2000" b="1" u="sng" dirty="0">
                <a:solidFill>
                  <a:schemeClr val="tx1"/>
                </a:solidFill>
                <a:latin typeface="Arial" panose="020B0604020202020204" pitchFamily="34" charset="0"/>
                <a:cs typeface="Arial" panose="020B0604020202020204" pitchFamily="34" charset="0"/>
              </a:rPr>
              <a:t>section 58 (2) of the Firearms Act 1968</a:t>
            </a:r>
          </a:p>
        </p:txBody>
      </p:sp>
      <p:sp>
        <p:nvSpPr>
          <p:cNvPr id="13316" name="Rectangle 3"/>
          <p:cNvSpPr>
            <a:spLocks noGrp="1" noChangeArrowheads="1"/>
          </p:cNvSpPr>
          <p:nvPr>
            <p:ph type="body" idx="1"/>
          </p:nvPr>
        </p:nvSpPr>
        <p:spPr>
          <a:xfrm>
            <a:off x="0" y="1624013"/>
            <a:ext cx="8153400" cy="2057400"/>
          </a:xfrm>
        </p:spPr>
        <p:txBody>
          <a:bodyPr/>
          <a:lstStyle/>
          <a:p>
            <a:pPr marL="590550" indent="-590550" eaLnBrk="1" hangingPunct="1">
              <a:lnSpc>
                <a:spcPct val="80000"/>
              </a:lnSpc>
              <a:buFont typeface="Wingdings" panose="05000000000000000000" pitchFamily="2" charset="2"/>
              <a:buNone/>
            </a:pPr>
            <a:r>
              <a:rPr lang="en-US" altLang="en-US" sz="1600" b="1" i="1" dirty="0">
                <a:solidFill>
                  <a:srgbClr val="FF0000"/>
                </a:solidFill>
                <a:latin typeface="Century Gothic" panose="020B0502020202020204" pitchFamily="34" charset="0"/>
              </a:rPr>
              <a:t>	</a:t>
            </a:r>
            <a:endParaRPr lang="en-US" altLang="en-US" sz="1600" dirty="0">
              <a:latin typeface="Century Gothic" panose="020B0502020202020204" pitchFamily="34" charset="0"/>
            </a:endParaRPr>
          </a:p>
          <a:p>
            <a:pPr marL="590550" indent="-590550" eaLnBrk="1" hangingPunct="1">
              <a:lnSpc>
                <a:spcPct val="80000"/>
              </a:lnSpc>
              <a:buFont typeface="Wingdings" panose="05000000000000000000" pitchFamily="2" charset="2"/>
              <a:buNone/>
            </a:pPr>
            <a:r>
              <a:rPr lang="en-US" altLang="en-US" sz="1600" b="1" dirty="0">
                <a:latin typeface="Century Gothic" panose="020B0502020202020204" pitchFamily="34" charset="0"/>
              </a:rPr>
              <a:t>	</a:t>
            </a:r>
            <a:r>
              <a:rPr lang="en-US" altLang="en-US" sz="1600" b="1" dirty="0">
                <a:latin typeface="Arial" panose="020B0604020202020204" pitchFamily="34" charset="0"/>
                <a:cs typeface="Arial" panose="020B0604020202020204" pitchFamily="34" charset="0"/>
              </a:rPr>
              <a:t>Shot guns and punt guns chambered for the following cartridges:</a:t>
            </a:r>
          </a:p>
          <a:p>
            <a:pPr marL="590550" indent="-590550" eaLnBrk="1" hangingPunct="1">
              <a:lnSpc>
                <a:spcPct val="80000"/>
              </a:lnSpc>
              <a:buFont typeface="Wingdings" panose="05000000000000000000" pitchFamily="2" charset="2"/>
              <a:buNone/>
            </a:pPr>
            <a:r>
              <a:rPr lang="en-US" altLang="en-US" sz="1600" b="1" dirty="0">
                <a:latin typeface="Arial" panose="020B0604020202020204" pitchFamily="34" charset="0"/>
                <a:cs typeface="Arial" panose="020B0604020202020204" pitchFamily="34" charset="0"/>
              </a:rPr>
              <a:t>	32 bore, 24 bore, 14 bore, 10 bore (</a:t>
            </a:r>
            <a:r>
              <a:rPr lang="en-GB" altLang="en-US" sz="1600" b="1" dirty="0">
                <a:latin typeface="Arial" panose="020B0604020202020204" pitchFamily="34" charset="0"/>
                <a:cs typeface="Arial" panose="020B0604020202020204" pitchFamily="34" charset="0"/>
              </a:rPr>
              <a:t>2</a:t>
            </a:r>
            <a:r>
              <a:rPr lang="en-GB" altLang="en-US" sz="1600" b="1" baseline="30000" dirty="0">
                <a:latin typeface="Arial" panose="020B0604020202020204" pitchFamily="34" charset="0"/>
                <a:cs typeface="Arial" panose="020B0604020202020204" pitchFamily="34" charset="0"/>
              </a:rPr>
              <a:t>5/8</a:t>
            </a:r>
            <a:r>
              <a:rPr lang="en-GB" altLang="en-US" sz="1600" baseline="300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and </a:t>
            </a:r>
            <a:r>
              <a:rPr lang="en-GB" altLang="en-US" sz="1600" b="1" dirty="0">
                <a:latin typeface="Arial" panose="020B0604020202020204" pitchFamily="34" charset="0"/>
                <a:cs typeface="Arial" panose="020B0604020202020204" pitchFamily="34" charset="0"/>
              </a:rPr>
              <a:t>2</a:t>
            </a:r>
            <a:r>
              <a:rPr lang="en-GB" altLang="en-US" sz="1600" b="1" baseline="30000" dirty="0">
                <a:latin typeface="Arial" panose="020B0604020202020204" pitchFamily="34" charset="0"/>
                <a:cs typeface="Arial" panose="020B0604020202020204" pitchFamily="34" charset="0"/>
              </a:rPr>
              <a:t>7/8</a:t>
            </a:r>
            <a:r>
              <a:rPr lang="en-GB"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inch only), 8 bore, 4 bore, 3 bore, 2 bore, </a:t>
            </a:r>
            <a:r>
              <a:rPr lang="en-GB" altLang="en-US" sz="1600" b="1" dirty="0">
                <a:latin typeface="Arial" panose="020B0604020202020204" pitchFamily="34" charset="0"/>
                <a:cs typeface="Arial" panose="020B0604020202020204" pitchFamily="34" charset="0"/>
              </a:rPr>
              <a:t>1</a:t>
            </a:r>
            <a:r>
              <a:rPr lang="en-GB" altLang="en-US" sz="1600" b="1" baseline="30000" dirty="0">
                <a:latin typeface="Arial" panose="020B0604020202020204" pitchFamily="34" charset="0"/>
                <a:cs typeface="Arial" panose="020B0604020202020204" pitchFamily="34" charset="0"/>
              </a:rPr>
              <a:t>1/8 </a:t>
            </a:r>
            <a:r>
              <a:rPr lang="en-US" altLang="en-US" sz="1600" b="1" dirty="0">
                <a:latin typeface="Arial" panose="020B0604020202020204" pitchFamily="34" charset="0"/>
                <a:cs typeface="Arial" panose="020B0604020202020204" pitchFamily="34" charset="0"/>
              </a:rPr>
              <a:t>bore, </a:t>
            </a:r>
            <a:r>
              <a:rPr lang="en-GB" altLang="en-US" sz="1600" b="1" dirty="0">
                <a:latin typeface="Arial" panose="020B0604020202020204" pitchFamily="34" charset="0"/>
                <a:cs typeface="Arial" panose="020B0604020202020204" pitchFamily="34" charset="0"/>
              </a:rPr>
              <a:t>1</a:t>
            </a:r>
            <a:r>
              <a:rPr lang="en-GB" altLang="en-US" sz="1600" b="1" baseline="30000" dirty="0">
                <a:latin typeface="Arial" panose="020B0604020202020204" pitchFamily="34" charset="0"/>
                <a:cs typeface="Arial" panose="020B0604020202020204" pitchFamily="34" charset="0"/>
              </a:rPr>
              <a:t>¼</a:t>
            </a:r>
            <a:r>
              <a:rPr lang="en-GB" altLang="en-US" sz="1600" baseline="300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 bore and </a:t>
            </a:r>
            <a:r>
              <a:rPr lang="en-GB" altLang="en-US" sz="1600" b="1" dirty="0">
                <a:latin typeface="Arial" panose="020B0604020202020204" pitchFamily="34" charset="0"/>
                <a:cs typeface="Arial" panose="020B0604020202020204" pitchFamily="34" charset="0"/>
              </a:rPr>
              <a:t>1</a:t>
            </a:r>
            <a:r>
              <a:rPr lang="en-GB" altLang="en-US" sz="1600" b="1" baseline="30000" dirty="0">
                <a:latin typeface="Arial" panose="020B0604020202020204" pitchFamily="34" charset="0"/>
                <a:cs typeface="Arial" panose="020B0604020202020204" pitchFamily="34" charset="0"/>
              </a:rPr>
              <a:t>1/2</a:t>
            </a:r>
            <a:r>
              <a:rPr lang="en-US" altLang="en-US" sz="1600" b="1" dirty="0">
                <a:latin typeface="Arial" panose="020B0604020202020204" pitchFamily="34" charset="0"/>
                <a:cs typeface="Arial" panose="020B0604020202020204" pitchFamily="34" charset="0"/>
              </a:rPr>
              <a:t> bore, and vintage punt guns and shot guns with bores greater than 10. </a:t>
            </a:r>
          </a:p>
          <a:p>
            <a:pPr marL="590550" indent="-590550" eaLnBrk="1" hangingPunct="1">
              <a:lnSpc>
                <a:spcPct val="80000"/>
              </a:lnSpc>
              <a:buFont typeface="Wingdings" panose="05000000000000000000" pitchFamily="2" charset="2"/>
              <a:buNone/>
            </a:pPr>
            <a:r>
              <a:rPr lang="en-US" altLang="en-US" sz="1600" b="1" dirty="0">
                <a:latin typeface="Arial" panose="020B0604020202020204" pitchFamily="34" charset="0"/>
                <a:cs typeface="Arial" panose="020B0604020202020204" pitchFamily="34" charset="0"/>
              </a:rPr>
              <a:t>	</a:t>
            </a:r>
          </a:p>
          <a:p>
            <a:pPr marL="590550" indent="-590550" eaLnBrk="1" hangingPunct="1">
              <a:lnSpc>
                <a:spcPct val="80000"/>
              </a:lnSpc>
              <a:buFont typeface="Wingdings" panose="05000000000000000000" pitchFamily="2" charset="2"/>
              <a:buNone/>
            </a:pPr>
            <a:r>
              <a:rPr lang="en-US" altLang="en-US" sz="1600" b="1" dirty="0">
                <a:latin typeface="Arial" panose="020B0604020202020204" pitchFamily="34" charset="0"/>
                <a:cs typeface="Arial" panose="020B0604020202020204" pitchFamily="34" charset="0"/>
              </a:rPr>
              <a:t>	It also includes </a:t>
            </a:r>
            <a:r>
              <a:rPr lang="en-US" altLang="en-US" sz="1600" b="1" dirty="0">
                <a:solidFill>
                  <a:srgbClr val="FF0000"/>
                </a:solidFill>
                <a:latin typeface="Arial" panose="020B0604020202020204" pitchFamily="34" charset="0"/>
                <a:cs typeface="Arial" panose="020B0604020202020204" pitchFamily="34" charset="0"/>
              </a:rPr>
              <a:t>vintage (pre-1939) rifles in these same bores</a:t>
            </a:r>
            <a:r>
              <a:rPr lang="en-US" altLang="en-US" sz="1600" b="1" dirty="0">
                <a:latin typeface="Arial" panose="020B0604020202020204" pitchFamily="34" charset="0"/>
                <a:cs typeface="Arial" panose="020B0604020202020204" pitchFamily="34" charset="0"/>
              </a:rPr>
              <a:t>.</a:t>
            </a:r>
          </a:p>
        </p:txBody>
      </p:sp>
      <p:sp>
        <p:nvSpPr>
          <p:cNvPr id="36870" name="AutoShape 2" descr="data:image/jpeg;base64,/9j/4AAQSkZJRgABAQAAAQABAAD/2wCEAAkGBhQSEBUUExQVFRQUFxQXFxgXFxcXFBUXFRUVHBQXFBcXHCYfFxwjGhQUHy8gJCcpLCwsFx4xNTAqNSYrLCkBCQoKDgwNFA8PFykcHBwpKSkpKSkpKSksKSkpLCkpKSkpKSkpKSkpKSkvKSkpKSkpKSksKSkpKSkpLCkpKSwpKf/AABEIAHkBoQMBIgACEQEDEQH/xAAbAAACAwEBAQAAAAAAAAAAAAABAgADBgQFB//EAEkQAAIBAgMDBwcHCQYHAAAAAAABAgMRBCExEkFRBQZhcYGR0hNUlKGx0fAHFBYiUqLBFRdCQ1OCksLhIzJik6TiM0RkcoOy8f/EABkBAQEBAQEBAAAAAAAAAAAAAAABAgMEBf/EACYRAQACAQQBBAEFAAAAAAAAAAABEQIDEiFRUhMxQWGBBCIyQnH/2gAMAwEAAhEDEQA/ANpDN26FmGUc8vwyBTpvfr1jKUuB856z+T49W4GytBl0AXx8IqEUUvjpLblcpK+eo21lw4hZRxy6ittfgPN6fFxYLeySC4t5B2LdYIzSHlJ26iit1XwGcujuJBLXfoFJRCGi7PQWpUGUsxYu5QKcAyhx+LjbQJMgTyaEeHRfkLZbiTC2nk0TZDn2WJshAVPpI0B66BzsBXGktQrDotitxGhRYbK4EiNe4FEojlmSObCkSwAqX3C7Lsh5IgEiFSFuGSyAilmWSKojqQgBoiGaEaAZRJtEsmRQAa5ELshiyiXJfIm0S4BSCkKmOioMllkK43JMCAe4dsr2Rt4BbYb3BvJLUoiiGwyRGwB5MhLAA45R/wDoY8EBZrMV8F7zm0tKnPh0314C047rseWStf8AqLCXWryuO5XEirrQNhChOdne+WnFlkuIt1wDt5dAQKauSVV3tYkZMMlmAY6fG8E3dZMKlYLiVFVJt652Ip52twI5LegvUimuS6uJGb39I/cBFU+OsZSKqtRRa+LBlNaksWDxluORY6PFdlhZYxalsp2NgcjgqY9W+LiRxhNxT0XMO2jz3ix1XRNxTtTJY4vnvSH58uKLugp3XJc4vnqvqP8APFxG6CnVYByLGLiF4lcRugp1qQJSOT50uIYYjiNxTrTCjneIXEVYhFsp1NkTKFXQVWQ3JS5sNyp10D5yi2OhMUrWIXEPzhC4D5EZV85QViUxcFLUWWKFWTJ84Vy3BS2SAkJKsrA8shYuBcR1kB1VxAt2iST3CU6ie8tSKiEi+4ko3CUSwBrkFDihNiyvwEkvWPBnNsvlOKHnb4/EVyS+L95XXxkVwBQ2VvcO2cM+Uo2ya4lE+WYrVrpuyWU9R5rd+IdruPCnzkpJf8SC65L3lE+eOGWflYd9/YLKaOG+3YLOrZmZfPrDrSafG0ZN6dRyy+UKjf8ATfG0NOniOelpr4vt6XqFvgZ3D854zipQe1F7/jffcCvzljHOUtldPxmTd8JTRJt29dxnK17/AAusxXKPP5QTVKF39qeS61FZvvRkuWeVsViINynNwlZWvsweeVoRsnnxudsdLKffhic4bDnBzz+a4iynSnBW/s003a3GN2pXvr3LJnkYj5Uqs7qhRiulpya/BdphafJ/1vraLcmrvu0Xx0noOeVrWS0SyXd8M9EaePTnul6NfnLjas1t19lNpbMXnm/8GS14nu0Ob85vZnXnJKO005PNK2SzfT3GQor68c/0o+0+gRq7c7XlFrR998lodIwx6YmZZ7G/k+nK06OKvlnTnG2SSd7773KVjuTt0eUV1Sga2vzdpuLm6kpTdt9u5byuXImHSV3JN7ttX7MrmuOmeWajyhgNz5TX70SxY7B7p8q/dPcr8nYdaTks7Zyv1ZL3mX5zqNGKalK1/tSTaadtMm/q7xWPRcu5YzD7qnKvdAKr0Hnt8qdtOmzJU8apfpy6m5fhIv2G97/il7ycdHLTOtQy/tOU8tP7Gnl1ZlseUYLSvymv/DDxGVUX9p/xS94b9L/il7xx0vLVLlOHnHKf+RT8Qy5Tj+35S9Gpv+YycG9zl/FL15l0MNVk/qqq+pz/AAZn9sfC1LT/AJUXnHKXo1LxEfKS845R9EpeI8ajzdxU904rpnJeraPYwHMyp+sqy6ld+tnLLPS6ajHLtPyn/wBRj/Q6fiB+WWv+Zx3oVPxHp0+ZEd9Wp3ItXMKH7ap3R9xn1NPxa2Z9vGly81/zWM7cFDxiLnI/OsV6FB/znu/QGnvq1O6HuGXMKl+0qPsj7hv0/E259vCXOSfnOJ9Bh4wrnNPzrE+gx8Z7a5hU3pUqd0fcKuYcH+sn933E9TT8Tbl28h85ped4j0BeMH0nl53W9B/3nbi/k6k2tis42TvdavhkvjpO2PyeU7K9Sd7Z2Stffbau+9l36fRtz7eK+c8/O6voP+8n0oqedT9CfjPd/N7S/aVPu+EePyeUft1fueEm/T8Tbl2z30oqedS9Cl4hXznqXv8AOpehy8RpPzeUft1fu+Ef83ND7dX7vuLu0/ErPtmPpXV86fokvED6WVfOv9JLxGo/NzQ+3V+74SP5OaH26v3PCN2n4lZdst9La3nX+ll4wrnZW85XosvGadfJzQ+1V74eEL+Tih9ur9zwjdp+JWXbLvndX85j6NPxAfOyv5zD0efiNPH5N6L/AE6v3PCF/JpR/aVfueEbtPxKz7ZeHOvEp3WIh/kT8R0fTjHbq9L/ACMn3s0H5s6P7Wr3Q8IH8mdD9pV7oeEsZ6cf1Ky7ejzK5arYinUdeUJSjJWcFs5NaNXed16+g0auefyNyHSw0NilGybTk27uUkrXfuWR6aeRzyqZ4bjiOQz+LEDdEMjjcG1c8PlmrU29mEnFJLTK9z23LL4/A8vGUryuuhd1zz6kTMcPZ+mrfzFsJisVjJYqrCNepsQUMttrWKbFlybiZK8qs5Jq/wDfk9+nrPQ8oljMVtZq9NPpbgrW9Z6tSuoxirWvpvy1/A6zMRUfUMVc5T9yyFTm3Vesm8uL14Crmg23tN5cerj1mzjiIxznJXel9Xn6tCufKFPaalsvfuzvdd+XrNRnCbJZuPMmDjm5XyS+t3t39h6FLmNSUXZvLj0aPLPpO58rUrcLPTc+rdxOz8pU0r7WS3b+uy6yzlHbUY/TxY82aa2lKOScbN56x47srFXKHJUo0mqUc3pwtvtfrOutzip3s3K1k8lq7esi5x0Uv1n8OWdr+w1GUQzONsZheTcRC6p7cXJ52Ukr9O4qqYKcZbVWTlPg3fZy39PRuPfxvOhyypJxX2nrfe17zPYis2+vedsMfmXnzmPaDSxGaeT6Hp3bynEyrTnd1HLVbLS2bPKyisrdhbQwt85ZLdvlLqX4s76FFvKEF1tbT9eS7EayziHKIl5WGpbF7tNPXLTqtoNNtR0bb0emX7xssNzfeypTisuCUb5PJ7PTvNNT5FjTpyajeUYyauuCeiOU6jcYvlcOTq97uElbvy3f3T3qWIr1ErUp26L5245a8Tay5MSeWaeayy67j06a8o0l+im9Mm20u9L1GfWlfThjJwxFs4Tta1nJtW4W7Q0sDXm/+Hm/8X9Te1cJ9X+hTguS3e5j1sl9OGTo81cRujBX4yv7Gw8ocw61ZKMvJJRd9ZPoWt9FfvPoNPCWL40O01vyTbD5nQ+S+a/WwXVFv3HZD5NFvrSfVBL2tn0J0EK6CJvy7KhiafydUVrty/et7EdtDmXh4/qk+tt+01SpIsUFwJcz8rxDwsNyFCOlKC6or3HdHA23HoOCIkZpbcscKvsjvCrgdANsUKfmq4B8gi7bJJlQnkEL83LVMbbHAojhyOjwOjaBcUKPIjRpj7QFIKE6JNlFkWG4pFeyHZQ1yWKpdkbYGRGEV7IWghYC06eY+wSIShFAjgO0AgjiTZDYhRLEG2yAeTUd8uwqqQ1617JadxbJcfjqBUWv7v8AMcXp0v5PmPKTbxuJim19enpq/q2R24fA1G25fWSus27p/VvdomOrRjjcVtJ/qnl/2tnpYWqpX2ctq73X+tCHxpuOevlMT+IddOIm/wDZeQsNuk5OyWjyylK69pRXwUJNrR3y6ste9noYmcNXle2T1Sks8+yZx4iSm1bXNNW6Gln2N36TljMusxFOHE8mOMNpt23Wen1nk12N9pT5SUZ/Ud75NNbm75HXUd9bWd3LPTKOV+tPvKpYhzypx4Z8T0RE/LhlnjHs5MTRkpfWaSyaWvd6ymc/qrK179G+xouTeatSo05KyNL9D6bpOMkm32Psenf3o74TjExbz5Z5T7PmM6rtZFnJ+DdSXQtT0+U+Z9WnUahGUs8lsu9r63StvW/ebHkzme6MYppN5bXW9TrqalRw4Y43LxuT+b+07tGr5M5uwik7HVguTnHVadB6sI2R5IiZ93X2c0cNGKtu+MiLCJf3Zzh0JqS7FNO3YdSjcjgdIRwy5ObVnWklwUKaf/rkX4fk6nBNRvd5tt3lJ8W940ocCxLIBlQQXBbhLsa4FkYgkshVIDYtDJWFk+NyJuwsldZhTWt2EXEA70IBKZGwOOYyRRAKQ1xUkAYhbBskaAEWGJFEjh0kERFICiMolQHK4bEsEKlyIDGuEQILgZQ6IKpBUgA7kQdoEgDGQdoCRAGIyBKDtEAEohCWIKHBUic+Inl3fzHTqedyvNRWvD+Y4ZTUW9WhF5xD5/yviWsdiNm36Cd+Gx/UbCY6yWzstqOzbP8AReXerHHi1KWPqzUXKLjC+TsrRirvuZdTwU5ytCLt3E1MYzmJ+oajPZcfchj8bt5PPVWVss3bPtfeU4DCSqqtHyihOmouFPZb8rJNJx8onaLtnv7DTcm80m7ORqsFyPCnay06DeERjFU4Z5zl8sThuak3rG/C+i6kabkfm0oWulfqNJFKxIzLTnZIYZLoErUb6FrG2TSOVU3v3D07pFt0MokosqFuWbIEihbEsPsE2QE8mRwRakK1mKA2AeTyGm0ho6AVRgGKG2UKAqQUhooMmAiiOJKTHADBYbsBGQCyiSEB7BSFBdkAWTZIAiXCkRxAAWEhQtiJD2AwIAexAK7BaHIxQQIbBAQLQbBACRLBAgCREsQAjADFmoEsQaxAONR7jhxXJ8altpXtuu17DvfX6gKRymIn3bjKY5hwxwMXHYUYpLdbLuL8NydGOiXYrHRt56DRnuZYiEmQUUhXMeK9QI6XKhloCOQb8CW6SoYDkxYzC52KGsEr8pYCqvgQXWFsI6lweUFiy4G9xXFgftFi5PIrlU4FXlMsitIza0vbuh1OyK4NbiRfYVFjqETK4jAPtAuVNhT4ixZcVzEuTb7xYs2sgJCxbCsgpm+AbikTCGChExrARyJtAaBuCn2gbYLkkEGMwuQqDYB1IlxUAodkFUg3AZMgjZNoCwCF2gMCy4LgTDcoIZCkuAxBQgHZIQgHK9dAxj0kpBWvx0mGg27gqPrK5b+sPACxLIZRsgIFbTtZUNGXQNbLQkN/X+JJ6lQsmCK4i/pfHAkvd7CKMkuoO0hamvxwZKm7rAZvLhxJFDQ/AR6rrAOyrFVX44Fk/j1BevYSRRfK66xoy38Q7+wH9fYRT7XCwrkwU9V1lr/AqFSuGUgRDPcArZNWSQ0vxQC2DGAfj2hj8esoVMKdwLTtDHUAklIgOABsFMkiR3dYRGAaYsdAobQUAD0AjeZYit693tHj7gCFoEdX2BehQEwCf1GRAzAibmD+gD3Dcr3DRKGGAFFRNojBIIBRCRItSg5EEISx/9k="/>
          <p:cNvSpPr>
            <a:spLocks noChangeAspect="1" noChangeArrowheads="1"/>
          </p:cNvSpPr>
          <p:nvPr/>
        </p:nvSpPr>
        <p:spPr bwMode="auto">
          <a:xfrm>
            <a:off x="141288" y="-557213"/>
            <a:ext cx="3971925" cy="115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GB" altLang="en-US" sz="4000"/>
          </a:p>
        </p:txBody>
      </p:sp>
      <p:pic>
        <p:nvPicPr>
          <p:cNvPr id="2" name="Picture 6" descr="http://www.gunsandammo.com/files/2011/07/punt-g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99062"/>
            <a:ext cx="3536018" cy="118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8"/>
          <p:cNvSpPr txBox="1">
            <a:spLocks noChangeArrowheads="1"/>
          </p:cNvSpPr>
          <p:nvPr/>
        </p:nvSpPr>
        <p:spPr bwMode="auto">
          <a:xfrm>
            <a:off x="342900" y="5303837"/>
            <a:ext cx="4267200" cy="276225"/>
          </a:xfrm>
          <a:prstGeom prst="rect">
            <a:avLst/>
          </a:prstGeom>
          <a:noFill/>
          <a:ln w="9525">
            <a:noFill/>
            <a:miter lim="800000"/>
            <a:headEnd/>
            <a:tailEnd/>
          </a:ln>
        </p:spPr>
        <p:txBody>
          <a:bodyPr>
            <a:spAutoFit/>
          </a:bodyPr>
          <a:lstStyle/>
          <a:p>
            <a:pPr>
              <a:defRPr/>
            </a:pPr>
            <a:r>
              <a:rPr lang="en-GB" sz="1200" dirty="0">
                <a:latin typeface="Century Gothic" panose="020B0502020202020204" pitchFamily="34" charset="0"/>
                <a:cs typeface="+mn-cs"/>
              </a:rPr>
              <a:t>Holland &amp; Holland 4 bore punt gun, about 1890</a:t>
            </a:r>
          </a:p>
        </p:txBody>
      </p:sp>
      <p:sp>
        <p:nvSpPr>
          <p:cNvPr id="9" name="TextBox 8"/>
          <p:cNvSpPr txBox="1">
            <a:spLocks noChangeArrowheads="1"/>
          </p:cNvSpPr>
          <p:nvPr/>
        </p:nvSpPr>
        <p:spPr bwMode="auto">
          <a:xfrm>
            <a:off x="4610100" y="5248116"/>
            <a:ext cx="3124200" cy="276225"/>
          </a:xfrm>
          <a:prstGeom prst="rect">
            <a:avLst/>
          </a:prstGeom>
          <a:noFill/>
          <a:ln w="9525">
            <a:noFill/>
            <a:miter lim="800000"/>
            <a:headEnd/>
            <a:tailEnd/>
          </a:ln>
        </p:spPr>
        <p:txBody>
          <a:bodyPr>
            <a:spAutoFit/>
          </a:bodyPr>
          <a:lstStyle/>
          <a:p>
            <a:pPr algn="ctr">
              <a:defRPr/>
            </a:pPr>
            <a:r>
              <a:rPr lang="en-GB" sz="1200" dirty="0">
                <a:latin typeface="Century Gothic" panose="020B0502020202020204" pitchFamily="34" charset="0"/>
                <a:cs typeface="+mn-cs"/>
              </a:rPr>
              <a:t>Rogers 8 bore rifle, about 1910</a:t>
            </a:r>
          </a:p>
        </p:txBody>
      </p:sp>
      <p:sp>
        <p:nvSpPr>
          <p:cNvPr id="36875" name="TextBox 2"/>
          <p:cNvSpPr txBox="1">
            <a:spLocks noChangeArrowheads="1"/>
          </p:cNvSpPr>
          <p:nvPr/>
        </p:nvSpPr>
        <p:spPr bwMode="auto">
          <a:xfrm>
            <a:off x="1066800" y="1687513"/>
            <a:ext cx="460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en-US" sz="4000"/>
          </a:p>
        </p:txBody>
      </p:sp>
      <p:sp>
        <p:nvSpPr>
          <p:cNvPr id="36876" name="TextBox 3"/>
          <p:cNvSpPr txBox="1">
            <a:spLocks noChangeArrowheads="1"/>
          </p:cNvSpPr>
          <p:nvPr/>
        </p:nvSpPr>
        <p:spPr bwMode="auto">
          <a:xfrm>
            <a:off x="533400" y="1454609"/>
            <a:ext cx="5410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90550" indent="-59055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 typeface="Wingdings" panose="05000000000000000000" pitchFamily="2" charset="2"/>
              <a:buNone/>
            </a:pPr>
            <a:r>
              <a:rPr lang="en-US" altLang="en-US" sz="1600" b="1" i="1" dirty="0">
                <a:solidFill>
                  <a:srgbClr val="FF0000"/>
                </a:solidFill>
                <a:cs typeface="Arial" panose="020B0604020202020204" pitchFamily="34" charset="0"/>
              </a:rPr>
              <a:t>Those pre-1939 weapons to benefit from exemption</a:t>
            </a:r>
            <a:endParaRPr lang="en-US" altLang="en-US" sz="4000" dirty="0">
              <a:cs typeface="Arial" panose="020B0604020202020204" pitchFamily="34" charset="0"/>
            </a:endParaRPr>
          </a:p>
        </p:txBody>
      </p:sp>
    </p:spTree>
    <p:extLst>
      <p:ext uri="{BB962C8B-B14F-4D97-AF65-F5344CB8AC3E}">
        <p14:creationId xmlns:p14="http://schemas.microsoft.com/office/powerpoint/2010/main" val="118517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3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4"/>
          <p:cNvSpPr txBox="1">
            <a:spLocks noChangeArrowheads="1"/>
          </p:cNvSpPr>
          <p:nvPr/>
        </p:nvSpPr>
        <p:spPr bwMode="auto">
          <a:xfrm>
            <a:off x="368300" y="990600"/>
            <a:ext cx="8229600" cy="738188"/>
          </a:xfrm>
          <a:prstGeom prst="rect">
            <a:avLst/>
          </a:prstGeom>
          <a:noFill/>
          <a:ln w="9525">
            <a:noFill/>
            <a:miter lim="800000"/>
            <a:headEnd/>
            <a:tailEnd/>
          </a:ln>
        </p:spPr>
        <p:txBody>
          <a:bodyPr>
            <a:spAutoFit/>
          </a:bodyPr>
          <a:lstStyle/>
          <a:p>
            <a:pPr algn="ctr">
              <a:defRPr/>
            </a:pPr>
            <a:r>
              <a:rPr lang="en-GB" sz="1800" b="1" dirty="0">
                <a:latin typeface="Century Gothic" panose="020B0502020202020204" pitchFamily="34" charset="0"/>
                <a:cs typeface="+mn-cs"/>
              </a:rPr>
              <a:t>Punt guns</a:t>
            </a:r>
          </a:p>
          <a:p>
            <a:pPr>
              <a:defRPr/>
            </a:pPr>
            <a:endParaRPr lang="en-GB" sz="1200" dirty="0">
              <a:latin typeface="Arial" charset="0"/>
              <a:cs typeface="+mn-cs"/>
            </a:endParaRPr>
          </a:p>
          <a:p>
            <a:pPr algn="ctr">
              <a:defRPr/>
            </a:pPr>
            <a:endParaRPr lang="en-GB" sz="1200" dirty="0">
              <a:latin typeface="Arial" charset="0"/>
              <a:cs typeface="+mn-cs"/>
            </a:endParaRPr>
          </a:p>
        </p:txBody>
      </p:sp>
      <p:pic>
        <p:nvPicPr>
          <p:cNvPr id="389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7244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638675"/>
            <a:ext cx="497205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69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062" y="228626"/>
            <a:ext cx="8019876" cy="923330"/>
          </a:xfrm>
          <a:prstGeom prst="rect">
            <a:avLst/>
          </a:prstGeom>
        </p:spPr>
        <p:txBody>
          <a:bodyPr wrap="square">
            <a:spAutoFit/>
          </a:bodyPr>
          <a:lstStyle/>
          <a:p>
            <a:r>
              <a:rPr lang="en-GB" dirty="0">
                <a:solidFill>
                  <a:srgbClr val="000000"/>
                </a:solidFill>
                <a:latin typeface="Arial" panose="020B0604020202020204" pitchFamily="34" charset="0"/>
                <a:cs typeface="Arial" panose="020B0604020202020204" pitchFamily="34" charset="0"/>
              </a:rPr>
              <a:t>The exemption does not apply to ammunition, and the possession of live ammunition suitable for use with an otherwise antique firearm may indicate that the firearm is not possessed as a curiosity or ornament. </a:t>
            </a:r>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562062" y="1545996"/>
            <a:ext cx="7768206" cy="3139321"/>
          </a:xfrm>
          <a:prstGeom prst="rect">
            <a:avLst/>
          </a:prstGeom>
          <a:noFill/>
        </p:spPr>
        <p:txBody>
          <a:bodyPr wrap="square" rtlCol="0">
            <a:spAutoFit/>
          </a:bodyPr>
          <a:lstStyle/>
          <a:p>
            <a:r>
              <a:rPr lang="en-GB" dirty="0"/>
              <a:t>The exemption does not apply to firearms of modern manufacture which otherwise conform to the description above. For these purposes, “modern manufacture” should be taken to mean manufacture after the outbreak of the Second World War in 1939. Fully working modern firing replicas of muzzle-loading and breech-loading firearms, for example those used to fire blanks by historical re-enactment societies but capable of firing live ammunition, must be held on certificate. This includes replica pieces of ordnance that are to be fired; some replicas have been produced with a true bore size of just under 2 inches, thus enabling possession and use on a shotgun certificate, but with significant counter-boring at the muzzle to preserve the necessary appearance of external visual authenticity. </a:t>
            </a:r>
          </a:p>
        </p:txBody>
      </p:sp>
    </p:spTree>
    <p:extLst>
      <p:ext uri="{BB962C8B-B14F-4D97-AF65-F5344CB8AC3E}">
        <p14:creationId xmlns:p14="http://schemas.microsoft.com/office/powerpoint/2010/main" val="3661080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072" y="94267"/>
            <a:ext cx="7818972" cy="6278642"/>
          </a:xfrm>
          <a:prstGeom prst="rect">
            <a:avLst/>
          </a:prstGeom>
        </p:spPr>
        <p:txBody>
          <a:bodyPr wrap="square">
            <a:spAutoFit/>
          </a:bodyPr>
          <a:lstStyle/>
          <a:p>
            <a:r>
              <a:rPr lang="en-GB" dirty="0">
                <a:solidFill>
                  <a:srgbClr val="000000"/>
                </a:solidFill>
                <a:latin typeface="Arial" panose="020B0604020202020204" pitchFamily="34" charset="0"/>
                <a:cs typeface="Arial" panose="020B0604020202020204" pitchFamily="34" charset="0"/>
              </a:rPr>
              <a:t>Old firearms which should not benefit from the exemption as antiques </a:t>
            </a:r>
            <a:endParaRPr lang="en-GB" dirty="0" smtClean="0">
              <a:solidFill>
                <a:srgbClr val="000000"/>
              </a:solidFill>
              <a:latin typeface="Arial" panose="020B0604020202020204" pitchFamily="34" charset="0"/>
              <a:cs typeface="Arial" panose="020B0604020202020204" pitchFamily="34" charset="0"/>
            </a:endParaRPr>
          </a:p>
          <a:p>
            <a:endParaRPr lang="en-GB" sz="2000" dirty="0">
              <a:solidFill>
                <a:srgbClr val="000000"/>
              </a:solidFill>
              <a:latin typeface="ENRIEI+HelveticaNeue"/>
            </a:endParaRPr>
          </a:p>
          <a:p>
            <a:r>
              <a:rPr lang="en-GB" sz="1400" dirty="0">
                <a:solidFill>
                  <a:srgbClr val="000000"/>
                </a:solidFill>
                <a:latin typeface="Arial" panose="020B0604020202020204" pitchFamily="34" charset="0"/>
                <a:cs typeface="Arial" panose="020B0604020202020204" pitchFamily="34" charset="0"/>
              </a:rPr>
              <a:t>Old firearms which should not benefit from the exemption as antiques are set out below. This list is not exhaustive and there may be other types and calibres of firearms that should be considered “modern” rather than “antique”: </a:t>
            </a:r>
          </a:p>
          <a:p>
            <a:endParaRPr lang="en-GB" sz="1400" dirty="0">
              <a:solidFill>
                <a:srgbClr val="000000"/>
              </a:solidFill>
              <a:latin typeface="Arial" panose="020B0604020202020204" pitchFamily="34" charset="0"/>
              <a:cs typeface="Arial" panose="020B0604020202020204" pitchFamily="34" charset="0"/>
            </a:endParaRPr>
          </a:p>
          <a:p>
            <a:pPr marL="342900" indent="-342900">
              <a:buAutoNum type="alphaLcParenBoth"/>
            </a:pPr>
            <a:r>
              <a:rPr lang="en-GB" sz="1400" dirty="0">
                <a:solidFill>
                  <a:srgbClr val="000000"/>
                </a:solidFill>
                <a:latin typeface="Arial" panose="020B0604020202020204" pitchFamily="34" charset="0"/>
                <a:cs typeface="Arial" panose="020B0604020202020204" pitchFamily="34" charset="0"/>
              </a:rPr>
              <a:t>Shotguns and smooth-bored guns, including shot pistols, chambered for standard shotgun cartridges, .22 inch, .23 inch, 6mm and 9mm rimfire cartridges unless otherwise specified in the list of obsolete shotgun chamberings in Appendix 5. </a:t>
            </a:r>
          </a:p>
          <a:p>
            <a:endParaRPr lang="en-GB" sz="1400" dirty="0">
              <a:solidFill>
                <a:srgbClr val="000000"/>
              </a:solidFill>
              <a:latin typeface="Arial" panose="020B0604020202020204" pitchFamily="34" charset="0"/>
              <a:cs typeface="Arial" panose="020B0604020202020204" pitchFamily="34" charset="0"/>
            </a:endParaRPr>
          </a:p>
          <a:p>
            <a:r>
              <a:rPr lang="en-GB" sz="1400" dirty="0">
                <a:solidFill>
                  <a:srgbClr val="000000"/>
                </a:solidFill>
                <a:latin typeface="Arial" panose="020B0604020202020204" pitchFamily="34" charset="0"/>
                <a:cs typeface="Arial" panose="020B0604020202020204" pitchFamily="34" charset="0"/>
              </a:rPr>
              <a:t>(b) Rifles and handguns chambered for.22 inch, .23 inch, 6mm or 9mm rimfire ammunition; </a:t>
            </a:r>
          </a:p>
          <a:p>
            <a:endParaRPr lang="en-GB" sz="1400" dirty="0">
              <a:solidFill>
                <a:srgbClr val="000000"/>
              </a:solidFill>
              <a:latin typeface="Arial" panose="020B0604020202020204" pitchFamily="34" charset="0"/>
              <a:cs typeface="Arial" panose="020B0604020202020204" pitchFamily="34" charset="0"/>
            </a:endParaRPr>
          </a:p>
          <a:p>
            <a:r>
              <a:rPr lang="en-GB" sz="1400" dirty="0">
                <a:solidFill>
                  <a:srgbClr val="000000"/>
                </a:solidFill>
                <a:latin typeface="Arial" panose="020B0604020202020204" pitchFamily="34" charset="0"/>
                <a:cs typeface="Arial" panose="020B0604020202020204" pitchFamily="34" charset="0"/>
              </a:rPr>
              <a:t>(c) Revolvers, single-shot pistols and self-loading pistols which are chambered for, and will accept centrefire cartridges of the type .25, .30, .32, .38, .380, .44, .45, .450, .455 and .476 inch, or their metric </a:t>
            </a:r>
            <a:r>
              <a:rPr lang="en-GB" sz="1400" b="1" dirty="0">
                <a:solidFill>
                  <a:srgbClr val="000000"/>
                </a:solidFill>
                <a:latin typeface="Arial" panose="020B0604020202020204" pitchFamily="34" charset="0"/>
                <a:cs typeface="Arial" panose="020B0604020202020204" pitchFamily="34" charset="0"/>
              </a:rPr>
              <a:t>equivalents including 6.35mm, 7.62mm, 7.63mm, 7.65mm, 8mm and 9mm, unless </a:t>
            </a:r>
            <a:r>
              <a:rPr lang="en-GB" sz="1400" dirty="0">
                <a:solidFill>
                  <a:srgbClr val="000000"/>
                </a:solidFill>
                <a:latin typeface="Arial" panose="020B0604020202020204" pitchFamily="34" charset="0"/>
                <a:cs typeface="Arial" panose="020B0604020202020204" pitchFamily="34" charset="0"/>
              </a:rPr>
              <a:t>otherwise specified in the list in Appendix 5; </a:t>
            </a:r>
          </a:p>
          <a:p>
            <a:endParaRPr lang="en-GB" sz="1400" dirty="0">
              <a:solidFill>
                <a:srgbClr val="000000"/>
              </a:solidFill>
              <a:latin typeface="Arial" panose="020B0604020202020204" pitchFamily="34" charset="0"/>
              <a:cs typeface="Arial" panose="020B0604020202020204" pitchFamily="34" charset="0"/>
            </a:endParaRPr>
          </a:p>
          <a:p>
            <a:r>
              <a:rPr lang="en-GB" sz="1400" dirty="0">
                <a:solidFill>
                  <a:srgbClr val="000000"/>
                </a:solidFill>
                <a:latin typeface="Arial" panose="020B0604020202020204" pitchFamily="34" charset="0"/>
                <a:cs typeface="Arial" panose="020B0604020202020204" pitchFamily="34" charset="0"/>
              </a:rPr>
              <a:t>(d) Modern reproduction firearms or old firearms which have been modified to allow the use of shotgun cartridges or cartridges not listed in Appendix 5; </a:t>
            </a:r>
          </a:p>
          <a:p>
            <a:endParaRPr lang="en-GB" sz="1400" dirty="0">
              <a:solidFill>
                <a:srgbClr val="000000"/>
              </a:solidFill>
              <a:latin typeface="Arial" panose="020B0604020202020204" pitchFamily="34" charset="0"/>
              <a:cs typeface="Arial" panose="020B0604020202020204" pitchFamily="34" charset="0"/>
            </a:endParaRPr>
          </a:p>
          <a:p>
            <a:r>
              <a:rPr lang="en-GB" sz="1400" dirty="0">
                <a:solidFill>
                  <a:srgbClr val="000000"/>
                </a:solidFill>
                <a:latin typeface="Arial" panose="020B0604020202020204" pitchFamily="34" charset="0"/>
                <a:cs typeface="Arial" panose="020B0604020202020204" pitchFamily="34" charset="0"/>
              </a:rPr>
              <a:t>(e) Weapons extensively modified after 1939; </a:t>
            </a:r>
          </a:p>
          <a:p>
            <a:endParaRPr lang="en-GB" sz="1400" dirty="0">
              <a:solidFill>
                <a:srgbClr val="000000"/>
              </a:solidFill>
              <a:latin typeface="Arial" panose="020B0604020202020204" pitchFamily="34" charset="0"/>
              <a:cs typeface="Arial" panose="020B0604020202020204" pitchFamily="34" charset="0"/>
            </a:endParaRPr>
          </a:p>
          <a:p>
            <a:r>
              <a:rPr lang="en-GB" sz="1400" dirty="0">
                <a:solidFill>
                  <a:srgbClr val="000000"/>
                </a:solidFill>
                <a:latin typeface="Arial" panose="020B0604020202020204" pitchFamily="34" charset="0"/>
                <a:cs typeface="Arial" panose="020B0604020202020204" pitchFamily="34" charset="0"/>
              </a:rPr>
              <a:t>(f) Signalling pistols chambered for 1 and 1 ½ inch cartridges or 26.5mm/27mm cartridges;</a:t>
            </a:r>
          </a:p>
          <a:p>
            <a:r>
              <a:rPr lang="en-GB" sz="1400" dirty="0">
                <a:solidFill>
                  <a:srgbClr val="000000"/>
                </a:solidFill>
                <a:latin typeface="Arial" panose="020B0604020202020204" pitchFamily="34" charset="0"/>
                <a:cs typeface="Arial" panose="020B0604020202020204" pitchFamily="34" charset="0"/>
              </a:rPr>
              <a:t> </a:t>
            </a:r>
          </a:p>
          <a:p>
            <a:r>
              <a:rPr lang="en-GB" sz="1400" dirty="0">
                <a:solidFill>
                  <a:srgbClr val="000000"/>
                </a:solidFill>
                <a:latin typeface="Arial" panose="020B0604020202020204" pitchFamily="34" charset="0"/>
                <a:cs typeface="Arial" panose="020B0604020202020204" pitchFamily="34" charset="0"/>
              </a:rPr>
              <a:t>(g) Pump-action and self-loading centrefire rifles, except those examples originally chambered for one of the obsolete cartridges listed at Appendix 5 and retaining their original chamberings. The latter may benefit from an exemption as antiques under section 58(2) of the 1968 Act (as amended).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94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61" y="565608"/>
            <a:ext cx="7673419" cy="461665"/>
          </a:xfrm>
          <a:prstGeom prst="rect">
            <a:avLst/>
          </a:prstGeom>
          <a:noFill/>
        </p:spPr>
        <p:txBody>
          <a:bodyPr wrap="square" rtlCol="0">
            <a:spAutoFit/>
          </a:bodyPr>
          <a:lstStyle/>
          <a:p>
            <a:pPr algn="ctr"/>
            <a:r>
              <a:rPr lang="en-GB" sz="2400" b="1" dirty="0">
                <a:solidFill>
                  <a:schemeClr val="accent1"/>
                </a:solidFill>
              </a:rPr>
              <a:t>Advertising Firearms &amp; Ammunition for Sale</a:t>
            </a:r>
          </a:p>
        </p:txBody>
      </p:sp>
      <p:sp>
        <p:nvSpPr>
          <p:cNvPr id="3" name="TextBox 2"/>
          <p:cNvSpPr txBox="1"/>
          <p:nvPr/>
        </p:nvSpPr>
        <p:spPr>
          <a:xfrm>
            <a:off x="650448" y="1941922"/>
            <a:ext cx="7060677" cy="2585323"/>
          </a:xfrm>
          <a:prstGeom prst="rect">
            <a:avLst/>
          </a:prstGeom>
          <a:noFill/>
        </p:spPr>
        <p:txBody>
          <a:bodyPr wrap="square" rtlCol="0">
            <a:spAutoFit/>
          </a:bodyPr>
          <a:lstStyle/>
          <a:p>
            <a:pPr algn="just"/>
            <a:r>
              <a:rPr lang="en-GB" b="1" dirty="0"/>
              <a:t>It is very important that when advertising firearms and ammunition for sale that you it make clear in the advert the classification of the item and whether a firearm or shotgun certificate is required to authorise the sale to take place.</a:t>
            </a:r>
          </a:p>
          <a:p>
            <a:pPr algn="just"/>
            <a:endParaRPr lang="en-GB" b="1" dirty="0">
              <a:solidFill>
                <a:srgbClr val="FF0000"/>
              </a:solidFill>
            </a:endParaRPr>
          </a:p>
          <a:p>
            <a:pPr algn="just"/>
            <a:r>
              <a:rPr lang="en-GB" b="1" dirty="0">
                <a:solidFill>
                  <a:srgbClr val="FF0000"/>
                </a:solidFill>
              </a:rPr>
              <a:t>If you are not sure of the classification of a firearm or ammunition it should NOT be included in the auction.</a:t>
            </a:r>
          </a:p>
          <a:p>
            <a:endParaRPr lang="en-GB" b="1" dirty="0">
              <a:solidFill>
                <a:srgbClr val="FF0000"/>
              </a:solidFill>
            </a:endParaRPr>
          </a:p>
          <a:p>
            <a:endParaRPr lang="en-GB" b="1" dirty="0">
              <a:solidFill>
                <a:srgbClr val="FF0000"/>
              </a:solidFill>
            </a:endParaRPr>
          </a:p>
        </p:txBody>
      </p:sp>
    </p:spTree>
    <p:extLst>
      <p:ext uri="{BB962C8B-B14F-4D97-AF65-F5344CB8AC3E}">
        <p14:creationId xmlns:p14="http://schemas.microsoft.com/office/powerpoint/2010/main" val="89797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p:cNvSpPr txBox="1">
            <a:spLocks noChangeArrowheads="1"/>
          </p:cNvSpPr>
          <p:nvPr/>
        </p:nvSpPr>
        <p:spPr bwMode="auto">
          <a:xfrm>
            <a:off x="304800" y="291430"/>
            <a:ext cx="6838950" cy="5724644"/>
          </a:xfrm>
          <a:prstGeom prst="rect">
            <a:avLst/>
          </a:prstGeom>
          <a:noFill/>
          <a:ln w="9525">
            <a:noFill/>
            <a:miter lim="800000"/>
            <a:headEnd/>
            <a:tailEnd/>
          </a:ln>
        </p:spPr>
        <p:txBody>
          <a:bodyPr>
            <a:spAutoFit/>
          </a:bodyPr>
          <a:lstStyle/>
          <a:p>
            <a:pPr algn="ctr"/>
            <a:r>
              <a:rPr lang="en-GB" sz="2400" b="1" u="sng" dirty="0" smtClean="0">
                <a:solidFill>
                  <a:schemeClr val="accent1"/>
                </a:solidFill>
                <a:cs typeface="Arial" charset="0"/>
              </a:rPr>
              <a:t>Good </a:t>
            </a:r>
            <a:r>
              <a:rPr lang="en-GB" sz="2400" b="1" u="sng" dirty="0">
                <a:solidFill>
                  <a:schemeClr val="accent1"/>
                </a:solidFill>
                <a:cs typeface="Arial" charset="0"/>
              </a:rPr>
              <a:t>Practice Guide for </a:t>
            </a:r>
            <a:r>
              <a:rPr lang="en-GB" sz="2400" b="1" u="sng" dirty="0" smtClean="0">
                <a:solidFill>
                  <a:schemeClr val="accent1"/>
                </a:solidFill>
                <a:cs typeface="Arial" charset="0"/>
              </a:rPr>
              <a:t>Auctioneers</a:t>
            </a:r>
            <a:endParaRPr lang="en-GB" sz="2400" b="1" u="sng" dirty="0">
              <a:solidFill>
                <a:schemeClr val="accent1"/>
              </a:solidFill>
              <a:cs typeface="Arial" charset="0"/>
            </a:endParaRPr>
          </a:p>
          <a:p>
            <a:endParaRPr lang="en-GB" dirty="0">
              <a:cs typeface="Arial" charset="0"/>
            </a:endParaRPr>
          </a:p>
          <a:p>
            <a:r>
              <a:rPr lang="en-GB" dirty="0">
                <a:cs typeface="Arial" charset="0"/>
              </a:rPr>
              <a:t>The expectation is that  Auctioneers will use this guide to improve their understanding of the obligations placed on individuals or businesses who have the responsibility for administering an Auction in respect of the sales of firearms and ammunition.</a:t>
            </a:r>
          </a:p>
          <a:p>
            <a:endParaRPr lang="en-GB" dirty="0">
              <a:cs typeface="Arial" charset="0"/>
            </a:endParaRPr>
          </a:p>
          <a:p>
            <a:r>
              <a:rPr lang="en-GB" sz="2400" b="1" dirty="0">
                <a:solidFill>
                  <a:srgbClr val="FF0000"/>
                </a:solidFill>
                <a:cs typeface="Arial" charset="0"/>
              </a:rPr>
              <a:t>Clearly if you are going to receive firearms for sale it is of the upmost importance that you satisfy yourself that all firearms are NOT loaded. You need to ensure that the initial examination of a firearm is carried out by some one who is suitably experienced/qualified to safely handle firearms and confirm they are SAFE.</a:t>
            </a:r>
          </a:p>
          <a:p>
            <a:r>
              <a:rPr lang="en-GB" sz="2400" b="1" dirty="0">
                <a:solidFill>
                  <a:srgbClr val="FF0000"/>
                </a:solidFill>
                <a:cs typeface="Arial" charset="0"/>
              </a:rPr>
              <a:t>This includes muzzle loading firearms.</a:t>
            </a:r>
          </a:p>
          <a:p>
            <a:endParaRPr lang="en-GB"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19075" y="200025"/>
            <a:ext cx="6348413" cy="1320800"/>
          </a:xfrm>
        </p:spPr>
        <p:txBody>
          <a:bodyPr/>
          <a:lstStyle/>
          <a:p>
            <a:pPr algn="ctr" eaLnBrk="1" hangingPunct="1"/>
            <a:r>
              <a:rPr lang="en-GB" sz="2400" b="1" dirty="0">
                <a:latin typeface="Arial" charset="0"/>
                <a:cs typeface="Arial" charset="0"/>
              </a:rPr>
              <a:t>Security</a:t>
            </a:r>
          </a:p>
        </p:txBody>
      </p:sp>
      <p:sp>
        <p:nvSpPr>
          <p:cNvPr id="3" name="TextBox 2"/>
          <p:cNvSpPr txBox="1"/>
          <p:nvPr/>
        </p:nvSpPr>
        <p:spPr>
          <a:xfrm>
            <a:off x="152400" y="860425"/>
            <a:ext cx="7277100" cy="3139321"/>
          </a:xfrm>
          <a:prstGeom prst="rect">
            <a:avLst/>
          </a:prstGeom>
          <a:noFill/>
        </p:spPr>
        <p:txBody>
          <a:bodyPr>
            <a:spAutoFit/>
          </a:bodyPr>
          <a:lstStyle/>
          <a:p>
            <a:pPr fontAlgn="auto">
              <a:spcBef>
                <a:spcPts val="0"/>
              </a:spcBef>
              <a:spcAft>
                <a:spcPts val="0"/>
              </a:spcAft>
              <a:defRPr/>
            </a:pPr>
            <a:r>
              <a:rPr lang="en-GB" dirty="0">
                <a:solidFill>
                  <a:srgbClr val="C00000"/>
                </a:solidFill>
                <a:latin typeface="Arial" panose="020B0604020202020204" pitchFamily="34" charset="0"/>
                <a:cs typeface="Arial" panose="020B0604020202020204" pitchFamily="34" charset="0"/>
              </a:rPr>
              <a:t>It is of the upmost importance that firearms and ammunition dealt with in the course of your business are stored securely to prevent unauthorised access.</a:t>
            </a:r>
          </a:p>
          <a:p>
            <a:pPr fontAlgn="auto">
              <a:spcBef>
                <a:spcPts val="0"/>
              </a:spcBef>
              <a:spcAft>
                <a:spcPts val="0"/>
              </a:spcAft>
              <a:defRPr/>
            </a:pPr>
            <a:endParaRPr lang="en-GB" dirty="0">
              <a:solidFill>
                <a:srgbClr val="C00000"/>
              </a:solidFill>
              <a:latin typeface="Arial" panose="020B0604020202020204" pitchFamily="34" charset="0"/>
              <a:cs typeface="Arial" panose="020B0604020202020204" pitchFamily="34" charset="0"/>
            </a:endParaRPr>
          </a:p>
          <a:p>
            <a:pPr fontAlgn="auto">
              <a:spcBef>
                <a:spcPts val="0"/>
              </a:spcBef>
              <a:spcAft>
                <a:spcPts val="0"/>
              </a:spcAft>
              <a:defRPr/>
            </a:pPr>
            <a:r>
              <a:rPr lang="en-GB" dirty="0">
                <a:latin typeface="Arial" panose="020B0604020202020204" pitchFamily="34" charset="0"/>
                <a:cs typeface="Arial" panose="020B0604020202020204" pitchFamily="34" charset="0"/>
              </a:rPr>
              <a:t> Advice on security is set out in the Home Office Security Handbook 2019 which is available online at the GOV.UK website</a:t>
            </a:r>
            <a:endParaRPr lang="en-GB" dirty="0">
              <a:solidFill>
                <a:schemeClr val="accent3">
                  <a:lumMod val="60000"/>
                  <a:lumOff val="40000"/>
                </a:schemeClr>
              </a:solidFill>
              <a:latin typeface="Arial" panose="020B0604020202020204" pitchFamily="34" charset="0"/>
              <a:cs typeface="Arial" panose="020B0604020202020204" pitchFamily="34" charset="0"/>
            </a:endParaRPr>
          </a:p>
          <a:p>
            <a:pPr fontAlgn="auto">
              <a:spcBef>
                <a:spcPts val="0"/>
              </a:spcBef>
              <a:spcAft>
                <a:spcPts val="0"/>
              </a:spcAft>
              <a:defRPr/>
            </a:pPr>
            <a:r>
              <a:rPr lang="en-GB" dirty="0">
                <a:solidFill>
                  <a:schemeClr val="accent3">
                    <a:lumMod val="60000"/>
                    <a:lumOff val="40000"/>
                  </a:schemeClr>
                </a:solidFill>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fontAlgn="auto">
              <a:spcBef>
                <a:spcPts val="0"/>
              </a:spcBef>
              <a:spcAft>
                <a:spcPts val="0"/>
              </a:spcAft>
              <a:defRPr/>
            </a:pPr>
            <a:r>
              <a:rPr lang="en-GB" dirty="0">
                <a:latin typeface="Arial" panose="020B0604020202020204" pitchFamily="34" charset="0"/>
                <a:cs typeface="Arial" panose="020B0604020202020204" pitchFamily="34" charset="0"/>
              </a:rPr>
              <a:t>Should you wish to make significant changes to the security arrangements previously inspected by the police you should in the first instance liaise with your Firearms Licensing Department.</a:t>
            </a:r>
          </a:p>
          <a:p>
            <a:pPr fontAlgn="auto">
              <a:spcBef>
                <a:spcPts val="0"/>
              </a:spcBef>
              <a:spcAft>
                <a:spcPts val="0"/>
              </a:spcAft>
              <a:defRPr/>
            </a:pPr>
            <a:endParaRPr lang="en-GB" dirty="0">
              <a:latin typeface="+mn-lt"/>
            </a:endParaRPr>
          </a:p>
        </p:txBody>
      </p:sp>
      <p:sp>
        <p:nvSpPr>
          <p:cNvPr id="4" name="Title 1"/>
          <p:cNvSpPr txBox="1">
            <a:spLocks/>
          </p:cNvSpPr>
          <p:nvPr/>
        </p:nvSpPr>
        <p:spPr>
          <a:xfrm>
            <a:off x="219075" y="3381375"/>
            <a:ext cx="6348413" cy="877888"/>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318" y="256901"/>
            <a:ext cx="6540651" cy="6555641"/>
          </a:xfrm>
          <a:prstGeom prst="rect">
            <a:avLst/>
          </a:prstGeom>
          <a:noFill/>
        </p:spPr>
        <p:txBody>
          <a:bodyPr wrap="square" rtlCol="0">
            <a:spAutoFit/>
          </a:bodyPr>
          <a:lstStyle/>
          <a:p>
            <a:pPr algn="ctr"/>
            <a:r>
              <a:rPr lang="en-GB" sz="2400" b="1" dirty="0">
                <a:solidFill>
                  <a:schemeClr val="accent1"/>
                </a:solidFill>
              </a:rPr>
              <a:t>The Definition of Firearms</a:t>
            </a:r>
          </a:p>
          <a:p>
            <a:r>
              <a:rPr lang="en-GB" dirty="0"/>
              <a:t> </a:t>
            </a:r>
          </a:p>
          <a:p>
            <a:r>
              <a:rPr lang="en-GB" dirty="0"/>
              <a:t>Section 57 (1) of the 1968 Act (amended in 2017) defines firearms as follows;</a:t>
            </a:r>
          </a:p>
          <a:p>
            <a:r>
              <a:rPr lang="en-GB" dirty="0"/>
              <a:t> </a:t>
            </a:r>
          </a:p>
          <a:p>
            <a:pPr lvl="0"/>
            <a:r>
              <a:rPr lang="en-GB" i="1" dirty="0"/>
              <a:t>a lethal barrelled weapon</a:t>
            </a:r>
            <a:endParaRPr lang="en-GB" dirty="0"/>
          </a:p>
          <a:p>
            <a:pPr lvl="0"/>
            <a:r>
              <a:rPr lang="en-GB" i="1" dirty="0"/>
              <a:t>a prohibited weapon;</a:t>
            </a:r>
            <a:endParaRPr lang="en-GB" dirty="0"/>
          </a:p>
          <a:p>
            <a:pPr lvl="0"/>
            <a:r>
              <a:rPr lang="en-GB" i="1" dirty="0"/>
              <a:t>a relevant component part in relation to a lethal barrelled weapon or a prohibited weapon;</a:t>
            </a:r>
            <a:endParaRPr lang="en-GB" dirty="0"/>
          </a:p>
          <a:p>
            <a:pPr lvl="0"/>
            <a:r>
              <a:rPr lang="en-GB" i="1" dirty="0"/>
              <a:t>an accessory to a lethal barrelled weapon or a prohibited weapon where the accessory is designed or adapted to diminish the noise or flash caused by firing the weapon</a:t>
            </a:r>
            <a:r>
              <a:rPr lang="en-GB" dirty="0"/>
              <a:t> (only so far as Section 1 and Section 5 prohibited weapons are concerned. Shotgun and air weapon moderators whilst subject to dealer recording requirements, are not subject to certification in England and Wales).</a:t>
            </a:r>
          </a:p>
          <a:p>
            <a:r>
              <a:rPr lang="en-GB" dirty="0"/>
              <a:t> </a:t>
            </a:r>
          </a:p>
          <a:p>
            <a:pPr algn="just"/>
            <a:r>
              <a:rPr lang="en-GB" dirty="0">
                <a:solidFill>
                  <a:srgbClr val="FF0000"/>
                </a:solidFill>
              </a:rPr>
              <a:t>Section 57(1B) defines “lethal barrelled weapon” as a </a:t>
            </a:r>
            <a:r>
              <a:rPr lang="en-GB" i="1" dirty="0">
                <a:solidFill>
                  <a:srgbClr val="FF0000"/>
                </a:solidFill>
              </a:rPr>
              <a:t>“barrelled weapon of any description from which a shot, bullet or other missile, with kinetic energy of more than one joule at the muzzle of the weapon, can be discharged”</a:t>
            </a:r>
            <a:endParaRPr lang="en-GB" dirty="0">
              <a:solidFill>
                <a:srgbClr val="FF0000"/>
              </a:solidFill>
            </a:endParaRPr>
          </a:p>
          <a:p>
            <a:pPr algn="just"/>
            <a:r>
              <a:rPr lang="en-GB" dirty="0">
                <a:solidFill>
                  <a:srgbClr val="FF0000"/>
                </a:solidFill>
              </a:rPr>
              <a:t>(This includes air weapons).</a:t>
            </a:r>
          </a:p>
          <a:p>
            <a:endParaRPr lang="en-GB" dirty="0"/>
          </a:p>
        </p:txBody>
      </p:sp>
    </p:spTree>
    <p:extLst>
      <p:ext uri="{BB962C8B-B14F-4D97-AF65-F5344CB8AC3E}">
        <p14:creationId xmlns:p14="http://schemas.microsoft.com/office/powerpoint/2010/main" val="1652186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399" y="1275127"/>
            <a:ext cx="6522440" cy="2862322"/>
          </a:xfrm>
          <a:prstGeom prst="rect">
            <a:avLst/>
          </a:prstGeom>
        </p:spPr>
        <p:txBody>
          <a:bodyPr wrap="square">
            <a:spAutoFit/>
          </a:bodyPr>
          <a:lstStyle/>
          <a:p>
            <a:pPr>
              <a:spcAft>
                <a:spcPts val="0"/>
              </a:spcAft>
            </a:pP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Section 57 (1D) defines “relevant component part” in relation to a lethal barrelled weapons as follows;</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a:spcAft>
                <a:spcPts val="0"/>
              </a:spcAft>
            </a:pP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 </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a barrel, chamber or cylinder,</a:t>
            </a:r>
          </a:p>
          <a:p>
            <a:pPr lvl="0">
              <a:spcAft>
                <a:spcPts val="0"/>
              </a:spcAft>
            </a:pP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a frame, body or receiver,</a:t>
            </a:r>
          </a:p>
          <a:p>
            <a:pPr lvl="0">
              <a:spcAft>
                <a:spcPts val="0"/>
              </a:spcAft>
            </a:pP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a breech block, bolt or other mechanism for containing the pressure of discharge at the rear of a chamber.</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a:spcAft>
                <a:spcPts val="0"/>
              </a:spcAft>
            </a:pP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 </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418194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090" y="931464"/>
            <a:ext cx="8066015" cy="3970318"/>
          </a:xfrm>
          <a:prstGeom prst="rect">
            <a:avLst/>
          </a:prstGeom>
        </p:spPr>
        <p:txBody>
          <a:bodyPr wrap="square">
            <a:spAutoFit/>
          </a:bodyPr>
          <a:lstStyle/>
          <a:p>
            <a:pPr algn="just">
              <a:spcAft>
                <a:spcPts val="0"/>
              </a:spcAft>
            </a:pP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Section 57A exempts “airsoft guns” that are </a:t>
            </a: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“designed to discharge only a small plastic missile (whether or not it is also capable of discharging any other kind of missile)” </a:t>
            </a: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where they do not exceed the</a:t>
            </a: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 “permitted kinetic energy level” and </a:t>
            </a: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the</a:t>
            </a: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 “small plastic missile” </a:t>
            </a: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is -</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algn="just">
              <a:spcAft>
                <a:spcPts val="0"/>
              </a:spcAft>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 </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lgn="just">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made wholly or partly from plastics</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lgn="just">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is spherical, and</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lgn="just">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does not exceed 8 millimetres in diameter.</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lgn="just">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 </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The ‘permitted kinetic energy levels’ for airsoft guns are;</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 </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lgn="just">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“in the case of a weapon which is capable of discharging two or more missiles successively without repeated pressure on the trigger, 1.3 joules”;</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a:p>
            <a:pPr marL="342900" lvl="0" indent="-342900" algn="just">
              <a:spcAft>
                <a:spcPts val="0"/>
              </a:spcAft>
              <a:buFont typeface="Symbol" panose="05050102010706020507" pitchFamily="18" charset="2"/>
              <a:buChar char=""/>
            </a:pPr>
            <a:r>
              <a:rPr lang="en-GB" i="1" dirty="0">
                <a:solidFill>
                  <a:srgbClr val="000000"/>
                </a:solidFill>
                <a:latin typeface="Arial" panose="020B0604020202020204" pitchFamily="34" charset="0"/>
                <a:ea typeface="Times New Roman" panose="02020603050405020304" pitchFamily="18" charset="0"/>
                <a:cs typeface="Verdana" panose="020B0604030504040204" pitchFamily="34" charset="0"/>
              </a:rPr>
              <a:t>“in any other case, 2.5 joules”. </a:t>
            </a:r>
            <a:r>
              <a:rPr lang="en-GB" dirty="0">
                <a:solidFill>
                  <a:srgbClr val="000000"/>
                </a:solidFill>
                <a:latin typeface="Arial" panose="020B0604020202020204" pitchFamily="34" charset="0"/>
                <a:ea typeface="Times New Roman" panose="02020603050405020304" pitchFamily="18" charset="0"/>
                <a:cs typeface="Verdana" panose="020B0604030504040204" pitchFamily="34" charset="0"/>
              </a:rPr>
              <a:t>(i.e. single shot/semi auto)</a:t>
            </a:r>
            <a:endParaRPr lang="en-GB" dirty="0">
              <a:solidFill>
                <a:srgbClr val="000000"/>
              </a:solidFill>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380351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228" y="58847"/>
            <a:ext cx="8372212" cy="6001643"/>
          </a:xfrm>
          <a:prstGeom prst="rect">
            <a:avLst/>
          </a:prstGeom>
        </p:spPr>
        <p:txBody>
          <a:bodyPr wrap="square">
            <a:spAutoFit/>
          </a:bodyPr>
          <a:lstStyle/>
          <a:p>
            <a:pPr algn="ctr">
              <a:spcAft>
                <a:spcPts val="0"/>
              </a:spcAft>
            </a:pPr>
            <a:r>
              <a:rPr lang="en-GB"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A</a:t>
            </a:r>
            <a:r>
              <a:rPr lang="en-GB" sz="24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ir </a:t>
            </a:r>
            <a:r>
              <a:rPr lang="en-GB" sz="24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W</a:t>
            </a:r>
            <a:r>
              <a:rPr lang="en-GB" sz="2400" b="1"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eapon</a:t>
            </a:r>
          </a:p>
          <a:p>
            <a:pPr algn="ctr">
              <a:spcAft>
                <a:spcPts val="0"/>
              </a:spcAft>
            </a:pPr>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In </a:t>
            </a: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Scotland owners of Air Weapons require a certificate</a:t>
            </a:r>
          </a:p>
          <a:p>
            <a:pPr>
              <a:spcAft>
                <a:spcPts val="0"/>
              </a:spcAft>
            </a:pPr>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An air weapon (that is to say, an air rifle, air gun or air pistol) which is not a prohibited weapon, and which is not of a type declared ‘specially dangerous’ by rules made by the Secretary of State.</a:t>
            </a: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The Firearms (Dangerous Air Weapons) Rules 1969 (as amended in 1993) sets the upper kinetic energy threshold (measured from the muzzle) for which air weapons (including weapons disguised as another object) remain exempt from certification;</a:t>
            </a: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spcAft>
                <a:spcPts val="0"/>
              </a:spcAft>
              <a:buFont typeface="Symbol" panose="05050102010706020507" pitchFamily="18" charset="2"/>
              <a:buChar cha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In the case of an air pistol, 6ft. lb. </a:t>
            </a:r>
          </a:p>
          <a:p>
            <a:pPr marL="342900" lvl="0" indent="-342900" algn="just">
              <a:spcAft>
                <a:spcPts val="0"/>
              </a:spcAft>
              <a:buFont typeface="Symbol" panose="05050102010706020507" pitchFamily="18" charset="2"/>
              <a:buChar cha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In the case of an air weapon other than an air pistol, 12ft. lb.</a:t>
            </a: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These energy levels do not apply to a weapon which is designed for use only when submerged in water. </a:t>
            </a:r>
            <a:endParaRPr lang="en-GB"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GB" dirty="0">
                <a:latin typeface="Arial" panose="020B0604020202020204" pitchFamily="34" charset="0"/>
                <a:ea typeface="Times New Roman" panose="02020603050405020304" pitchFamily="18" charset="0"/>
                <a:cs typeface="Arial" panose="020B0604020202020204" pitchFamily="34" charset="0"/>
              </a:rPr>
              <a:t> </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2985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25" y="133350"/>
            <a:ext cx="6524625" cy="830997"/>
          </a:xfrm>
          <a:prstGeom prst="rect">
            <a:avLst/>
          </a:prstGeom>
          <a:noFill/>
        </p:spPr>
        <p:txBody>
          <a:bodyPr>
            <a:spAutoFit/>
          </a:bodyPr>
          <a:lstStyle/>
          <a:p>
            <a:pPr algn="ctr" fontAlgn="auto">
              <a:spcBef>
                <a:spcPts val="0"/>
              </a:spcBef>
              <a:spcAft>
                <a:spcPts val="0"/>
              </a:spcAft>
              <a:defRPr/>
            </a:pPr>
            <a:r>
              <a:rPr lang="en-GB" sz="2400" b="1" dirty="0">
                <a:solidFill>
                  <a:schemeClr val="accent1"/>
                </a:solidFill>
                <a:latin typeface="Arial" panose="020B0604020202020204" pitchFamily="34" charset="0"/>
                <a:cs typeface="Arial" panose="020B0604020202020204" pitchFamily="34" charset="0"/>
              </a:rPr>
              <a:t>The Administration of Firearm and Shotgun Certificates </a:t>
            </a:r>
            <a:endParaRPr lang="en-GB" sz="2400" dirty="0">
              <a:solidFill>
                <a:schemeClr val="accent1"/>
              </a:solidFill>
              <a:latin typeface="Arial" panose="020B0604020202020204" pitchFamily="34" charset="0"/>
              <a:cs typeface="Arial" panose="020B0604020202020204" pitchFamily="34" charset="0"/>
            </a:endParaRPr>
          </a:p>
        </p:txBody>
      </p:sp>
      <p:sp>
        <p:nvSpPr>
          <p:cNvPr id="24578" name="TextBox 4"/>
          <p:cNvSpPr txBox="1">
            <a:spLocks noChangeArrowheads="1"/>
          </p:cNvSpPr>
          <p:nvPr/>
        </p:nvSpPr>
        <p:spPr bwMode="auto">
          <a:xfrm>
            <a:off x="238125" y="1093788"/>
            <a:ext cx="7258050" cy="4800600"/>
          </a:xfrm>
          <a:prstGeom prst="rect">
            <a:avLst/>
          </a:prstGeom>
          <a:noFill/>
          <a:ln w="9525">
            <a:noFill/>
            <a:miter lim="800000"/>
            <a:headEnd/>
            <a:tailEnd/>
          </a:ln>
        </p:spPr>
        <p:txBody>
          <a:bodyPr>
            <a:spAutoFit/>
          </a:bodyPr>
          <a:lstStyle/>
          <a:p>
            <a:pPr algn="just"/>
            <a:r>
              <a:rPr lang="en-GB" dirty="0">
                <a:cs typeface="Arial" charset="0"/>
              </a:rPr>
              <a:t>It is essential that as an Auctioneer or  RFD you understand the obligations placed upon you when transferring firearms (including shotguns) and ammunition to respective certificate holders. </a:t>
            </a:r>
          </a:p>
          <a:p>
            <a:pPr algn="just"/>
            <a:r>
              <a:rPr lang="en-GB" dirty="0">
                <a:cs typeface="Arial" charset="0"/>
              </a:rPr>
              <a:t> </a:t>
            </a:r>
          </a:p>
          <a:p>
            <a:pPr algn="just"/>
            <a:r>
              <a:rPr lang="en-GB" dirty="0">
                <a:cs typeface="Arial" charset="0"/>
              </a:rPr>
              <a:t>You must comply with the instructions on a firearm or shotgun certificate whilst making a transaction entry and notifying a  transaction to the relevant Police Force.</a:t>
            </a:r>
          </a:p>
          <a:p>
            <a:pPr algn="just"/>
            <a:r>
              <a:rPr lang="en-GB" dirty="0">
                <a:cs typeface="Arial" charset="0"/>
              </a:rPr>
              <a:t> </a:t>
            </a:r>
          </a:p>
          <a:p>
            <a:pPr algn="just"/>
            <a:r>
              <a:rPr lang="en-GB" dirty="0">
                <a:cs typeface="Arial" charset="0"/>
              </a:rPr>
              <a:t>With firearm certificates it is very important you are aware that there must be an unused authority present on the certificate authorising the type of firearm, Section 1 component part, or accessory before the transfer can be completed. Equally the correct calibre and quantity of ammunition to be transferred is authorised by the buyer’s firearm certificate.</a:t>
            </a:r>
          </a:p>
          <a:p>
            <a:pPr algn="just"/>
            <a:r>
              <a:rPr lang="en-GB" dirty="0">
                <a:cs typeface="Arial" charset="0"/>
              </a:rPr>
              <a:t> </a:t>
            </a:r>
          </a:p>
          <a:p>
            <a:pPr algn="just"/>
            <a:r>
              <a:rPr lang="en-GB" dirty="0">
                <a:cs typeface="Arial" charset="0"/>
              </a:rPr>
              <a:t>Note: Accessory in relation to firearm certificates means detachable sound moderators and flash hiders.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p:cNvSpPr txBox="1">
            <a:spLocks noChangeArrowheads="1"/>
          </p:cNvSpPr>
          <p:nvPr/>
        </p:nvSpPr>
        <p:spPr bwMode="auto">
          <a:xfrm>
            <a:off x="969964" y="5534025"/>
            <a:ext cx="6213262" cy="646113"/>
          </a:xfrm>
          <a:prstGeom prst="rect">
            <a:avLst/>
          </a:prstGeom>
          <a:noFill/>
          <a:ln w="9525">
            <a:noFill/>
            <a:miter lim="800000"/>
            <a:headEnd/>
            <a:tailEnd/>
          </a:ln>
        </p:spPr>
        <p:txBody>
          <a:bodyPr wrap="square">
            <a:spAutoFit/>
          </a:bodyPr>
          <a:lstStyle/>
          <a:p>
            <a:r>
              <a:rPr lang="en-GB" dirty="0">
                <a:cs typeface="Arial" charset="0"/>
              </a:rPr>
              <a:t>This FAC has two Authorised slots, so only those firearms, accessories can be sold. </a:t>
            </a:r>
          </a:p>
        </p:txBody>
      </p:sp>
      <p:sp>
        <p:nvSpPr>
          <p:cNvPr id="7" name="Rectangle 6"/>
          <p:cNvSpPr/>
          <p:nvPr/>
        </p:nvSpPr>
        <p:spPr>
          <a:xfrm>
            <a:off x="514350" y="323850"/>
            <a:ext cx="5600700" cy="830997"/>
          </a:xfrm>
          <a:prstGeom prst="rect">
            <a:avLst/>
          </a:prstGeom>
        </p:spPr>
        <p:txBody>
          <a:bodyPr>
            <a:spAutoFit/>
          </a:bodyPr>
          <a:lstStyle/>
          <a:p>
            <a:pPr algn="ctr" fontAlgn="auto">
              <a:spcBef>
                <a:spcPts val="0"/>
              </a:spcBef>
              <a:spcAft>
                <a:spcPts val="0"/>
              </a:spcAft>
              <a:defRPr/>
            </a:pPr>
            <a:r>
              <a:rPr lang="en-GB" sz="2400" b="1" dirty="0">
                <a:solidFill>
                  <a:schemeClr val="accent1"/>
                </a:solidFill>
                <a:latin typeface="Arial" panose="020B0604020202020204" pitchFamily="34" charset="0"/>
                <a:cs typeface="Arial" panose="020B0604020202020204" pitchFamily="34" charset="0"/>
              </a:rPr>
              <a:t>The Administration of Firearm and Shotgun Certificates </a:t>
            </a:r>
            <a:endParaRPr lang="en-GB" sz="2400" dirty="0">
              <a:solidFill>
                <a:schemeClr val="accent1"/>
              </a:solidFill>
              <a:latin typeface="Arial" panose="020B0604020202020204" pitchFamily="34" charset="0"/>
              <a:cs typeface="Arial" panose="020B0604020202020204" pitchFamily="34" charset="0"/>
            </a:endParaRPr>
          </a:p>
        </p:txBody>
      </p:sp>
      <p:pic>
        <p:nvPicPr>
          <p:cNvPr id="25603" name="Picture 1"/>
          <p:cNvPicPr>
            <a:picLocks noChangeAspect="1"/>
          </p:cNvPicPr>
          <p:nvPr/>
        </p:nvPicPr>
        <p:blipFill>
          <a:blip r:embed="rId2"/>
          <a:srcRect/>
          <a:stretch>
            <a:fillRect/>
          </a:stretch>
        </p:blipFill>
        <p:spPr bwMode="auto">
          <a:xfrm>
            <a:off x="969964" y="1258542"/>
            <a:ext cx="6013450" cy="408645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1320800"/>
          </a:xfrm>
        </p:spPr>
        <p:txBody>
          <a:bodyPr rtlCol="0">
            <a:normAutofit/>
          </a:bodyPr>
          <a:lstStyle/>
          <a:p>
            <a:pPr algn="ctr" eaLnBrk="1" fontAlgn="auto" hangingPunct="1">
              <a:spcAft>
                <a:spcPts val="0"/>
              </a:spcAft>
              <a:defRPr/>
            </a:pPr>
            <a:r>
              <a:rPr lang="en-GB" sz="2400" b="1" dirty="0">
                <a:latin typeface="Arial" panose="020B0604020202020204" pitchFamily="34" charset="0"/>
                <a:cs typeface="Arial" panose="020B0604020202020204" pitchFamily="34" charset="0"/>
              </a:rPr>
              <a:t>The Administration of Firearm and Shotgun Certificates</a:t>
            </a:r>
            <a:endParaRPr lang="en-GB" sz="2400" dirty="0"/>
          </a:p>
        </p:txBody>
      </p:sp>
      <p:sp>
        <p:nvSpPr>
          <p:cNvPr id="27650" name="Rectangle 2"/>
          <p:cNvSpPr>
            <a:spLocks noChangeArrowheads="1"/>
          </p:cNvSpPr>
          <p:nvPr/>
        </p:nvSpPr>
        <p:spPr bwMode="auto">
          <a:xfrm>
            <a:off x="609600" y="1930400"/>
            <a:ext cx="6905625" cy="3693319"/>
          </a:xfrm>
          <a:prstGeom prst="rect">
            <a:avLst/>
          </a:prstGeom>
          <a:noFill/>
          <a:ln w="9525">
            <a:noFill/>
            <a:miter lim="800000"/>
            <a:headEnd/>
            <a:tailEnd/>
          </a:ln>
        </p:spPr>
        <p:txBody>
          <a:bodyPr>
            <a:spAutoFit/>
          </a:bodyPr>
          <a:lstStyle/>
          <a:p>
            <a:r>
              <a:rPr lang="en-GB" dirty="0">
                <a:solidFill>
                  <a:srgbClr val="C00000"/>
                </a:solidFill>
                <a:latin typeface="Arial" panose="020B0604020202020204" pitchFamily="34" charset="0"/>
                <a:cs typeface="Arial" panose="020B0604020202020204" pitchFamily="34" charset="0"/>
              </a:rPr>
              <a:t>It is illegal to complete a sale (accept full payment) for a firearm, Section 1 component part or accessory or shotgun to a person who cannot produce a firearm or shotgun certificate authorising them to acquire the firearm etc.</a:t>
            </a:r>
          </a:p>
          <a:p>
            <a:endParaRPr lang="en-GB" dirty="0">
              <a:solidFill>
                <a:srgbClr val="C00000"/>
              </a:solidFill>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rPr>
              <a:t>You may only take a deposit on a purchase prior to sight of the relevant certificate giving authority to purchase the firearm</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When selling air weapons, their component parts and accessories  you must ensure they only sold to persons who are at least 18 years old.</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75414"/>
            <a:ext cx="7200900" cy="772998"/>
          </a:xfrm>
        </p:spPr>
        <p:txBody>
          <a:bodyPr/>
          <a:lstStyle/>
          <a:p>
            <a:pPr algn="ctr" eaLnBrk="1" hangingPunct="1"/>
            <a:r>
              <a:rPr lang="en-GB" sz="2400" b="1" dirty="0">
                <a:latin typeface="Arial" charset="0"/>
                <a:cs typeface="Arial" charset="0"/>
              </a:rPr>
              <a:t>Keeping of Records of Transactions</a:t>
            </a:r>
            <a:endParaRPr lang="en-GB" sz="2400" dirty="0">
              <a:latin typeface="Arial" charset="0"/>
              <a:cs typeface="Arial" charset="0"/>
            </a:endParaRPr>
          </a:p>
        </p:txBody>
      </p:sp>
      <p:sp>
        <p:nvSpPr>
          <p:cNvPr id="28674" name="TextBox 2"/>
          <p:cNvSpPr txBox="1">
            <a:spLocks noChangeArrowheads="1"/>
          </p:cNvSpPr>
          <p:nvPr/>
        </p:nvSpPr>
        <p:spPr bwMode="auto">
          <a:xfrm>
            <a:off x="196617" y="914400"/>
            <a:ext cx="7115175" cy="7201972"/>
          </a:xfrm>
          <a:prstGeom prst="rect">
            <a:avLst/>
          </a:prstGeom>
          <a:noFill/>
          <a:ln w="9525">
            <a:noFill/>
            <a:miter lim="800000"/>
            <a:headEnd/>
            <a:tailEnd/>
          </a:ln>
        </p:spPr>
        <p:txBody>
          <a:bodyPr>
            <a:spAutoFit/>
          </a:bodyPr>
          <a:lstStyle/>
          <a:p>
            <a:r>
              <a:rPr lang="en-GB" u="sng" dirty="0">
                <a:solidFill>
                  <a:srgbClr val="FF0000"/>
                </a:solidFill>
                <a:latin typeface="Arial" panose="020B0604020202020204" pitchFamily="34" charset="0"/>
                <a:cs typeface="Arial" panose="020B0604020202020204" pitchFamily="34" charset="0"/>
              </a:rPr>
              <a:t>The Firearms Act 1968, as amended does not require an Auctioneer to keep records.</a:t>
            </a:r>
          </a:p>
          <a:p>
            <a:endParaRPr lang="en-GB" u="sng" dirty="0">
              <a:solidFill>
                <a:srgbClr val="FF0000"/>
              </a:solidFill>
              <a:latin typeface="Arial" panose="020B0604020202020204" pitchFamily="34" charset="0"/>
              <a:cs typeface="Arial" panose="020B0604020202020204" pitchFamily="34" charset="0"/>
            </a:endParaRPr>
          </a:p>
          <a:p>
            <a:r>
              <a:rPr lang="en-GB" dirty="0">
                <a:solidFill>
                  <a:srgbClr val="FF0000"/>
                </a:solidFill>
                <a:latin typeface="Arial" panose="020B0604020202020204" pitchFamily="34" charset="0"/>
                <a:cs typeface="Arial" panose="020B0604020202020204" pitchFamily="34" charset="0"/>
              </a:rPr>
              <a:t>However, it is strongly recommended that Auctioneers follow the  requirements of Section 40 (Schedule 4) of the Firearms Act 1968 (as amended) which requires a Firearms Dealer to keep records of transactions involving firearms, component parts and ammunition (this includes air weapons).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Therefore it is recommended that all firearms and ammunition (excluding Section 2 shot gun ammunition  and air gun pellets) dealt with in the course of your business be recorded in a register of transactions.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Note: sound moderators for air weapons should also be recorded in the  register of transactions.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gn="ctr"/>
            <a:r>
              <a:rPr lang="en-GB" u="sng" dirty="0">
                <a:solidFill>
                  <a:srgbClr val="C00000"/>
                </a:solidFill>
                <a:latin typeface="Arial" panose="020B0604020202020204" pitchFamily="34" charset="0"/>
                <a:cs typeface="Arial" panose="020B0604020202020204" pitchFamily="34" charset="0"/>
              </a:rPr>
              <a:t>It is recommended that records of transactions be kept for five years. </a:t>
            </a:r>
          </a:p>
          <a:p>
            <a:endParaRPr lang="en-GB" dirty="0">
              <a:latin typeface="Arial" panose="020B0604020202020204" pitchFamily="34" charset="0"/>
              <a:cs typeface="Arial" panose="020B0604020202020204" pitchFamily="34" charset="0"/>
            </a:endParaRPr>
          </a:p>
          <a:p>
            <a:endParaRPr lang="en-GB" sz="1600" dirty="0">
              <a:latin typeface="Trebuchet MS" pitchFamily="34" charset="0"/>
            </a:endParaRPr>
          </a:p>
          <a:p>
            <a:endParaRPr lang="en-GB" sz="1600" dirty="0">
              <a:latin typeface="Trebuchet MS" pitchFamily="34" charset="0"/>
            </a:endParaRPr>
          </a:p>
          <a:p>
            <a:endParaRPr lang="en-GB" sz="1600" dirty="0">
              <a:latin typeface="Trebuchet MS" pitchFamily="34" charset="0"/>
            </a:endParaRPr>
          </a:p>
          <a:p>
            <a:endParaRPr lang="en-GB" dirty="0">
              <a:latin typeface="Trebuchet MS"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0"/>
            <a:ext cx="6348413" cy="914400"/>
          </a:xfrm>
        </p:spPr>
        <p:txBody>
          <a:bodyPr/>
          <a:lstStyle/>
          <a:p>
            <a:pPr algn="ctr" eaLnBrk="1" hangingPunct="1"/>
            <a:r>
              <a:rPr lang="en-GB" sz="2400" b="1" dirty="0">
                <a:latin typeface="Arial" charset="0"/>
                <a:cs typeface="Arial" charset="0"/>
              </a:rPr>
              <a:t>Keeping of Records of Transactions</a:t>
            </a:r>
            <a:endParaRPr lang="en-GB" sz="2400" dirty="0"/>
          </a:p>
        </p:txBody>
      </p:sp>
      <p:sp>
        <p:nvSpPr>
          <p:cNvPr id="3" name="TextBox 2"/>
          <p:cNvSpPr txBox="1"/>
          <p:nvPr/>
        </p:nvSpPr>
        <p:spPr>
          <a:xfrm>
            <a:off x="171450" y="914400"/>
            <a:ext cx="7115175" cy="5109091"/>
          </a:xfrm>
          <a:prstGeom prst="rect">
            <a:avLst/>
          </a:prstGeom>
          <a:noFill/>
        </p:spPr>
        <p:txBody>
          <a:bodyPr>
            <a:spAutoFit/>
          </a:bodyPr>
          <a:lstStyle/>
          <a:p>
            <a:pPr fontAlgn="auto">
              <a:spcBef>
                <a:spcPts val="0"/>
              </a:spcBef>
              <a:spcAft>
                <a:spcPts val="0"/>
              </a:spcAft>
              <a:defRPr/>
            </a:pPr>
            <a:r>
              <a:rPr lang="en-GB" sz="1200" b="1" dirty="0">
                <a:solidFill>
                  <a:srgbClr val="FF0000"/>
                </a:solidFill>
                <a:latin typeface="Arial" panose="020B0604020202020204" pitchFamily="34" charset="0"/>
                <a:cs typeface="Arial" panose="020B0604020202020204" pitchFamily="34" charset="0"/>
              </a:rPr>
              <a:t>It is recommended that you follow the requirements set out in Section 40 (1) which </a:t>
            </a:r>
            <a:r>
              <a:rPr lang="en-GB" sz="1200" dirty="0">
                <a:latin typeface="Arial" panose="020B0604020202020204" pitchFamily="34" charset="0"/>
                <a:cs typeface="Arial" panose="020B0604020202020204" pitchFamily="34" charset="0"/>
              </a:rPr>
              <a:t>requires every person who by way of trade or business, manufactures, sells or transfers firearms, shotguns or ammunition to which section 1 of the Act applies, to keep a register of transactions and to enter therein the particulars specified in schedule 4 of the Act </a:t>
            </a:r>
          </a:p>
          <a:p>
            <a:pPr fontAlgn="auto">
              <a:spcBef>
                <a:spcPts val="0"/>
              </a:spcBef>
              <a:spcAft>
                <a:spcPts val="0"/>
              </a:spcAft>
              <a:defRPr/>
            </a:pPr>
            <a:endParaRPr lang="en-GB" sz="1200" dirty="0">
              <a:latin typeface="Arial" panose="020B0604020202020204" pitchFamily="34" charset="0"/>
              <a:cs typeface="Arial" panose="020B0604020202020204" pitchFamily="34" charset="0"/>
            </a:endParaRPr>
          </a:p>
          <a:p>
            <a:pPr fontAlgn="auto">
              <a:spcBef>
                <a:spcPts val="0"/>
              </a:spcBef>
              <a:spcAft>
                <a:spcPts val="0"/>
              </a:spcAft>
              <a:defRPr/>
            </a:pPr>
            <a:r>
              <a:rPr lang="en-GB" sz="1200" dirty="0">
                <a:latin typeface="Arial" panose="020B0604020202020204" pitchFamily="34" charset="0"/>
                <a:cs typeface="Arial" panose="020B0604020202020204" pitchFamily="34" charset="0"/>
              </a:rPr>
              <a:t>Section 40 (1) Schedule 4: Details to be entered by registered firearms dealers in register of transactions:</a:t>
            </a:r>
          </a:p>
          <a:p>
            <a:pPr fontAlgn="auto">
              <a:spcBef>
                <a:spcPts val="0"/>
              </a:spcBef>
              <a:spcAft>
                <a:spcPts val="0"/>
              </a:spcAft>
              <a:defRPr/>
            </a:pPr>
            <a:r>
              <a:rPr lang="en-GB" sz="1200" dirty="0">
                <a:latin typeface="Arial" panose="020B0604020202020204" pitchFamily="34" charset="0"/>
                <a:cs typeface="Arial" panose="020B0604020202020204" pitchFamily="34" charset="0"/>
              </a:rPr>
              <a:t> </a:t>
            </a:r>
          </a:p>
          <a:p>
            <a:pPr marL="171450" indent="-171450" fontAlgn="auto">
              <a:spcBef>
                <a:spcPts val="0"/>
              </a:spcBef>
              <a:spcAft>
                <a:spcPts val="0"/>
              </a:spcAft>
              <a:buFont typeface="Arial" panose="020B0604020202020204" pitchFamily="34" charset="0"/>
              <a:buChar char="•"/>
              <a:defRPr/>
            </a:pPr>
            <a:r>
              <a:rPr lang="en-GB" sz="1200" dirty="0">
                <a:solidFill>
                  <a:srgbClr val="C00000"/>
                </a:solidFill>
                <a:latin typeface="Arial" panose="020B0604020202020204" pitchFamily="34" charset="0"/>
                <a:cs typeface="Arial" panose="020B0604020202020204" pitchFamily="34" charset="0"/>
              </a:rPr>
              <a:t>The quantities and description of </a:t>
            </a:r>
            <a:r>
              <a:rPr lang="en-GB" sz="1200" u="sng" dirty="0">
                <a:solidFill>
                  <a:srgbClr val="C00000"/>
                </a:solidFill>
                <a:latin typeface="Arial" panose="020B0604020202020204" pitchFamily="34" charset="0"/>
                <a:cs typeface="Arial" panose="020B0604020202020204" pitchFamily="34" charset="0"/>
              </a:rPr>
              <a:t>firearms</a:t>
            </a:r>
            <a:r>
              <a:rPr lang="en-GB" sz="1200" dirty="0">
                <a:solidFill>
                  <a:srgbClr val="C00000"/>
                </a:solidFill>
                <a:latin typeface="Arial" panose="020B0604020202020204" pitchFamily="34" charset="0"/>
                <a:cs typeface="Arial" panose="020B0604020202020204" pitchFamily="34" charset="0"/>
              </a:rPr>
              <a:t> and </a:t>
            </a:r>
            <a:r>
              <a:rPr lang="en-GB" sz="1200" u="sng" dirty="0">
                <a:solidFill>
                  <a:srgbClr val="C00000"/>
                </a:solidFill>
                <a:latin typeface="Arial" panose="020B0604020202020204" pitchFamily="34" charset="0"/>
                <a:cs typeface="Arial" panose="020B0604020202020204" pitchFamily="34" charset="0"/>
              </a:rPr>
              <a:t>ammunition</a:t>
            </a:r>
            <a:r>
              <a:rPr lang="en-GB" sz="1200" dirty="0">
                <a:solidFill>
                  <a:srgbClr val="C00000"/>
                </a:solidFill>
                <a:latin typeface="Arial" panose="020B0604020202020204" pitchFamily="34" charset="0"/>
                <a:cs typeface="Arial" panose="020B0604020202020204" pitchFamily="34" charset="0"/>
              </a:rPr>
              <a:t> manufactured and the dates thereof. </a:t>
            </a:r>
          </a:p>
          <a:p>
            <a:pPr fontAlgn="auto">
              <a:spcBef>
                <a:spcPts val="0"/>
              </a:spcBef>
              <a:spcAft>
                <a:spcPts val="0"/>
              </a:spcAft>
              <a:defRPr/>
            </a:pPr>
            <a:r>
              <a:rPr lang="en-GB" sz="1200" dirty="0">
                <a:solidFill>
                  <a:srgbClr val="C00000"/>
                </a:solidFill>
                <a:latin typeface="Arial" panose="020B0604020202020204" pitchFamily="34" charset="0"/>
                <a:cs typeface="Arial" panose="020B0604020202020204" pitchFamily="34" charset="0"/>
              </a:rPr>
              <a:t> </a:t>
            </a:r>
          </a:p>
          <a:p>
            <a:pPr marL="171450" indent="-171450" fontAlgn="auto">
              <a:spcBef>
                <a:spcPts val="0"/>
              </a:spcBef>
              <a:spcAft>
                <a:spcPts val="0"/>
              </a:spcAft>
              <a:buFont typeface="Arial" panose="020B0604020202020204" pitchFamily="34" charset="0"/>
              <a:buChar char="•"/>
              <a:defRPr/>
            </a:pPr>
            <a:r>
              <a:rPr lang="en-GB" sz="1200" dirty="0">
                <a:solidFill>
                  <a:srgbClr val="C00000"/>
                </a:solidFill>
                <a:latin typeface="Arial" panose="020B0604020202020204" pitchFamily="34" charset="0"/>
                <a:cs typeface="Arial" panose="020B0604020202020204" pitchFamily="34" charset="0"/>
              </a:rPr>
              <a:t>The quantities and description of </a:t>
            </a:r>
            <a:r>
              <a:rPr lang="en-GB" sz="1200" u="sng" dirty="0">
                <a:solidFill>
                  <a:srgbClr val="C00000"/>
                </a:solidFill>
                <a:latin typeface="Arial" panose="020B0604020202020204" pitchFamily="34" charset="0"/>
                <a:cs typeface="Arial" panose="020B0604020202020204" pitchFamily="34" charset="0"/>
              </a:rPr>
              <a:t>firearms</a:t>
            </a:r>
            <a:r>
              <a:rPr lang="en-GB" sz="1200" dirty="0">
                <a:solidFill>
                  <a:srgbClr val="C00000"/>
                </a:solidFill>
                <a:latin typeface="Arial" panose="020B0604020202020204" pitchFamily="34" charset="0"/>
                <a:cs typeface="Arial" panose="020B0604020202020204" pitchFamily="34" charset="0"/>
              </a:rPr>
              <a:t> and </a:t>
            </a:r>
            <a:r>
              <a:rPr lang="en-GB" sz="1200" u="sng" dirty="0">
                <a:solidFill>
                  <a:srgbClr val="C00000"/>
                </a:solidFill>
                <a:latin typeface="Arial" panose="020B0604020202020204" pitchFamily="34" charset="0"/>
                <a:cs typeface="Arial" panose="020B0604020202020204" pitchFamily="34" charset="0"/>
              </a:rPr>
              <a:t>ammunition</a:t>
            </a:r>
            <a:r>
              <a:rPr lang="en-GB" sz="1200" dirty="0">
                <a:solidFill>
                  <a:srgbClr val="C00000"/>
                </a:solidFill>
                <a:latin typeface="Arial" panose="020B0604020202020204" pitchFamily="34" charset="0"/>
                <a:cs typeface="Arial" panose="020B0604020202020204" pitchFamily="34" charset="0"/>
              </a:rPr>
              <a:t> purchased or acquired with the names and addresses of the sellers or transferors and the dates of the transactions.</a:t>
            </a:r>
          </a:p>
          <a:p>
            <a:pPr fontAlgn="auto">
              <a:spcBef>
                <a:spcPts val="0"/>
              </a:spcBef>
              <a:spcAft>
                <a:spcPts val="0"/>
              </a:spcAft>
              <a:defRPr/>
            </a:pPr>
            <a:endParaRPr lang="en-GB" sz="1200" dirty="0">
              <a:solidFill>
                <a:srgbClr val="C00000"/>
              </a:solidFill>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r>
              <a:rPr lang="en-GB" sz="1200" dirty="0">
                <a:solidFill>
                  <a:srgbClr val="C00000"/>
                </a:solidFill>
                <a:latin typeface="Arial" panose="020B0604020202020204" pitchFamily="34" charset="0"/>
                <a:cs typeface="Arial" panose="020B0604020202020204" pitchFamily="34" charset="0"/>
              </a:rPr>
              <a:t>The quantities and description of </a:t>
            </a:r>
            <a:r>
              <a:rPr lang="en-GB" sz="1200" u="sng" dirty="0">
                <a:solidFill>
                  <a:srgbClr val="C00000"/>
                </a:solidFill>
                <a:latin typeface="Arial" panose="020B0604020202020204" pitchFamily="34" charset="0"/>
                <a:cs typeface="Arial" panose="020B0604020202020204" pitchFamily="34" charset="0"/>
              </a:rPr>
              <a:t>firearms</a:t>
            </a:r>
            <a:r>
              <a:rPr lang="en-GB" sz="1200" dirty="0">
                <a:solidFill>
                  <a:srgbClr val="C00000"/>
                </a:solidFill>
                <a:latin typeface="Arial" panose="020B0604020202020204" pitchFamily="34" charset="0"/>
                <a:cs typeface="Arial" panose="020B0604020202020204" pitchFamily="34" charset="0"/>
              </a:rPr>
              <a:t> and </a:t>
            </a:r>
            <a:r>
              <a:rPr lang="en-GB" sz="1200" u="sng" dirty="0">
                <a:solidFill>
                  <a:srgbClr val="C00000"/>
                </a:solidFill>
                <a:latin typeface="Arial" panose="020B0604020202020204" pitchFamily="34" charset="0"/>
                <a:cs typeface="Arial" panose="020B0604020202020204" pitchFamily="34" charset="0"/>
              </a:rPr>
              <a:t>ammunition</a:t>
            </a:r>
            <a:r>
              <a:rPr lang="en-GB" sz="1200" dirty="0">
                <a:solidFill>
                  <a:srgbClr val="C00000"/>
                </a:solidFill>
                <a:latin typeface="Arial" panose="020B0604020202020204" pitchFamily="34" charset="0"/>
                <a:cs typeface="Arial" panose="020B0604020202020204" pitchFamily="34" charset="0"/>
              </a:rPr>
              <a:t> accepted for sale, repair, test, proof, cleaning, storage, destruction or other purpose; with the names and addresses of the transferors and the dates of the transactions.</a:t>
            </a:r>
          </a:p>
          <a:p>
            <a:pPr fontAlgn="auto">
              <a:spcBef>
                <a:spcPts val="0"/>
              </a:spcBef>
              <a:spcAft>
                <a:spcPts val="0"/>
              </a:spcAft>
              <a:defRPr/>
            </a:pPr>
            <a:r>
              <a:rPr lang="en-GB" sz="1200" dirty="0">
                <a:solidFill>
                  <a:srgbClr val="C00000"/>
                </a:solidFill>
                <a:latin typeface="Arial" panose="020B0604020202020204" pitchFamily="34" charset="0"/>
                <a:cs typeface="Arial" panose="020B0604020202020204" pitchFamily="34" charset="0"/>
              </a:rPr>
              <a:t> </a:t>
            </a:r>
          </a:p>
          <a:p>
            <a:pPr marL="171450" indent="-171450" fontAlgn="auto">
              <a:spcBef>
                <a:spcPts val="0"/>
              </a:spcBef>
              <a:spcAft>
                <a:spcPts val="0"/>
              </a:spcAft>
              <a:buFont typeface="Arial" panose="020B0604020202020204" pitchFamily="34" charset="0"/>
              <a:buChar char="•"/>
              <a:defRPr/>
            </a:pPr>
            <a:r>
              <a:rPr lang="en-GB" sz="1200" dirty="0">
                <a:solidFill>
                  <a:srgbClr val="C00000"/>
                </a:solidFill>
                <a:latin typeface="Arial" panose="020B0604020202020204" pitchFamily="34" charset="0"/>
                <a:cs typeface="Arial" panose="020B0604020202020204" pitchFamily="34" charset="0"/>
              </a:rPr>
              <a:t>The quantities and description of </a:t>
            </a:r>
            <a:r>
              <a:rPr lang="en-GB" sz="1200" u="sng" dirty="0">
                <a:solidFill>
                  <a:srgbClr val="C00000"/>
                </a:solidFill>
                <a:latin typeface="Arial" panose="020B0604020202020204" pitchFamily="34" charset="0"/>
                <a:cs typeface="Arial" panose="020B0604020202020204" pitchFamily="34" charset="0"/>
              </a:rPr>
              <a:t>firearms</a:t>
            </a:r>
            <a:r>
              <a:rPr lang="en-GB" sz="1200" dirty="0">
                <a:solidFill>
                  <a:srgbClr val="C00000"/>
                </a:solidFill>
                <a:latin typeface="Arial" panose="020B0604020202020204" pitchFamily="34" charset="0"/>
                <a:cs typeface="Arial" panose="020B0604020202020204" pitchFamily="34" charset="0"/>
              </a:rPr>
              <a:t> and </a:t>
            </a:r>
            <a:r>
              <a:rPr lang="en-GB" sz="1200" u="sng" dirty="0">
                <a:solidFill>
                  <a:srgbClr val="C00000"/>
                </a:solidFill>
                <a:latin typeface="Arial" panose="020B0604020202020204" pitchFamily="34" charset="0"/>
                <a:cs typeface="Arial" panose="020B0604020202020204" pitchFamily="34" charset="0"/>
              </a:rPr>
              <a:t>ammunition</a:t>
            </a:r>
            <a:r>
              <a:rPr lang="en-GB" sz="1200" dirty="0">
                <a:solidFill>
                  <a:srgbClr val="C00000"/>
                </a:solidFill>
                <a:latin typeface="Arial" panose="020B0604020202020204" pitchFamily="34" charset="0"/>
                <a:cs typeface="Arial" panose="020B0604020202020204" pitchFamily="34" charset="0"/>
              </a:rPr>
              <a:t> sold or transferred with the names and addresses of the purchasers or transferees and, (except in cases where the purchaser or transferee is a registered firearms dealer) the areas in which the firearms were issued, and the dates of the transactions.</a:t>
            </a:r>
          </a:p>
          <a:p>
            <a:pPr fontAlgn="auto">
              <a:spcBef>
                <a:spcPts val="0"/>
              </a:spcBef>
              <a:spcAft>
                <a:spcPts val="0"/>
              </a:spcAft>
              <a:defRPr/>
            </a:pPr>
            <a:r>
              <a:rPr lang="en-GB" sz="1200" dirty="0">
                <a:latin typeface="Arial" panose="020B0604020202020204" pitchFamily="34" charset="0"/>
                <a:cs typeface="Arial" panose="020B0604020202020204" pitchFamily="34" charset="0"/>
              </a:rPr>
              <a:t> </a:t>
            </a:r>
          </a:p>
          <a:p>
            <a:pPr marL="171450" indent="-171450" fontAlgn="auto">
              <a:spcBef>
                <a:spcPts val="0"/>
              </a:spcBef>
              <a:spcAft>
                <a:spcPts val="0"/>
              </a:spcAft>
              <a:buFont typeface="Arial" panose="020B0604020202020204" pitchFamily="34" charset="0"/>
              <a:buChar char="•"/>
              <a:defRPr/>
            </a:pPr>
            <a:r>
              <a:rPr lang="en-GB" sz="1200" b="1" dirty="0">
                <a:solidFill>
                  <a:srgbClr val="C00000"/>
                </a:solidFill>
                <a:latin typeface="Arial" panose="020B0604020202020204" pitchFamily="34" charset="0"/>
                <a:cs typeface="Arial" panose="020B0604020202020204" pitchFamily="34" charset="0"/>
              </a:rPr>
              <a:t>The quantities and description of firearms and ammunition in possession for sale or transfer at the date of the last stocktaking or other such date in each year as may be specified in the register. </a:t>
            </a:r>
          </a:p>
          <a:p>
            <a:pPr fontAlgn="auto">
              <a:spcBef>
                <a:spcPts val="0"/>
              </a:spcBef>
              <a:spcAft>
                <a:spcPts val="0"/>
              </a:spcAft>
              <a:defRPr/>
            </a:pPr>
            <a:endParaRPr lang="en-GB" sz="1200" b="1" dirty="0">
              <a:solidFill>
                <a:srgbClr val="C00000"/>
              </a:solidFill>
              <a:latin typeface="+mn-lt"/>
            </a:endParaRPr>
          </a:p>
          <a:p>
            <a:pPr fontAlgn="auto">
              <a:spcBef>
                <a:spcPts val="0"/>
              </a:spcBef>
              <a:spcAft>
                <a:spcPts val="0"/>
              </a:spcAft>
              <a:defRPr/>
            </a:pPr>
            <a:endParaRPr lang="en-GB" sz="1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180" y="534100"/>
            <a:ext cx="6348413" cy="790575"/>
          </a:xfrm>
        </p:spPr>
        <p:txBody>
          <a:bodyPr rtlCol="0">
            <a:noAutofit/>
          </a:bodyPr>
          <a:lstStyle/>
          <a:p>
            <a:pPr algn="ctr" eaLnBrk="1" fontAlgn="auto" hangingPunct="1">
              <a:spcAft>
                <a:spcPts val="0"/>
              </a:spcAft>
              <a:defRPr/>
            </a:pPr>
            <a:r>
              <a:rPr lang="en-GB" sz="2400" b="1" dirty="0">
                <a:latin typeface="Arial" panose="020B0604020202020204" pitchFamily="34" charset="0"/>
                <a:cs typeface="Arial" panose="020B0604020202020204" pitchFamily="34" charset="0"/>
              </a:rPr>
              <a:t>Good Practice Guide for Auctioneers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What the Law says</a:t>
            </a:r>
          </a:p>
        </p:txBody>
      </p:sp>
      <p:sp>
        <p:nvSpPr>
          <p:cNvPr id="22530" name="TextBox 2"/>
          <p:cNvSpPr txBox="1">
            <a:spLocks noChangeArrowheads="1"/>
          </p:cNvSpPr>
          <p:nvPr/>
        </p:nvSpPr>
        <p:spPr bwMode="auto">
          <a:xfrm>
            <a:off x="609600" y="1400175"/>
            <a:ext cx="6505575" cy="5632311"/>
          </a:xfrm>
          <a:prstGeom prst="rect">
            <a:avLst/>
          </a:prstGeom>
          <a:noFill/>
          <a:ln w="9525">
            <a:noFill/>
            <a:miter lim="800000"/>
            <a:headEnd/>
            <a:tailEnd/>
          </a:ln>
        </p:spPr>
        <p:txBody>
          <a:bodyPr>
            <a:spAutoFit/>
          </a:bodyPr>
          <a:lstStyle/>
          <a:p>
            <a:r>
              <a:rPr lang="en-GB" dirty="0"/>
              <a:t>By virtue of </a:t>
            </a:r>
            <a:r>
              <a:rPr lang="en-GB" b="1" dirty="0"/>
              <a:t>Section 9</a:t>
            </a:r>
            <a:r>
              <a:rPr lang="en-GB" dirty="0"/>
              <a:t> of </a:t>
            </a:r>
            <a:r>
              <a:rPr lang="en-GB" b="1" dirty="0"/>
              <a:t>Firearms Act 1968</a:t>
            </a:r>
            <a:r>
              <a:rPr lang="en-GB" dirty="0"/>
              <a:t>, as amended Auctioneers, Carriers &amp; Warehousemen  are exempt from the need to hold a firearm/shotgun certificate and can possess </a:t>
            </a:r>
            <a:r>
              <a:rPr lang="en-GB" b="1" dirty="0"/>
              <a:t>Section</a:t>
            </a:r>
            <a:r>
              <a:rPr lang="en-GB" dirty="0"/>
              <a:t> 1 &amp; 2 </a:t>
            </a:r>
            <a:r>
              <a:rPr lang="en-GB" b="1" dirty="0"/>
              <a:t>firearms</a:t>
            </a:r>
            <a:r>
              <a:rPr lang="en-GB" dirty="0"/>
              <a:t> and ammunition in the course of their business. However, </a:t>
            </a:r>
            <a:r>
              <a:rPr lang="en-GB" b="1" dirty="0"/>
              <a:t>Section</a:t>
            </a:r>
            <a:r>
              <a:rPr lang="en-GB" dirty="0"/>
              <a:t> 14 of the </a:t>
            </a:r>
            <a:r>
              <a:rPr lang="en-GB" b="1" dirty="0"/>
              <a:t>Firearms</a:t>
            </a:r>
            <a:r>
              <a:rPr lang="en-GB" dirty="0"/>
              <a:t> (Amendment) </a:t>
            </a:r>
            <a:r>
              <a:rPr lang="en-GB" b="1" dirty="0"/>
              <a:t>Act</a:t>
            </a:r>
            <a:r>
              <a:rPr lang="en-GB" dirty="0"/>
              <a:t> 1988 also says:</a:t>
            </a:r>
          </a:p>
          <a:p>
            <a:endParaRPr lang="en-GB" dirty="0"/>
          </a:p>
          <a:p>
            <a:r>
              <a:rPr lang="en-GB" b="1" dirty="0">
                <a:solidFill>
                  <a:srgbClr val="FF0000"/>
                </a:solidFill>
              </a:rPr>
              <a:t>It is an offence for an auctioneer, carrier or warehouseman—</a:t>
            </a:r>
          </a:p>
          <a:p>
            <a:endParaRPr lang="en-GB" b="1" dirty="0">
              <a:solidFill>
                <a:srgbClr val="FF0000"/>
              </a:solidFill>
            </a:endParaRPr>
          </a:p>
          <a:p>
            <a:r>
              <a:rPr lang="en-GB" b="1" dirty="0">
                <a:solidFill>
                  <a:srgbClr val="FF0000"/>
                </a:solidFill>
              </a:rPr>
              <a:t>(a) to fail to take reasonable precautions for the safe custody of any firearm or ammunition which, by virtue of section 9(1) of the principal Act, he or any servant of his has in his possession without holding a certificate;</a:t>
            </a:r>
          </a:p>
          <a:p>
            <a:r>
              <a:rPr lang="en-GB" b="1" dirty="0">
                <a:solidFill>
                  <a:srgbClr val="FF0000"/>
                </a:solidFill>
              </a:rPr>
              <a:t> </a:t>
            </a:r>
          </a:p>
          <a:p>
            <a:r>
              <a:rPr lang="en-GB" b="1" dirty="0">
                <a:solidFill>
                  <a:srgbClr val="FF0000"/>
                </a:solidFill>
              </a:rPr>
              <a:t>or</a:t>
            </a:r>
          </a:p>
          <a:p>
            <a:endParaRPr lang="en-GB" b="1" dirty="0">
              <a:solidFill>
                <a:srgbClr val="FF0000"/>
              </a:solidFill>
            </a:endParaRPr>
          </a:p>
          <a:p>
            <a:r>
              <a:rPr lang="en-GB" b="1" dirty="0">
                <a:solidFill>
                  <a:srgbClr val="FF0000"/>
                </a:solidFill>
              </a:rPr>
              <a:t>(b) to fail to report forthwith to the police the loss or theft of any such firearm or ammunition</a:t>
            </a:r>
          </a:p>
          <a:p>
            <a:endParaRPr lang="en-GB" dirty="0">
              <a:latin typeface="Trebuchet MS"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0"/>
            <a:ext cx="7229475" cy="1093509"/>
          </a:xfrm>
        </p:spPr>
        <p:txBody>
          <a:bodyPr/>
          <a:lstStyle/>
          <a:p>
            <a:pPr algn="ctr" eaLnBrk="1" hangingPunct="1"/>
            <a:r>
              <a:rPr lang="en-GB" sz="2400" b="1" dirty="0">
                <a:latin typeface="Arial" panose="020B0604020202020204" pitchFamily="34" charset="0"/>
                <a:cs typeface="Arial" panose="020B0604020202020204" pitchFamily="34" charset="0"/>
              </a:rPr>
              <a:t>Receipt of Firearms &amp; Ammunition from </a:t>
            </a:r>
            <a:r>
              <a:rPr lang="en-GB" sz="2400" b="1" dirty="0" smtClean="0">
                <a:latin typeface="Arial" panose="020B0604020202020204" pitchFamily="34" charset="0"/>
                <a:cs typeface="Arial" panose="020B0604020202020204" pitchFamily="34" charset="0"/>
              </a:rPr>
              <a:t>Non-Certificate </a:t>
            </a:r>
            <a:r>
              <a:rPr lang="en-GB" sz="2400" b="1" dirty="0">
                <a:latin typeface="Arial" panose="020B0604020202020204" pitchFamily="34" charset="0"/>
                <a:cs typeface="Arial" panose="020B0604020202020204" pitchFamily="34" charset="0"/>
              </a:rPr>
              <a:t>H</a:t>
            </a:r>
            <a:r>
              <a:rPr lang="en-GB" sz="2400" b="1" dirty="0" smtClean="0">
                <a:latin typeface="Arial" panose="020B0604020202020204" pitchFamily="34" charset="0"/>
                <a:cs typeface="Arial" panose="020B0604020202020204" pitchFamily="34" charset="0"/>
              </a:rPr>
              <a:t>olders</a:t>
            </a:r>
            <a:endParaRPr lang="en-GB" sz="2400" b="1" dirty="0">
              <a:latin typeface="Arial" panose="020B0604020202020204" pitchFamily="34" charset="0"/>
              <a:cs typeface="Arial" panose="020B0604020202020204" pitchFamily="34" charset="0"/>
            </a:endParaRPr>
          </a:p>
        </p:txBody>
      </p:sp>
      <p:sp>
        <p:nvSpPr>
          <p:cNvPr id="31746" name="Rectangle 2"/>
          <p:cNvSpPr>
            <a:spLocks noChangeArrowheads="1"/>
          </p:cNvSpPr>
          <p:nvPr/>
        </p:nvSpPr>
        <p:spPr bwMode="auto">
          <a:xfrm>
            <a:off x="75414" y="1320799"/>
            <a:ext cx="7154061" cy="4616648"/>
          </a:xfrm>
          <a:prstGeom prst="rect">
            <a:avLst/>
          </a:prstGeom>
          <a:noFill/>
          <a:ln w="9525">
            <a:noFill/>
            <a:miter lim="800000"/>
            <a:headEnd/>
            <a:tailEnd/>
          </a:ln>
        </p:spPr>
        <p:txBody>
          <a:bodyPr wrap="square">
            <a:spAutoFit/>
          </a:bodyPr>
          <a:lstStyle/>
          <a:p>
            <a:pPr lvl="1" algn="just"/>
            <a:r>
              <a:rPr lang="en-GB" dirty="0">
                <a:cs typeface="Arial" charset="0"/>
              </a:rPr>
              <a:t>Where firearms are transferred to you by non-certificate holders, as well as recording the details of the firearms and ammunition surrendered, it is </a:t>
            </a:r>
            <a:r>
              <a:rPr lang="en-GB" u="sng" dirty="0">
                <a:solidFill>
                  <a:srgbClr val="C00000"/>
                </a:solidFill>
                <a:cs typeface="Arial" charset="0"/>
              </a:rPr>
              <a:t>strongly advisable to notify your local police of the details of the surrendered firearm or ammunition</a:t>
            </a:r>
            <a:r>
              <a:rPr lang="en-GB" u="sng" dirty="0">
                <a:cs typeface="Arial" charset="0"/>
              </a:rPr>
              <a:t>.</a:t>
            </a:r>
            <a:r>
              <a:rPr lang="en-GB" dirty="0">
                <a:cs typeface="Arial" charset="0"/>
              </a:rPr>
              <a:t> You should inform the police of the circumstances which led to the firearm or ammunition being left with you. </a:t>
            </a:r>
          </a:p>
          <a:p>
            <a:pPr lvl="1" algn="just"/>
            <a:r>
              <a:rPr lang="en-GB" dirty="0">
                <a:cs typeface="Arial" charset="0"/>
              </a:rPr>
              <a:t> </a:t>
            </a:r>
          </a:p>
          <a:p>
            <a:pPr lvl="1" algn="just"/>
            <a:r>
              <a:rPr lang="en-GB" dirty="0">
                <a:cs typeface="Arial" charset="0"/>
              </a:rPr>
              <a:t>Where a person wishes to transfer a prohibited firearm to an Auctioneer who is not authorised to possess such items, it is strongly recommended that you take possession of the prohibited firearm. You should record the details of the firearm and how it came to be in your possession. </a:t>
            </a:r>
          </a:p>
          <a:p>
            <a:pPr lvl="1" algn="just"/>
            <a:r>
              <a:rPr lang="en-GB" b="1" u="sng" dirty="0">
                <a:solidFill>
                  <a:srgbClr val="C00000"/>
                </a:solidFill>
                <a:cs typeface="Arial" charset="0"/>
              </a:rPr>
              <a:t>You must notify the Police immediately to make arrangements for the firearm to be collected from you.</a:t>
            </a:r>
          </a:p>
          <a:p>
            <a:pPr algn="ctr"/>
            <a:endParaRPr lang="en-GB" sz="1400" b="1" u="sng" dirty="0">
              <a:solidFill>
                <a:srgbClr val="C00000"/>
              </a:solidFill>
              <a:cs typeface="Arial" charset="0"/>
            </a:endParaRPr>
          </a:p>
          <a:p>
            <a:endParaRPr lang="en-GB" sz="1400" dirty="0">
              <a:solidFill>
                <a:srgbClr val="C00000"/>
              </a:solidFill>
              <a:cs typeface="Arial" charset="0"/>
            </a:endParaRPr>
          </a:p>
          <a:p>
            <a:r>
              <a:rPr lang="en-GB" sz="1400" dirty="0">
                <a:cs typeface="Arial"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solidFill>
                  <a:srgbClr val="C00000"/>
                </a:solidFill>
                <a:latin typeface="Arial" panose="020B0604020202020204" pitchFamily="34" charset="0"/>
                <a:cs typeface="Arial" panose="020B0604020202020204" pitchFamily="34" charset="0"/>
              </a:rPr>
              <a:t>Warning Prohibited Firearms possessed by virtue of Firearm/Shotgun Certificates</a:t>
            </a:r>
          </a:p>
        </p:txBody>
      </p:sp>
      <p:sp>
        <p:nvSpPr>
          <p:cNvPr id="3" name="TextBox 2"/>
          <p:cNvSpPr txBox="1"/>
          <p:nvPr/>
        </p:nvSpPr>
        <p:spPr>
          <a:xfrm>
            <a:off x="697584" y="2224726"/>
            <a:ext cx="5948313" cy="3693319"/>
          </a:xfrm>
          <a:prstGeom prst="rect">
            <a:avLst/>
          </a:prstGeom>
          <a:noFill/>
        </p:spPr>
        <p:txBody>
          <a:bodyPr wrap="square" rtlCol="0">
            <a:spAutoFit/>
          </a:bodyPr>
          <a:lstStyle/>
          <a:p>
            <a:pPr algn="just"/>
            <a:r>
              <a:rPr lang="en-GB" b="1" dirty="0">
                <a:cs typeface="Arial" charset="0"/>
              </a:rPr>
              <a:t>Auctioneers should be aware that although there are exemptions for firearm and shotgun certificate holders which allow them to possess various prohibited firearms such as walking stick guns, short firearms ( shot pistols &amp; handguns) and Self Contained Gas Cartridge firearms, the exemptions do not extend to Auctioneers who need to be separately authorised by the Home Office to take possession of these prohibited firearms (Section 5 Authority).</a:t>
            </a:r>
            <a:endParaRPr lang="en-GB" dirty="0">
              <a:cs typeface="Arial" charset="0"/>
            </a:endParaRPr>
          </a:p>
          <a:p>
            <a:pPr algn="just"/>
            <a:r>
              <a:rPr lang="en-GB" b="1" dirty="0">
                <a:cs typeface="Arial" charset="0"/>
              </a:rPr>
              <a:t> </a:t>
            </a:r>
            <a:endParaRPr lang="en-GB" dirty="0">
              <a:cs typeface="Arial" charset="0"/>
            </a:endParaRPr>
          </a:p>
          <a:p>
            <a:pPr algn="just"/>
            <a:r>
              <a:rPr lang="en-GB" dirty="0">
                <a:cs typeface="Arial" charset="0"/>
              </a:rPr>
              <a:t>It is clearly helpful that your records have a clear audit trail for all firearms and ammunition recorded in it.</a:t>
            </a:r>
          </a:p>
        </p:txBody>
      </p:sp>
    </p:spTree>
    <p:extLst>
      <p:ext uri="{BB962C8B-B14F-4D97-AF65-F5344CB8AC3E}">
        <p14:creationId xmlns:p14="http://schemas.microsoft.com/office/powerpoint/2010/main" val="1375435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0"/>
            <a:ext cx="6348413" cy="714375"/>
          </a:xfrm>
        </p:spPr>
        <p:txBody>
          <a:bodyPr/>
          <a:lstStyle/>
          <a:p>
            <a:pPr algn="ctr" eaLnBrk="1" hangingPunct="1"/>
            <a:r>
              <a:rPr lang="en-GB" sz="2400" b="1" dirty="0">
                <a:latin typeface="Arial" charset="0"/>
                <a:cs typeface="Arial" charset="0"/>
              </a:rPr>
              <a:t>Young Persons</a:t>
            </a:r>
          </a:p>
        </p:txBody>
      </p:sp>
      <p:sp>
        <p:nvSpPr>
          <p:cNvPr id="3" name="TextBox 2"/>
          <p:cNvSpPr txBox="1"/>
          <p:nvPr/>
        </p:nvSpPr>
        <p:spPr>
          <a:xfrm>
            <a:off x="219075" y="876300"/>
            <a:ext cx="6858000" cy="5324475"/>
          </a:xfrm>
          <a:prstGeom prst="rect">
            <a:avLst/>
          </a:prstGeom>
          <a:noFill/>
        </p:spPr>
        <p:txBody>
          <a:bodyPr>
            <a:spAutoFit/>
          </a:bodyPr>
          <a:lstStyle/>
          <a:p>
            <a:pPr algn="just" fontAlgn="auto">
              <a:spcBef>
                <a:spcPts val="0"/>
              </a:spcBef>
              <a:spcAft>
                <a:spcPts val="0"/>
              </a:spcAft>
              <a:defRPr/>
            </a:pPr>
            <a:r>
              <a:rPr lang="en-GB" sz="1400" dirty="0">
                <a:latin typeface="Arial" panose="020B0604020202020204" pitchFamily="34" charset="0"/>
                <a:cs typeface="Arial" panose="020B0604020202020204" pitchFamily="34" charset="0"/>
              </a:rPr>
              <a:t>The possession of firearms by young people is complicated; therefore for ease of reference Chapter 7 &amp; Appendix 4 of the Home Office Guide on Firearms Licensing Law provides full guidance. </a:t>
            </a:r>
            <a:r>
              <a:rPr lang="en-GB" sz="1400" u="sng" dirty="0">
                <a:latin typeface="Arial" panose="020B0604020202020204" pitchFamily="34" charset="0"/>
                <a:cs typeface="Arial" panose="020B0604020202020204" pitchFamily="34" charset="0"/>
                <a:hlinkClick r:id="rId2"/>
              </a:rPr>
              <a:t>https://www.gov.uk/government/publications/firearms-law-guidance-to-the-police-2012</a:t>
            </a:r>
            <a:r>
              <a:rPr lang="en-GB" sz="1400" dirty="0">
                <a:latin typeface="Arial" panose="020B0604020202020204" pitchFamily="34" charset="0"/>
                <a:cs typeface="Arial" panose="020B0604020202020204" pitchFamily="34" charset="0"/>
              </a:rPr>
              <a:t> </a:t>
            </a:r>
          </a:p>
          <a:p>
            <a:pPr algn="just" fontAlgn="auto">
              <a:spcBef>
                <a:spcPts val="0"/>
              </a:spcBef>
              <a:spcAft>
                <a:spcPts val="0"/>
              </a:spcAft>
              <a:defRPr/>
            </a:pPr>
            <a:r>
              <a:rPr lang="en-GB" sz="1400" dirty="0">
                <a:latin typeface="Arial" panose="020B0604020202020204" pitchFamily="34" charset="0"/>
                <a:cs typeface="Arial" panose="020B0604020202020204" pitchFamily="34" charset="0"/>
              </a:rPr>
              <a:t> </a:t>
            </a:r>
          </a:p>
          <a:p>
            <a:pPr algn="just" fontAlgn="auto">
              <a:spcBef>
                <a:spcPts val="0"/>
              </a:spcBef>
              <a:spcAft>
                <a:spcPts val="0"/>
              </a:spcAft>
              <a:defRPr/>
            </a:pPr>
            <a:r>
              <a:rPr lang="en-GB" sz="1400" dirty="0">
                <a:latin typeface="Arial" panose="020B0604020202020204" pitchFamily="34" charset="0"/>
                <a:cs typeface="Arial" panose="020B0604020202020204" pitchFamily="34" charset="0"/>
              </a:rPr>
              <a:t>A firearm certificate may only be granted to a </a:t>
            </a:r>
            <a:r>
              <a:rPr lang="en-GB" sz="1400" u="sng" dirty="0">
                <a:latin typeface="Arial" panose="020B0604020202020204" pitchFamily="34" charset="0"/>
                <a:cs typeface="Arial" panose="020B0604020202020204" pitchFamily="34" charset="0"/>
              </a:rPr>
              <a:t>person aged 14 years or older</a:t>
            </a:r>
            <a:r>
              <a:rPr lang="en-GB" sz="1400" dirty="0">
                <a:latin typeface="Arial" panose="020B0604020202020204" pitchFamily="34" charset="0"/>
                <a:cs typeface="Arial" panose="020B0604020202020204" pitchFamily="34" charset="0"/>
              </a:rPr>
              <a:t>. A </a:t>
            </a:r>
            <a:r>
              <a:rPr lang="en-GB" sz="1400" u="sng" dirty="0">
                <a:latin typeface="Arial" panose="020B0604020202020204" pitchFamily="34" charset="0"/>
                <a:cs typeface="Arial" panose="020B0604020202020204" pitchFamily="34" charset="0"/>
              </a:rPr>
              <a:t>shotgun certificate can be granted to persons of any age</a:t>
            </a:r>
            <a:r>
              <a:rPr lang="en-GB" sz="1400" dirty="0">
                <a:latin typeface="Arial" panose="020B0604020202020204" pitchFamily="34" charset="0"/>
                <a:cs typeface="Arial" panose="020B0604020202020204" pitchFamily="34" charset="0"/>
              </a:rPr>
              <a:t>. It is important to pay attention to the date of birth shown on the certificate prior to making any transfer.</a:t>
            </a:r>
          </a:p>
          <a:p>
            <a:pPr algn="just" fontAlgn="auto">
              <a:spcBef>
                <a:spcPts val="0"/>
              </a:spcBef>
              <a:spcAft>
                <a:spcPts val="0"/>
              </a:spcAft>
              <a:defRPr/>
            </a:pPr>
            <a:r>
              <a:rPr lang="en-GB" sz="1400" dirty="0">
                <a:latin typeface="Arial" panose="020B0604020202020204" pitchFamily="34" charset="0"/>
                <a:cs typeface="Arial" panose="020B0604020202020204" pitchFamily="34" charset="0"/>
              </a:rPr>
              <a:t> </a:t>
            </a:r>
          </a:p>
          <a:p>
            <a:pPr algn="just" fontAlgn="auto">
              <a:spcBef>
                <a:spcPts val="0"/>
              </a:spcBef>
              <a:spcAft>
                <a:spcPts val="0"/>
              </a:spcAft>
              <a:defRPr/>
            </a:pPr>
            <a:r>
              <a:rPr lang="en-GB" sz="1400" u="sng" dirty="0">
                <a:latin typeface="Arial" panose="020B0604020202020204" pitchFamily="34" charset="0"/>
                <a:cs typeface="Arial" panose="020B0604020202020204" pitchFamily="34" charset="0"/>
              </a:rPr>
              <a:t>A person under eighteen is prohibited</a:t>
            </a:r>
            <a:r>
              <a:rPr lang="en-GB" sz="1400" dirty="0">
                <a:latin typeface="Arial" panose="020B0604020202020204" pitchFamily="34" charset="0"/>
                <a:cs typeface="Arial" panose="020B0604020202020204" pitchFamily="34" charset="0"/>
              </a:rPr>
              <a:t> by section 22 of the 1968 Firearms Act (as amended by the Violent Crime Reduction Act 2006 and the Firearms (Amendment) Regulations 2010 (SI 2010/1759)) from </a:t>
            </a:r>
            <a:r>
              <a:rPr lang="en-GB" sz="1400" b="1" u="sng" dirty="0">
                <a:latin typeface="Arial" panose="020B0604020202020204" pitchFamily="34" charset="0"/>
                <a:cs typeface="Arial" panose="020B0604020202020204" pitchFamily="34" charset="0"/>
              </a:rPr>
              <a:t>purchasing or hiring </a:t>
            </a:r>
            <a:r>
              <a:rPr lang="en-GB" sz="1400" u="sng" dirty="0">
                <a:latin typeface="Arial" panose="020B0604020202020204" pitchFamily="34" charset="0"/>
                <a:cs typeface="Arial" panose="020B0604020202020204" pitchFamily="34" charset="0"/>
              </a:rPr>
              <a:t>any firearm or ammunition</a:t>
            </a:r>
            <a:r>
              <a:rPr lang="en-GB" sz="1400" dirty="0">
                <a:latin typeface="Arial" panose="020B0604020202020204" pitchFamily="34" charset="0"/>
                <a:cs typeface="Arial" panose="020B0604020202020204" pitchFamily="34" charset="0"/>
              </a:rPr>
              <a:t> defined by section 57. Section 24A(1) of the 1968 Act also prohibits the purchase of </a:t>
            </a:r>
            <a:r>
              <a:rPr lang="en-GB" sz="1400" u="sng" dirty="0">
                <a:latin typeface="Arial" panose="020B0604020202020204" pitchFamily="34" charset="0"/>
                <a:cs typeface="Arial" panose="020B0604020202020204" pitchFamily="34" charset="0"/>
              </a:rPr>
              <a:t>imitation firearms by those under the age of eighteen</a:t>
            </a:r>
            <a:r>
              <a:rPr lang="en-GB" sz="1400" dirty="0">
                <a:latin typeface="Arial" panose="020B0604020202020204" pitchFamily="34" charset="0"/>
                <a:cs typeface="Arial" panose="020B0604020202020204" pitchFamily="34" charset="0"/>
              </a:rPr>
              <a:t>. </a:t>
            </a:r>
          </a:p>
          <a:p>
            <a:pPr fontAlgn="auto">
              <a:spcBef>
                <a:spcPts val="0"/>
              </a:spcBef>
              <a:spcAft>
                <a:spcPts val="0"/>
              </a:spcAft>
              <a:defRPr/>
            </a:pPr>
            <a:r>
              <a:rPr lang="en-GB" sz="1400" dirty="0">
                <a:latin typeface="Arial" panose="020B0604020202020204" pitchFamily="34" charset="0"/>
                <a:cs typeface="Arial" panose="020B0604020202020204" pitchFamily="34" charset="0"/>
              </a:rPr>
              <a:t> </a:t>
            </a:r>
          </a:p>
          <a:p>
            <a:pPr fontAlgn="auto">
              <a:spcBef>
                <a:spcPts val="0"/>
              </a:spcBef>
              <a:spcAft>
                <a:spcPts val="0"/>
              </a:spcAft>
              <a:defRPr/>
            </a:pPr>
            <a:r>
              <a:rPr lang="en-GB" sz="1400" dirty="0">
                <a:latin typeface="Arial" panose="020B0604020202020204" pitchFamily="34" charset="0"/>
                <a:cs typeface="Arial" panose="020B0604020202020204" pitchFamily="34" charset="0"/>
              </a:rPr>
              <a:t>This includes: </a:t>
            </a:r>
          </a:p>
          <a:p>
            <a:pPr fontAlgn="auto">
              <a:spcBef>
                <a:spcPts val="0"/>
              </a:spcBef>
              <a:spcAft>
                <a:spcPts val="0"/>
              </a:spcAft>
              <a:defRPr/>
            </a:pPr>
            <a:r>
              <a:rPr lang="en-GB" sz="1400" dirty="0">
                <a:latin typeface="Arial" panose="020B0604020202020204" pitchFamily="34" charset="0"/>
                <a:cs typeface="Arial" panose="020B0604020202020204" pitchFamily="34" charset="0"/>
              </a:rPr>
              <a:t> </a:t>
            </a:r>
          </a:p>
          <a:p>
            <a:pPr marL="285750" indent="-285750" fontAlgn="auto">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air weapons and ammunition for air weapons; </a:t>
            </a:r>
          </a:p>
          <a:p>
            <a:pPr marL="285750" indent="-285750" fontAlgn="auto">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imitation firearms, realistic imitation firearms and deactivated firearms; </a:t>
            </a:r>
          </a:p>
          <a:p>
            <a:pPr marL="285750" indent="-285750" fontAlgn="auto">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readily convertible replicas (as defined by section 1 of the Firearms Act 1982); </a:t>
            </a:r>
          </a:p>
          <a:p>
            <a:pPr marL="285750" indent="-285750" fontAlgn="auto">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smooth-bore guns; </a:t>
            </a:r>
          </a:p>
          <a:p>
            <a:pPr marL="285750" indent="-285750" fontAlgn="auto">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shotgun cartridges; </a:t>
            </a:r>
          </a:p>
          <a:p>
            <a:pPr marL="285750" indent="-285750" fontAlgn="auto">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blank ammunition.</a:t>
            </a:r>
          </a:p>
          <a:p>
            <a:pPr fontAlgn="auto">
              <a:spcBef>
                <a:spcPts val="0"/>
              </a:spcBef>
              <a:spcAft>
                <a:spcPts val="0"/>
              </a:spcAft>
              <a:defRPr/>
            </a:pPr>
            <a:endParaRPr lang="en-GB"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0"/>
            <a:ext cx="6348413" cy="1320800"/>
          </a:xfrm>
        </p:spPr>
        <p:txBody>
          <a:bodyPr/>
          <a:lstStyle/>
          <a:p>
            <a:pPr algn="ctr" eaLnBrk="1" hangingPunct="1"/>
            <a:r>
              <a:rPr lang="en-GB" sz="2400" b="1" dirty="0">
                <a:latin typeface="Arial" charset="0"/>
                <a:cs typeface="Arial" charset="0"/>
              </a:rPr>
              <a:t>Young Persons</a:t>
            </a:r>
          </a:p>
        </p:txBody>
      </p:sp>
      <p:sp>
        <p:nvSpPr>
          <p:cNvPr id="33794" name="Rectangle 2"/>
          <p:cNvSpPr>
            <a:spLocks noChangeArrowheads="1"/>
          </p:cNvSpPr>
          <p:nvPr/>
        </p:nvSpPr>
        <p:spPr bwMode="auto">
          <a:xfrm>
            <a:off x="333375" y="835025"/>
            <a:ext cx="6743700" cy="3323987"/>
          </a:xfrm>
          <a:prstGeom prst="rect">
            <a:avLst/>
          </a:prstGeom>
          <a:noFill/>
          <a:ln w="9525">
            <a:noFill/>
            <a:miter lim="800000"/>
            <a:headEnd/>
            <a:tailEnd/>
          </a:ln>
        </p:spPr>
        <p:txBody>
          <a:bodyPr>
            <a:spAutoFit/>
          </a:bodyPr>
          <a:lstStyle/>
          <a:p>
            <a:pPr algn="just"/>
            <a:r>
              <a:rPr lang="en-GB" sz="1400" dirty="0">
                <a:cs typeface="Arial" charset="0"/>
              </a:rPr>
              <a:t>Section 24 makes it an offence for a person (including auctioneer) to sell firearms and ammunition to those under the age of eighteen. Section 24A(2) makes it an offence to sell imitation firearms to a person under the age of eighteen.</a:t>
            </a:r>
          </a:p>
          <a:p>
            <a:pPr algn="just"/>
            <a:r>
              <a:rPr lang="en-GB" sz="1400" dirty="0">
                <a:cs typeface="Arial" charset="0"/>
              </a:rPr>
              <a:t> </a:t>
            </a:r>
          </a:p>
          <a:p>
            <a:pPr algn="just"/>
            <a:r>
              <a:rPr lang="en-GB" sz="1400" dirty="0">
                <a:cs typeface="Arial" charset="0"/>
              </a:rPr>
              <a:t>Young persons (under 18’s) may however acquire</a:t>
            </a:r>
            <a:r>
              <a:rPr lang="en-GB" sz="1400" u="sng" dirty="0">
                <a:cs typeface="Arial" charset="0"/>
              </a:rPr>
              <a:t>, other than by purchase or hire</a:t>
            </a:r>
            <a:r>
              <a:rPr lang="en-GB" sz="1400" dirty="0">
                <a:cs typeface="Arial" charset="0"/>
              </a:rPr>
              <a:t>, air weapons (and air weapon ammunition), </a:t>
            </a:r>
            <a:r>
              <a:rPr lang="en-GB" sz="1400" u="sng" dirty="0">
                <a:cs typeface="Arial" charset="0"/>
              </a:rPr>
              <a:t>shotguns or shotgun cartridges </a:t>
            </a:r>
            <a:r>
              <a:rPr lang="en-GB" sz="1400" dirty="0">
                <a:cs typeface="Arial" charset="0"/>
              </a:rPr>
              <a:t>to which section 2 applies, </a:t>
            </a:r>
            <a:r>
              <a:rPr lang="en-GB" sz="1400" u="sng" dirty="0">
                <a:cs typeface="Arial" charset="0"/>
              </a:rPr>
              <a:t>and firearms or ammunition to which section 1 of the 1968 Act applies</a:t>
            </a:r>
            <a:r>
              <a:rPr lang="en-GB" sz="1400" dirty="0">
                <a:cs typeface="Arial" charset="0"/>
              </a:rPr>
              <a:t> according to the provisions laid out in the Home Office Guide on Firearms Licensing Law.</a:t>
            </a:r>
          </a:p>
          <a:p>
            <a:pPr algn="just"/>
            <a:endParaRPr lang="en-GB" sz="1400" dirty="0">
              <a:cs typeface="Arial" charset="0"/>
            </a:endParaRPr>
          </a:p>
          <a:p>
            <a:pPr algn="just"/>
            <a:r>
              <a:rPr lang="en-GB" sz="1400" dirty="0">
                <a:cs typeface="Arial" charset="0"/>
              </a:rPr>
              <a:t>An example of acquisition would be using a firearm under the supervision of a parent or guardian (provided they are of the correct age) or a firearm certificate holder aged 14 to 17 acquiring rifle ammunition from a parent or other adult certificate holder as a gift. For shotguns and cartridges young people may only be gifted them from the age of 15. </a:t>
            </a:r>
          </a:p>
        </p:txBody>
      </p:sp>
      <p:pic>
        <p:nvPicPr>
          <p:cNvPr id="33795" name="Picture 3"/>
          <p:cNvPicPr>
            <a:picLocks noChangeAspect="1"/>
          </p:cNvPicPr>
          <p:nvPr/>
        </p:nvPicPr>
        <p:blipFill>
          <a:blip r:embed="rId2"/>
          <a:srcRect/>
          <a:stretch>
            <a:fillRect/>
          </a:stretch>
        </p:blipFill>
        <p:spPr bwMode="auto">
          <a:xfrm>
            <a:off x="1717675" y="4324350"/>
            <a:ext cx="3975100" cy="2108200"/>
          </a:xfrm>
          <a:prstGeom prst="rect">
            <a:avLst/>
          </a:prstGeom>
          <a:noFill/>
          <a:ln w="9525">
            <a:noFill/>
            <a:miter lim="800000"/>
            <a:headEnd/>
            <a:tailEnd/>
          </a:ln>
        </p:spPr>
      </p:pic>
      <p:sp>
        <p:nvSpPr>
          <p:cNvPr id="5" name="TextBox 4"/>
          <p:cNvSpPr txBox="1"/>
          <p:nvPr/>
        </p:nvSpPr>
        <p:spPr>
          <a:xfrm>
            <a:off x="6877050" y="6432550"/>
            <a:ext cx="2266950" cy="338138"/>
          </a:xfrm>
          <a:prstGeom prst="rect">
            <a:avLst/>
          </a:prstGeom>
          <a:noFill/>
        </p:spPr>
        <p:txBody>
          <a:bodyPr>
            <a:spAutoFit/>
          </a:bodyPr>
          <a:lstStyle/>
          <a:p>
            <a:pPr fontAlgn="auto">
              <a:spcBef>
                <a:spcPts val="0"/>
              </a:spcBef>
              <a:spcAft>
                <a:spcPts val="0"/>
              </a:spcAft>
              <a:defRPr/>
            </a:pPr>
            <a:r>
              <a:rPr lang="en-GB" sz="800" dirty="0">
                <a:solidFill>
                  <a:schemeClr val="accent1">
                    <a:lumMod val="75000"/>
                  </a:schemeClr>
                </a:solidFill>
                <a:latin typeface="+mn-lt"/>
              </a:rPr>
              <a:t>http://i.telegraph.co.uk/multimedia/archive/01715/shotgun_1715954c.jpg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0"/>
            <a:ext cx="6348413" cy="790575"/>
          </a:xfrm>
        </p:spPr>
        <p:txBody>
          <a:bodyPr/>
          <a:lstStyle/>
          <a:p>
            <a:pPr algn="ctr" eaLnBrk="1" hangingPunct="1"/>
            <a:r>
              <a:rPr lang="en-GB" sz="2400" b="1" dirty="0">
                <a:latin typeface="Arial" charset="0"/>
                <a:cs typeface="Arial" charset="0"/>
              </a:rPr>
              <a:t>Carriers</a:t>
            </a:r>
          </a:p>
        </p:txBody>
      </p:sp>
      <p:sp>
        <p:nvSpPr>
          <p:cNvPr id="35842" name="TextBox 2"/>
          <p:cNvSpPr txBox="1">
            <a:spLocks noChangeArrowheads="1"/>
          </p:cNvSpPr>
          <p:nvPr/>
        </p:nvSpPr>
        <p:spPr bwMode="auto">
          <a:xfrm>
            <a:off x="400050" y="904875"/>
            <a:ext cx="6886575" cy="5539978"/>
          </a:xfrm>
          <a:prstGeom prst="rect">
            <a:avLst/>
          </a:prstGeom>
          <a:noFill/>
          <a:ln w="9525">
            <a:noFill/>
            <a:miter lim="800000"/>
            <a:headEnd/>
            <a:tailEnd/>
          </a:ln>
        </p:spPr>
        <p:txBody>
          <a:bodyPr>
            <a:spAutoFit/>
          </a:bodyPr>
          <a:lstStyle/>
          <a:p>
            <a:pPr algn="just"/>
            <a:r>
              <a:rPr lang="en-GB" dirty="0">
                <a:cs typeface="Arial" charset="0"/>
              </a:rPr>
              <a:t>It is also very important that due diligence is taken when making arrangements for the transportation of firearms.</a:t>
            </a:r>
          </a:p>
          <a:p>
            <a:pPr algn="just"/>
            <a:r>
              <a:rPr lang="en-GB" dirty="0">
                <a:cs typeface="Arial" charset="0"/>
              </a:rPr>
              <a:t> </a:t>
            </a:r>
          </a:p>
          <a:p>
            <a:pPr algn="just"/>
            <a:r>
              <a:rPr lang="en-GB" dirty="0">
                <a:cs typeface="Arial" charset="0"/>
              </a:rPr>
              <a:t>If you intend to transport firearms and ammunition yourself it is very important that reasonable precautions are taken to ensure there is no unauthorised access to the firearms &amp; ammunition. Please consult the Home Office Security Handbook </a:t>
            </a:r>
            <a:r>
              <a:rPr lang="en-GB" dirty="0" smtClean="0">
                <a:cs typeface="Arial" charset="0"/>
              </a:rPr>
              <a:t>2019. </a:t>
            </a:r>
            <a:endParaRPr lang="en-GB" dirty="0">
              <a:cs typeface="Arial" charset="0"/>
            </a:endParaRPr>
          </a:p>
          <a:p>
            <a:pPr algn="just"/>
            <a:r>
              <a:rPr lang="en-GB" dirty="0">
                <a:cs typeface="Arial" charset="0"/>
              </a:rPr>
              <a:t> </a:t>
            </a:r>
          </a:p>
          <a:p>
            <a:pPr algn="just"/>
            <a:r>
              <a:rPr lang="en-GB" dirty="0">
                <a:cs typeface="Arial" charset="0"/>
              </a:rPr>
              <a:t>By virtue of Section 9 of Firearms Act 1968, as amended. </a:t>
            </a:r>
            <a:r>
              <a:rPr lang="en-GB" i="1" u="sng" dirty="0">
                <a:cs typeface="Arial" charset="0"/>
              </a:rPr>
              <a:t>Carriers are exempt from the need to hold a firearm/shotgun certificate and can possess Section 1 &amp; 2 firearms and ammunition in the course of their business</a:t>
            </a:r>
            <a:r>
              <a:rPr lang="en-GB" dirty="0">
                <a:cs typeface="Arial" charset="0"/>
              </a:rPr>
              <a:t>. However, Section 14 of the Firearms (Amendment) Act 1988 obligates the carrier to take reasonable precautions to ensure the security of all firearms or ammunition.</a:t>
            </a:r>
          </a:p>
          <a:p>
            <a:pPr algn="just"/>
            <a:r>
              <a:rPr lang="en-GB" dirty="0">
                <a:cs typeface="Arial" charset="0"/>
              </a:rPr>
              <a:t> </a:t>
            </a:r>
          </a:p>
          <a:p>
            <a:pPr algn="just"/>
            <a:r>
              <a:rPr lang="en-GB" dirty="0">
                <a:cs typeface="Arial" charset="0"/>
              </a:rPr>
              <a:t>The transportation of prohibited firearms and ammunition can only be undertaken by Carriers who have been specifically authorised by the Home Office. (Section 5 Transport Authority Holders)</a:t>
            </a:r>
          </a:p>
          <a:p>
            <a:r>
              <a:rPr lang="en-GB" sz="1600" dirty="0">
                <a:cs typeface="Arial" charset="0"/>
              </a:rPr>
              <a:t>  </a:t>
            </a:r>
          </a:p>
          <a:p>
            <a:endParaRPr lang="en-GB" sz="1400" dirty="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0" y="0"/>
            <a:ext cx="6348413" cy="801278"/>
          </a:xfrm>
        </p:spPr>
        <p:txBody>
          <a:bodyPr/>
          <a:lstStyle/>
          <a:p>
            <a:pPr algn="ctr" eaLnBrk="1" hangingPunct="1"/>
            <a:r>
              <a:rPr lang="en-GB" sz="2400" b="1" dirty="0" smtClean="0">
                <a:latin typeface="Arial" panose="020B0604020202020204" pitchFamily="34" charset="0"/>
                <a:cs typeface="Arial" panose="020B0604020202020204" pitchFamily="34" charset="0"/>
              </a:rPr>
              <a:t>Remote Sales</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36866" name="Rectangle 2"/>
          <p:cNvSpPr>
            <a:spLocks noChangeArrowheads="1"/>
          </p:cNvSpPr>
          <p:nvPr/>
        </p:nvSpPr>
        <p:spPr bwMode="auto">
          <a:xfrm>
            <a:off x="436563" y="1549400"/>
            <a:ext cx="6781800" cy="1970088"/>
          </a:xfrm>
          <a:prstGeom prst="rect">
            <a:avLst/>
          </a:prstGeom>
          <a:noFill/>
          <a:ln w="9525">
            <a:noFill/>
            <a:miter lim="800000"/>
            <a:headEnd/>
            <a:tailEnd/>
          </a:ln>
        </p:spPr>
        <p:txBody>
          <a:bodyPr>
            <a:spAutoFit/>
          </a:bodyPr>
          <a:lstStyle/>
          <a:p>
            <a:pPr algn="just"/>
            <a:r>
              <a:rPr lang="en-GB" sz="2000" b="1" dirty="0">
                <a:cs typeface="Arial" charset="0"/>
              </a:rPr>
              <a:t>“Remote” sales are those sales made when a</a:t>
            </a:r>
          </a:p>
          <a:p>
            <a:pPr algn="just"/>
            <a:r>
              <a:rPr lang="en-GB" sz="2000" b="1" dirty="0">
                <a:cs typeface="Arial" charset="0"/>
              </a:rPr>
              <a:t>Registered Firearms Dealer (RFD) or Auctioneer sells a firearm or shotgun to a purchaser who is not present at the moment of sale and wants the newly acquired firearm or shot gun sent to another RFD for collection.</a:t>
            </a:r>
            <a:endParaRPr lang="en-GB" sz="2000" dirty="0">
              <a:cs typeface="Arial" charset="0"/>
            </a:endParaRPr>
          </a:p>
          <a:p>
            <a:r>
              <a:rPr lang="en-GB" sz="1100" b="1" dirty="0">
                <a:cs typeface="Arial" charset="0"/>
              </a:rPr>
              <a:t> </a:t>
            </a:r>
          </a:p>
          <a:p>
            <a:endParaRPr lang="en-GB" sz="1100" b="1" dirty="0">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61314064"/>
              </p:ext>
            </p:extLst>
          </p:nvPr>
        </p:nvGraphicFramePr>
        <p:xfrm>
          <a:off x="190499" y="158750"/>
          <a:ext cx="7296151" cy="519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890" name="Group 10"/>
          <p:cNvGrpSpPr>
            <a:grpSpLocks/>
          </p:cNvGrpSpPr>
          <p:nvPr/>
        </p:nvGrpSpPr>
        <p:grpSpPr bwMode="auto">
          <a:xfrm>
            <a:off x="2135188" y="5507038"/>
            <a:ext cx="5711825" cy="935037"/>
            <a:chOff x="1678114" y="4260151"/>
            <a:chExt cx="5464948" cy="934974"/>
          </a:xfrm>
        </p:grpSpPr>
        <p:sp>
          <p:nvSpPr>
            <p:cNvPr id="12" name="Rounded Rectangle 11"/>
            <p:cNvSpPr/>
            <p:nvPr/>
          </p:nvSpPr>
          <p:spPr>
            <a:xfrm>
              <a:off x="1678114" y="4260151"/>
              <a:ext cx="5352551" cy="93497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1705454" y="4287136"/>
              <a:ext cx="5437608" cy="90798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fontAlgn="auto">
                <a:spcBef>
                  <a:spcPts val="0"/>
                </a:spcBef>
                <a:spcAft>
                  <a:spcPts val="0"/>
                </a:spcAft>
                <a:defRPr/>
              </a:pPr>
              <a:r>
                <a:rPr lang="en-GB" sz="1100" dirty="0">
                  <a:latin typeface="Arial" panose="020B0604020202020204" pitchFamily="34" charset="0"/>
                  <a:cs typeface="Arial" panose="020B0604020202020204" pitchFamily="34" charset="0"/>
                </a:rPr>
                <a:t>The purchaser must notify the Chief Officer of Police who issued his certificate, </a:t>
              </a:r>
              <a:r>
                <a:rPr lang="en-GB" sz="1100" u="sng" dirty="0">
                  <a:latin typeface="Arial" panose="020B0604020202020204" pitchFamily="34" charset="0"/>
                  <a:cs typeface="Arial" panose="020B0604020202020204" pitchFamily="34" charset="0"/>
                </a:rPr>
                <a:t>of the transfer within 7 days</a:t>
              </a:r>
              <a:r>
                <a:rPr lang="en-GB" sz="1100" dirty="0">
                  <a:latin typeface="Arial" panose="020B0604020202020204" pitchFamily="34" charset="0"/>
                  <a:cs typeface="Arial" panose="020B0604020202020204" pitchFamily="34" charset="0"/>
                </a:rPr>
                <a:t>.</a:t>
              </a:r>
            </a:p>
            <a:p>
              <a:pPr fontAlgn="auto">
                <a:spcBef>
                  <a:spcPts val="0"/>
                </a:spcBef>
                <a:spcAft>
                  <a:spcPts val="0"/>
                </a:spcAft>
                <a:defRPr/>
              </a:pPr>
              <a:r>
                <a:rPr lang="en-GB" sz="1100" dirty="0">
                  <a:latin typeface="Arial" panose="020B0604020202020204" pitchFamily="34" charset="0"/>
                  <a:cs typeface="Arial" panose="020B0604020202020204" pitchFamily="34" charset="0"/>
                </a:rPr>
                <a:t> </a:t>
              </a:r>
            </a:p>
            <a:p>
              <a:pPr fontAlgn="auto">
                <a:spcBef>
                  <a:spcPts val="0"/>
                </a:spcBef>
                <a:spcAft>
                  <a:spcPts val="0"/>
                </a:spcAft>
                <a:defRPr/>
              </a:pPr>
              <a:r>
                <a:rPr lang="en-GB" sz="1100" dirty="0">
                  <a:latin typeface="Arial" panose="020B0604020202020204" pitchFamily="34" charset="0"/>
                  <a:cs typeface="Arial" panose="020B0604020202020204" pitchFamily="34" charset="0"/>
                </a:rPr>
                <a:t> RFD no.2 will record ‘the transfer’ in the ‘Out’ section of his register within 24 hours of the transaction taking place</a:t>
              </a:r>
            </a:p>
          </p:txBody>
        </p:sp>
      </p:grpSp>
      <p:grpSp>
        <p:nvGrpSpPr>
          <p:cNvPr id="37891" name="Group 7"/>
          <p:cNvGrpSpPr>
            <a:grpSpLocks/>
          </p:cNvGrpSpPr>
          <p:nvPr/>
        </p:nvGrpSpPr>
        <p:grpSpPr bwMode="auto">
          <a:xfrm>
            <a:off x="6765925" y="4935538"/>
            <a:ext cx="608013" cy="608012"/>
            <a:chOff x="6268889" y="3873175"/>
            <a:chExt cx="607733" cy="607733"/>
          </a:xfrm>
        </p:grpSpPr>
        <p:sp>
          <p:nvSpPr>
            <p:cNvPr id="10" name="Down Arrow 4"/>
            <p:cNvSpPr/>
            <p:nvPr/>
          </p:nvSpPr>
          <p:spPr>
            <a:xfrm>
              <a:off x="6405351" y="3873175"/>
              <a:ext cx="334809" cy="4569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5560" tIns="35560" rIns="35560" bIns="35560" spcCol="1270" anchor="ctr"/>
            <a:lstStyle/>
            <a:p>
              <a:pPr algn="ctr" defTabSz="1244600" fontAlgn="auto">
                <a:lnSpc>
                  <a:spcPct val="90000"/>
                </a:lnSpc>
                <a:spcAft>
                  <a:spcPct val="35000"/>
                </a:spcAft>
                <a:defRPr/>
              </a:pPr>
              <a:endParaRPr lang="en-GB" sz="2800" dirty="0"/>
            </a:p>
          </p:txBody>
        </p:sp>
        <p:sp>
          <p:nvSpPr>
            <p:cNvPr id="9" name="Down Arrow 8"/>
            <p:cNvSpPr/>
            <p:nvPr/>
          </p:nvSpPr>
          <p:spPr>
            <a:xfrm>
              <a:off x="6268889" y="3873175"/>
              <a:ext cx="607733" cy="60773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48413" cy="904875"/>
          </a:xfrm>
        </p:spPr>
        <p:txBody>
          <a:bodyPr rtlCol="0">
            <a:normAutofit fontScale="90000"/>
          </a:bodyPr>
          <a:lstStyle/>
          <a:p>
            <a:pPr algn="ctr" eaLnBrk="1" fontAlgn="auto" hangingPunct="1">
              <a:spcAft>
                <a:spcPts val="0"/>
              </a:spcAft>
              <a:defRPr/>
            </a:pPr>
            <a:r>
              <a:rPr lang="en-GB" sz="2700" b="1" dirty="0">
                <a:latin typeface="Arial" panose="020B0604020202020204" pitchFamily="34" charset="0"/>
                <a:cs typeface="Arial" panose="020B0604020202020204" pitchFamily="34" charset="0"/>
              </a:rPr>
              <a:t>Servants</a:t>
            </a:r>
            <a:r>
              <a:rPr lang="en-GB" dirty="0"/>
              <a:t/>
            </a:r>
            <a:br>
              <a:rPr lang="en-GB" dirty="0"/>
            </a:br>
            <a:endParaRPr lang="en-GB" dirty="0"/>
          </a:p>
        </p:txBody>
      </p:sp>
      <p:sp>
        <p:nvSpPr>
          <p:cNvPr id="39938" name="Rectangle 2"/>
          <p:cNvSpPr>
            <a:spLocks noChangeArrowheads="1"/>
          </p:cNvSpPr>
          <p:nvPr/>
        </p:nvSpPr>
        <p:spPr bwMode="auto">
          <a:xfrm>
            <a:off x="247650" y="904875"/>
            <a:ext cx="6848475" cy="3662541"/>
          </a:xfrm>
          <a:prstGeom prst="rect">
            <a:avLst/>
          </a:prstGeom>
          <a:noFill/>
          <a:ln w="9525">
            <a:noFill/>
            <a:miter lim="800000"/>
            <a:headEnd/>
            <a:tailEnd/>
          </a:ln>
        </p:spPr>
        <p:txBody>
          <a:bodyPr>
            <a:spAutoFit/>
          </a:bodyPr>
          <a:lstStyle/>
          <a:p>
            <a:pPr algn="just"/>
            <a:r>
              <a:rPr lang="en-GB" dirty="0">
                <a:cs typeface="Arial" charset="0"/>
              </a:rPr>
              <a:t>As an Auctioneer you may wish to employ or make use of servants to assist in the running of your business and it is important that due diligence is exercised so as to ensure that public safety is not compromised.</a:t>
            </a:r>
          </a:p>
          <a:p>
            <a:pPr algn="just"/>
            <a:r>
              <a:rPr lang="en-GB" b="1" dirty="0">
                <a:cs typeface="Arial" charset="0"/>
              </a:rPr>
              <a:t> </a:t>
            </a:r>
            <a:endParaRPr lang="en-GB" dirty="0">
              <a:cs typeface="Arial" charset="0"/>
            </a:endParaRPr>
          </a:p>
          <a:p>
            <a:pPr algn="just"/>
            <a:r>
              <a:rPr lang="en-GB" dirty="0">
                <a:cs typeface="Arial" charset="0"/>
              </a:rPr>
              <a:t>In order to fully satisfy yourself that there are no grounds for concern in respect of prospective employees or servants, it is recommended that you notify your local Police of the details (full name, date of birth, place of birth &amp; home address) of any person you wish to act a servant by virtue of Section 9 (1) of the Firearms Act, 1968 as amended.</a:t>
            </a:r>
          </a:p>
          <a:p>
            <a:r>
              <a:rPr lang="en-GB" dirty="0">
                <a:cs typeface="Arial" charset="0"/>
              </a:rPr>
              <a:t> </a:t>
            </a:r>
          </a:p>
          <a:p>
            <a:r>
              <a:rPr lang="en-GB" sz="1600" dirty="0">
                <a:cs typeface="Arial"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3951"/>
            <a:ext cx="6347714" cy="952107"/>
          </a:xfrm>
        </p:spPr>
        <p:txBody>
          <a:bodyPr/>
          <a:lstStyle/>
          <a:p>
            <a:pPr algn="ctr"/>
            <a:r>
              <a:rPr lang="en-GB" sz="2400" b="1" dirty="0">
                <a:latin typeface="Arial" panose="020B0604020202020204" pitchFamily="34" charset="0"/>
                <a:cs typeface="Arial" panose="020B0604020202020204" pitchFamily="34" charset="0"/>
              </a:rPr>
              <a:t>Controls on the Transfer/Sale of De-activated Firearms</a:t>
            </a:r>
          </a:p>
        </p:txBody>
      </p:sp>
      <p:sp>
        <p:nvSpPr>
          <p:cNvPr id="3" name="TextBox 2"/>
          <p:cNvSpPr txBox="1"/>
          <p:nvPr/>
        </p:nvSpPr>
        <p:spPr>
          <a:xfrm>
            <a:off x="526624" y="1718526"/>
            <a:ext cx="7258640" cy="4524315"/>
          </a:xfrm>
          <a:prstGeom prst="rect">
            <a:avLst/>
          </a:prstGeom>
          <a:noFill/>
        </p:spPr>
        <p:txBody>
          <a:bodyPr wrap="square" rtlCol="0">
            <a:spAutoFit/>
          </a:bodyPr>
          <a:lstStyle/>
          <a:p>
            <a:r>
              <a:rPr lang="en-GB" b="1" dirty="0"/>
              <a:t>2 May 2017: Section 128 – Policing &amp; Crime Act 2017 introduced controls on the transfer of defectively deactivated weapons</a:t>
            </a:r>
            <a:endParaRPr lang="en-GB" dirty="0"/>
          </a:p>
          <a:p>
            <a:endParaRPr lang="en-GB" b="1" dirty="0"/>
          </a:p>
          <a:p>
            <a:r>
              <a:rPr lang="en-GB" b="1" dirty="0"/>
              <a:t>28 June 2018: Revised EU Implementing Regulation affecting deactivated firearms</a:t>
            </a:r>
          </a:p>
          <a:p>
            <a:r>
              <a:rPr lang="en-GB" dirty="0"/>
              <a:t>On 28 June 2018 came into effect. EU Commission </a:t>
            </a:r>
            <a:r>
              <a:rPr lang="en-GB" u="sng" dirty="0">
                <a:hlinkClick r:id="rId2"/>
              </a:rPr>
              <a:t>Implementing Regulation 2018/337</a:t>
            </a:r>
            <a:r>
              <a:rPr lang="en-GB" dirty="0"/>
              <a:t> introduces changes affecting deactivation standards within EU Member States. This </a:t>
            </a:r>
            <a:r>
              <a:rPr lang="en-GB" b="1" u="sng" dirty="0"/>
              <a:t>revised</a:t>
            </a:r>
            <a:r>
              <a:rPr lang="en-GB" dirty="0"/>
              <a:t> the Implementing Regulation 2015/2403 which was previously introduced on 8</a:t>
            </a:r>
            <a:r>
              <a:rPr lang="en-GB" baseline="30000" dirty="0"/>
              <a:t>th</a:t>
            </a:r>
            <a:r>
              <a:rPr lang="en-GB" dirty="0"/>
              <a:t> April 2016.</a:t>
            </a:r>
          </a:p>
          <a:p>
            <a:endParaRPr lang="en-GB" dirty="0"/>
          </a:p>
          <a:p>
            <a:r>
              <a:rPr lang="en-GB" b="1" dirty="0">
                <a:solidFill>
                  <a:srgbClr val="C00000"/>
                </a:solidFill>
              </a:rPr>
              <a:t>The new Implementing Regulations 2018/337 introduce revised technical de-activation specifications replacing those introduced in the 2015/2403 regulations.</a:t>
            </a:r>
          </a:p>
          <a:p>
            <a:endParaRPr lang="en-GB" dirty="0"/>
          </a:p>
          <a:p>
            <a:r>
              <a:rPr lang="en-GB" b="1" dirty="0"/>
              <a:t> </a:t>
            </a:r>
            <a:endParaRPr lang="en-GB" dirty="0"/>
          </a:p>
        </p:txBody>
      </p:sp>
    </p:spTree>
    <p:extLst>
      <p:ext uri="{BB962C8B-B14F-4D97-AF65-F5344CB8AC3E}">
        <p14:creationId xmlns:p14="http://schemas.microsoft.com/office/powerpoint/2010/main" val="29275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4780"/>
            <a:ext cx="6348413" cy="1423448"/>
          </a:xfrm>
        </p:spPr>
        <p:txBody>
          <a:bodyPr>
            <a:noAutofit/>
          </a:bodyPr>
          <a:lstStyle/>
          <a:p>
            <a:pPr algn="ctr"/>
            <a:r>
              <a:rPr lang="en-GB" sz="2400" b="1" dirty="0">
                <a:latin typeface="Arial" panose="020B0604020202020204" pitchFamily="34" charset="0"/>
                <a:cs typeface="Arial" panose="020B0604020202020204" pitchFamily="34" charset="0"/>
              </a:rPr>
              <a:t>Summary of Controls placed on the Sale/Transfer/Gifting of Deactivated Firearms</a:t>
            </a:r>
          </a:p>
        </p:txBody>
      </p:sp>
      <p:sp>
        <p:nvSpPr>
          <p:cNvPr id="3" name="Content Placeholder 2"/>
          <p:cNvSpPr>
            <a:spLocks noGrp="1"/>
          </p:cNvSpPr>
          <p:nvPr>
            <p:ph idx="1"/>
          </p:nvPr>
        </p:nvSpPr>
        <p:spPr/>
        <p:txBody>
          <a:bodyPr/>
          <a:lstStyle/>
          <a:p>
            <a:r>
              <a:rPr lang="en-GB" b="1" dirty="0">
                <a:solidFill>
                  <a:srgbClr val="C00000"/>
                </a:solidFill>
                <a:latin typeface="Arial" panose="020B0604020202020204" pitchFamily="34" charset="0"/>
                <a:cs typeface="Arial" panose="020B0604020202020204" pitchFamily="34" charset="0"/>
              </a:rPr>
              <a:t>In order to be able to lawfully sell/transfer/gift </a:t>
            </a:r>
            <a:r>
              <a:rPr lang="en-GB" b="1" dirty="0" smtClean="0">
                <a:solidFill>
                  <a:srgbClr val="C00000"/>
                </a:solidFill>
                <a:latin typeface="Arial" panose="020B0604020202020204" pitchFamily="34" charset="0"/>
                <a:cs typeface="Arial" panose="020B0604020202020204" pitchFamily="34" charset="0"/>
              </a:rPr>
              <a:t>a deactivated </a:t>
            </a:r>
            <a:r>
              <a:rPr lang="en-GB" b="1" dirty="0">
                <a:solidFill>
                  <a:srgbClr val="C00000"/>
                </a:solidFill>
                <a:latin typeface="Arial" panose="020B0604020202020204" pitchFamily="34" charset="0"/>
                <a:cs typeface="Arial" panose="020B0604020202020204" pitchFamily="34" charset="0"/>
              </a:rPr>
              <a:t>firearm it has to comply with the most recent (28 June 2018) EU implementation regulations </a:t>
            </a:r>
            <a:r>
              <a:rPr lang="en-GB" b="1" u="sng" dirty="0">
                <a:solidFill>
                  <a:srgbClr val="C00000"/>
                </a:solidFill>
                <a:latin typeface="Arial" panose="020B0604020202020204" pitchFamily="34" charset="0"/>
                <a:cs typeface="Arial" panose="020B0604020202020204" pitchFamily="34" charset="0"/>
                <a:hlinkClick r:id="rId2"/>
              </a:rPr>
              <a:t>2018/337</a:t>
            </a:r>
            <a:r>
              <a:rPr lang="en-GB" b="1" dirty="0">
                <a:solidFill>
                  <a:srgbClr val="C00000"/>
                </a:solidFill>
                <a:latin typeface="Arial" panose="020B0604020202020204" pitchFamily="34" charset="0"/>
                <a:cs typeface="Arial" panose="020B0604020202020204" pitchFamily="34" charset="0"/>
              </a:rPr>
              <a:t> </a:t>
            </a:r>
          </a:p>
          <a:p>
            <a:r>
              <a:rPr lang="en-GB" b="1" dirty="0">
                <a:solidFill>
                  <a:srgbClr val="C00000"/>
                </a:solidFill>
                <a:latin typeface="Arial" panose="020B0604020202020204" pitchFamily="34" charset="0"/>
                <a:cs typeface="Arial" panose="020B0604020202020204" pitchFamily="34" charset="0"/>
              </a:rPr>
              <a:t>The Sale/Transfer/Gift can only take place if the            </a:t>
            </a:r>
            <a:r>
              <a:rPr lang="en-GB" b="1" dirty="0" smtClean="0">
                <a:solidFill>
                  <a:srgbClr val="C00000"/>
                </a:solidFill>
                <a:latin typeface="Arial" panose="020B0604020202020204" pitchFamily="34" charset="0"/>
                <a:cs typeface="Arial" panose="020B0604020202020204" pitchFamily="34" charset="0"/>
              </a:rPr>
              <a:t>deactivated </a:t>
            </a:r>
            <a:r>
              <a:rPr lang="en-GB" b="1" dirty="0">
                <a:solidFill>
                  <a:srgbClr val="C00000"/>
                </a:solidFill>
                <a:latin typeface="Arial" panose="020B0604020202020204" pitchFamily="34" charset="0"/>
                <a:cs typeface="Arial" panose="020B0604020202020204" pitchFamily="34" charset="0"/>
              </a:rPr>
              <a:t>firearm is accompanied by a                </a:t>
            </a:r>
            <a:r>
              <a:rPr lang="en-GB" b="1" dirty="0" smtClean="0">
                <a:solidFill>
                  <a:srgbClr val="C00000"/>
                </a:solidFill>
                <a:latin typeface="Arial" panose="020B0604020202020204" pitchFamily="34" charset="0"/>
                <a:cs typeface="Arial" panose="020B0604020202020204" pitchFamily="34" charset="0"/>
              </a:rPr>
              <a:t>deactivation </a:t>
            </a:r>
            <a:r>
              <a:rPr lang="en-GB" b="1" dirty="0">
                <a:solidFill>
                  <a:srgbClr val="C00000"/>
                </a:solidFill>
                <a:latin typeface="Arial" panose="020B0604020202020204" pitchFamily="34" charset="0"/>
                <a:cs typeface="Arial" panose="020B0604020202020204" pitchFamily="34" charset="0"/>
              </a:rPr>
              <a:t>certificate confirming compliance with the 28 June 2018 EU implementation regulations.</a:t>
            </a:r>
          </a:p>
          <a:p>
            <a:r>
              <a:rPr lang="en-GB" b="1" dirty="0">
                <a:solidFill>
                  <a:schemeClr val="tx1"/>
                </a:solidFill>
                <a:latin typeface="Arial" panose="020B0604020202020204" pitchFamily="34" charset="0"/>
                <a:cs typeface="Arial" panose="020B0604020202020204" pitchFamily="34" charset="0"/>
              </a:rPr>
              <a:t>It should be noted that these control do not apply to transfer/sale or gift to someone outside the EU or to Museums.</a:t>
            </a:r>
          </a:p>
        </p:txBody>
      </p:sp>
    </p:spTree>
    <p:extLst>
      <p:ext uri="{BB962C8B-B14F-4D97-AF65-F5344CB8AC3E}">
        <p14:creationId xmlns:p14="http://schemas.microsoft.com/office/powerpoint/2010/main" val="350032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1658"/>
            <a:ext cx="6294540" cy="924031"/>
          </a:xfrm>
        </p:spPr>
        <p:txBody>
          <a:bodyPr/>
          <a:lstStyle/>
          <a:p>
            <a:pPr algn="ctr"/>
            <a:r>
              <a:rPr lang="en-GB" sz="2400" b="1" dirty="0">
                <a:latin typeface="Arial" panose="020B0604020202020204" pitchFamily="34" charset="0"/>
                <a:cs typeface="Arial" panose="020B0604020202020204" pitchFamily="34" charset="0"/>
              </a:rPr>
              <a:t>Auctioneers Permits</a:t>
            </a:r>
          </a:p>
        </p:txBody>
      </p:sp>
      <p:sp>
        <p:nvSpPr>
          <p:cNvPr id="3" name="TextBox 2"/>
          <p:cNvSpPr txBox="1"/>
          <p:nvPr/>
        </p:nvSpPr>
        <p:spPr>
          <a:xfrm>
            <a:off x="609599" y="1225689"/>
            <a:ext cx="7726261" cy="4801314"/>
          </a:xfrm>
          <a:prstGeom prst="rect">
            <a:avLst/>
          </a:prstGeom>
          <a:noFill/>
        </p:spPr>
        <p:txBody>
          <a:bodyPr wrap="square" rtlCol="0">
            <a:spAutoFit/>
          </a:bodyPr>
          <a:lstStyle/>
          <a:p>
            <a:r>
              <a:rPr lang="en-GB" dirty="0"/>
              <a:t>If you are an auctioneer which is NOT also registered as a Firearms Dealer you need to obtain an Auctioneers Permit from the police force in whose jurisdiction you wish to conduct the sale.</a:t>
            </a:r>
          </a:p>
          <a:p>
            <a:endParaRPr lang="en-GB" dirty="0"/>
          </a:p>
          <a:p>
            <a:r>
              <a:rPr lang="en-GB" dirty="0"/>
              <a:t>You will need to supply the full details including calibre, make and serial numbers of all firearms which you wish to offer for sale at auction including air weapons but excluding “Antique” firearms.</a:t>
            </a:r>
          </a:p>
          <a:p>
            <a:endParaRPr lang="en-GB" dirty="0"/>
          </a:p>
          <a:p>
            <a:r>
              <a:rPr lang="en-GB" dirty="0"/>
              <a:t>As previously stated you have an obligation to ensure the safe secure storage of the firearms and ammunition being offered for sale.</a:t>
            </a:r>
          </a:p>
          <a:p>
            <a:endParaRPr lang="en-GB" dirty="0"/>
          </a:p>
          <a:p>
            <a:r>
              <a:rPr lang="en-GB" dirty="0"/>
              <a:t>An Auctioneers permit would normally be issued for a period to cover any prior viewing of the lots offered for sale.</a:t>
            </a:r>
          </a:p>
          <a:p>
            <a:endParaRPr lang="en-GB" dirty="0"/>
          </a:p>
          <a:p>
            <a:r>
              <a:rPr lang="en-GB" dirty="0"/>
              <a:t>You must NOT complete the sale to a successful bidder without  seeing their valid firearm or shotgun certificate authorising the acquisition of the</a:t>
            </a:r>
          </a:p>
          <a:p>
            <a:r>
              <a:rPr lang="en-GB" dirty="0"/>
              <a:t>firearm concerned. </a:t>
            </a:r>
          </a:p>
        </p:txBody>
      </p:sp>
    </p:spTree>
    <p:extLst>
      <p:ext uri="{BB962C8B-B14F-4D97-AF65-F5344CB8AC3E}">
        <p14:creationId xmlns:p14="http://schemas.microsoft.com/office/powerpoint/2010/main" val="1115281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52425" y="388883"/>
            <a:ext cx="7962016" cy="1877437"/>
          </a:xfrm>
          <a:prstGeom prst="rect">
            <a:avLst/>
          </a:prstGeom>
          <a:noFill/>
          <a:ln w="9525">
            <a:noFill/>
            <a:miter lim="800000"/>
            <a:headEnd/>
            <a:tailEnd/>
          </a:ln>
        </p:spPr>
        <p:txBody>
          <a:bodyPr wrap="square">
            <a:spAutoFit/>
          </a:bodyPr>
          <a:lstStyle/>
          <a:p>
            <a:pPr algn="ctr"/>
            <a:r>
              <a:rPr lang="en-GB" sz="2200" dirty="0">
                <a:cs typeface="Arial" charset="0"/>
              </a:rPr>
              <a:t> </a:t>
            </a:r>
          </a:p>
          <a:p>
            <a:pPr algn="just"/>
            <a:r>
              <a:rPr lang="en-GB" sz="2400" dirty="0" smtClean="0">
                <a:cs typeface="Arial" charset="0"/>
              </a:rPr>
              <a:t>IF YOU </a:t>
            </a:r>
            <a:r>
              <a:rPr lang="en-GB" sz="2400" dirty="0">
                <a:cs typeface="Arial" charset="0"/>
              </a:rPr>
              <a:t>HAVE ANY DOUBTS YOU CAN SEEK CLARIFICATION FROM YOUR LOCAL FIREARMS LICENSING DEPARTMENT.</a:t>
            </a:r>
          </a:p>
          <a:p>
            <a:pPr algn="ctr"/>
            <a:endParaRPr lang="en-GB" sz="2200" dirty="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243" y="165941"/>
            <a:ext cx="8209923" cy="2677656"/>
          </a:xfrm>
          <a:prstGeom prst="rect">
            <a:avLst/>
          </a:prstGeom>
          <a:noFill/>
        </p:spPr>
        <p:txBody>
          <a:bodyPr wrap="square" rtlCol="0">
            <a:spAutoFit/>
          </a:bodyPr>
          <a:lstStyle/>
          <a:p>
            <a:pPr algn="ctr"/>
            <a:r>
              <a:rPr lang="en-GB" sz="2400" b="1" dirty="0" smtClean="0">
                <a:solidFill>
                  <a:schemeClr val="accent1"/>
                </a:solidFill>
              </a:rPr>
              <a:t>Antique Firearms</a:t>
            </a:r>
            <a:endParaRPr lang="en-GB" sz="2400" b="1" dirty="0">
              <a:solidFill>
                <a:schemeClr val="accent1"/>
              </a:solidFill>
            </a:endParaRPr>
          </a:p>
          <a:p>
            <a:endParaRPr lang="en-GB" dirty="0"/>
          </a:p>
          <a:p>
            <a:endParaRPr lang="en-GB" dirty="0"/>
          </a:p>
          <a:p>
            <a:r>
              <a:rPr lang="en-GB" dirty="0"/>
              <a:t>Section 126 of the Policing &amp; Crime Act 2017 will for the first time set out in law the definition of a “Antique Firearm” </a:t>
            </a:r>
          </a:p>
          <a:p>
            <a:endParaRPr lang="en-GB" dirty="0"/>
          </a:p>
          <a:p>
            <a:r>
              <a:rPr lang="en-GB" dirty="0"/>
              <a:t>Unfortunately this part of the Policing &amp; Crime Act has yet to come into law and until it does we have to rely on the advice set out in Chapter 8</a:t>
            </a:r>
          </a:p>
          <a:p>
            <a:r>
              <a:rPr lang="en-GB" dirty="0"/>
              <a:t>of the Home Office Guide on Firearms Licensing Law.</a:t>
            </a:r>
          </a:p>
        </p:txBody>
      </p:sp>
      <p:sp>
        <p:nvSpPr>
          <p:cNvPr id="5" name="TextBox 4"/>
          <p:cNvSpPr txBox="1"/>
          <p:nvPr/>
        </p:nvSpPr>
        <p:spPr>
          <a:xfrm>
            <a:off x="226243" y="3305262"/>
            <a:ext cx="7744581" cy="948497"/>
          </a:xfrm>
          <a:prstGeom prst="rect">
            <a:avLst/>
          </a:prstGeom>
          <a:noFill/>
        </p:spPr>
        <p:txBody>
          <a:bodyPr wrap="square" rtlCol="0">
            <a:spAutoFit/>
          </a:bodyPr>
          <a:lstStyle/>
          <a:p>
            <a:r>
              <a:rPr lang="en-GB" dirty="0"/>
              <a:t>A selection of the advice included in Chapter 8 of the Home Office Guide on Firearms Licensing Law is set out on the next slides</a:t>
            </a:r>
          </a:p>
          <a:p>
            <a:endParaRPr lang="en-GB" dirty="0"/>
          </a:p>
        </p:txBody>
      </p:sp>
    </p:spTree>
    <p:extLst>
      <p:ext uri="{BB962C8B-B14F-4D97-AF65-F5344CB8AC3E}">
        <p14:creationId xmlns:p14="http://schemas.microsoft.com/office/powerpoint/2010/main" val="251843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453" y="369116"/>
            <a:ext cx="8086987" cy="6463308"/>
          </a:xfrm>
          <a:prstGeom prst="rect">
            <a:avLst/>
          </a:prstGeom>
        </p:spPr>
        <p:txBody>
          <a:bodyPr wrap="square">
            <a:spAutoFit/>
          </a:bodyPr>
          <a:lstStyle/>
          <a:p>
            <a:r>
              <a:rPr lang="en-GB" dirty="0">
                <a:solidFill>
                  <a:srgbClr val="000000"/>
                </a:solidFill>
                <a:latin typeface="Arial" panose="020B0604020202020204" pitchFamily="34" charset="0"/>
                <a:cs typeface="Arial" panose="020B0604020202020204" pitchFamily="34" charset="0"/>
              </a:rPr>
              <a:t>Old firearms which should benefit from exemption as antiques </a:t>
            </a:r>
          </a:p>
          <a:p>
            <a:endParaRPr lang="en-GB"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Pre-1939 firearms to benefit from exemption as antiques are as follows</a:t>
            </a:r>
            <a:r>
              <a:rPr lang="en-GB" dirty="0">
                <a:solidFill>
                  <a:srgbClr val="000000"/>
                </a:solidFill>
                <a:latin typeface="Arial" panose="020B0604020202020204" pitchFamily="34" charset="0"/>
                <a:cs typeface="Arial" panose="020B0604020202020204" pitchFamily="34" charset="0"/>
              </a:rPr>
              <a:t>: </a:t>
            </a:r>
          </a:p>
          <a:p>
            <a:endParaRPr lang="en-GB" dirty="0">
              <a:solidFill>
                <a:srgbClr val="000000"/>
              </a:solidFill>
              <a:latin typeface="Arial" panose="020B0604020202020204" pitchFamily="34" charset="0"/>
              <a:cs typeface="Arial" panose="020B0604020202020204" pitchFamily="34" charset="0"/>
            </a:endParaRPr>
          </a:p>
          <a:p>
            <a:pPr marL="342900" indent="-342900">
              <a:buAutoNum type="alphaLcParenBoth"/>
            </a:pPr>
            <a:r>
              <a:rPr lang="en-GB" dirty="0">
                <a:solidFill>
                  <a:srgbClr val="000000"/>
                </a:solidFill>
                <a:latin typeface="Arial" panose="020B0604020202020204" pitchFamily="34" charset="0"/>
                <a:cs typeface="Arial" panose="020B0604020202020204" pitchFamily="34" charset="0"/>
              </a:rPr>
              <a:t>All muzzle-loading firearms; </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(b) Breech-loading firearms capable of discharging a rimfire cartridge other than .22 inch or .23 inch (or their metric equivalents), 6mm or 9mm rimfire;</a:t>
            </a:r>
          </a:p>
          <a:p>
            <a:r>
              <a:rPr lang="en-GB" dirty="0">
                <a:solidFill>
                  <a:srgbClr val="000000"/>
                </a:solidFill>
                <a:latin typeface="Arial" panose="020B0604020202020204" pitchFamily="34" charset="0"/>
                <a:cs typeface="Arial" panose="020B0604020202020204" pitchFamily="34" charset="0"/>
              </a:rPr>
              <a:t> </a:t>
            </a:r>
          </a:p>
          <a:p>
            <a:r>
              <a:rPr lang="en-GB" dirty="0">
                <a:solidFill>
                  <a:srgbClr val="000000"/>
                </a:solidFill>
                <a:latin typeface="Arial" panose="020B0604020202020204" pitchFamily="34" charset="0"/>
                <a:cs typeface="Arial" panose="020B0604020202020204" pitchFamily="34" charset="0"/>
              </a:rPr>
              <a:t>(c) Breech-loading firearms using ignition systems other than rimfire and centrefire (these include pin-fire and needle-fire ignition systems, as well as the more obscure lip fire, cup-primed, teat fire and base fire systems); </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(d) Breech-loading centrefire arms originally chambered for one of the </a:t>
            </a:r>
            <a:r>
              <a:rPr lang="en-GB" b="1" dirty="0">
                <a:solidFill>
                  <a:srgbClr val="000000"/>
                </a:solidFill>
                <a:latin typeface="Arial" panose="020B0604020202020204" pitchFamily="34" charset="0"/>
                <a:cs typeface="Arial" panose="020B0604020202020204" pitchFamily="34" charset="0"/>
              </a:rPr>
              <a:t>obsolete cartridges listed in </a:t>
            </a:r>
            <a:r>
              <a:rPr lang="en-GB" b="1" u="sng" dirty="0">
                <a:solidFill>
                  <a:srgbClr val="000000"/>
                </a:solidFill>
                <a:latin typeface="Arial" panose="020B0604020202020204" pitchFamily="34" charset="0"/>
                <a:cs typeface="Arial" panose="020B0604020202020204" pitchFamily="34" charset="0"/>
              </a:rPr>
              <a:t>Appendix 5 </a:t>
            </a:r>
            <a:r>
              <a:rPr lang="en-GB" b="1" dirty="0">
                <a:solidFill>
                  <a:srgbClr val="000000"/>
                </a:solidFill>
                <a:latin typeface="Arial" panose="020B0604020202020204" pitchFamily="34" charset="0"/>
                <a:cs typeface="Arial" panose="020B0604020202020204" pitchFamily="34" charset="0"/>
              </a:rPr>
              <a:t>and which retain their original chambering;</a:t>
            </a:r>
          </a:p>
          <a:p>
            <a:r>
              <a:rPr lang="en-GB" dirty="0">
                <a:solidFill>
                  <a:srgbClr val="000000"/>
                </a:solidFill>
                <a:latin typeface="Arial" panose="020B0604020202020204" pitchFamily="34" charset="0"/>
                <a:cs typeface="Arial" panose="020B0604020202020204" pitchFamily="34" charset="0"/>
              </a:rPr>
              <a:t> </a:t>
            </a:r>
          </a:p>
          <a:p>
            <a:r>
              <a:rPr lang="en-GB" dirty="0">
                <a:solidFill>
                  <a:srgbClr val="000000"/>
                </a:solidFill>
                <a:latin typeface="Arial" panose="020B0604020202020204" pitchFamily="34" charset="0"/>
                <a:cs typeface="Arial" panose="020B0604020202020204" pitchFamily="34" charset="0"/>
              </a:rPr>
              <a:t>(e) Shotguns and punt guns chambered for the following cartridges (expressed in imperial measurements): 32 bore, 24 bore, 14 bore, 10 bore (2 and 2 inch only), 8 bore, 4 bore, 3 bore, 2 bore, 1 bore, 1 ¼ bore and 1 ½ bore, and vintage punt guns and shotguns with bores greater than 10. It also includes vintage (pre-1939) rifles in </a:t>
            </a:r>
          </a:p>
          <a:p>
            <a:r>
              <a:rPr lang="en-GB" dirty="0">
                <a:solidFill>
                  <a:srgbClr val="000000"/>
                </a:solidFill>
                <a:latin typeface="Arial" panose="020B0604020202020204" pitchFamily="34" charset="0"/>
                <a:cs typeface="Arial" panose="020B0604020202020204" pitchFamily="34" charset="0"/>
              </a:rPr>
              <a:t>these bores.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48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2457453"/>
            <a:ext cx="2133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61348"/>
            <a:ext cx="28194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title"/>
          </p:nvPr>
        </p:nvSpPr>
        <p:spPr/>
        <p:txBody>
          <a:bodyPr/>
          <a:lstStyle/>
          <a:p>
            <a:pPr algn="ctr" eaLnBrk="1" hangingPunct="1"/>
            <a:r>
              <a:rPr lang="en-US" altLang="en-US" sz="2000" b="1" dirty="0">
                <a:solidFill>
                  <a:schemeClr val="tx1"/>
                </a:solidFill>
                <a:latin typeface="Arial" panose="020B0604020202020204" pitchFamily="34" charset="0"/>
                <a:cs typeface="Arial" panose="020B0604020202020204" pitchFamily="34" charset="0"/>
              </a:rPr>
              <a:t>Old weapons which should</a:t>
            </a:r>
            <a:r>
              <a:rPr lang="en-US" altLang="en-US" sz="2000" b="1" dirty="0">
                <a:latin typeface="Arial" panose="020B0604020202020204" pitchFamily="34" charset="0"/>
                <a:cs typeface="Arial" panose="020B0604020202020204" pitchFamily="34" charset="0"/>
              </a:rPr>
              <a:t> </a:t>
            </a:r>
            <a:r>
              <a:rPr lang="en-US" altLang="en-US" sz="2000" b="1" i="1" dirty="0">
                <a:latin typeface="Arial" panose="020B0604020202020204" pitchFamily="34" charset="0"/>
                <a:cs typeface="Arial" panose="020B0604020202020204" pitchFamily="34" charset="0"/>
              </a:rPr>
              <a:t>benefit from exemption</a:t>
            </a:r>
            <a:r>
              <a:rPr lang="en-US" altLang="en-US" sz="2000" b="1" i="1" u="sng" dirty="0">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as antiques under</a:t>
            </a:r>
            <a:r>
              <a:rPr lang="en-US" altLang="en-US" sz="2000" b="1" dirty="0">
                <a:latin typeface="Arial" panose="020B0604020202020204" pitchFamily="34" charset="0"/>
                <a:cs typeface="Arial" panose="020B0604020202020204" pitchFamily="34" charset="0"/>
              </a:rPr>
              <a:t> </a:t>
            </a:r>
            <a:r>
              <a:rPr lang="en-US" altLang="en-US" sz="2000" b="1" u="sng" dirty="0">
                <a:latin typeface="Arial" panose="020B0604020202020204" pitchFamily="34" charset="0"/>
                <a:cs typeface="Arial" panose="020B0604020202020204" pitchFamily="34" charset="0"/>
              </a:rPr>
              <a:t/>
            </a:r>
            <a:br>
              <a:rPr lang="en-US" altLang="en-US" sz="2000" b="1" u="sng" dirty="0">
                <a:latin typeface="Arial" panose="020B0604020202020204" pitchFamily="34" charset="0"/>
                <a:cs typeface="Arial" panose="020B0604020202020204" pitchFamily="34" charset="0"/>
              </a:rPr>
            </a:br>
            <a:r>
              <a:rPr lang="en-US" altLang="en-US" sz="2000" b="1" u="sng" dirty="0">
                <a:solidFill>
                  <a:schemeClr val="tx1"/>
                </a:solidFill>
                <a:latin typeface="Arial" panose="020B0604020202020204" pitchFamily="34" charset="0"/>
                <a:cs typeface="Arial" panose="020B0604020202020204" pitchFamily="34" charset="0"/>
              </a:rPr>
              <a:t>section 58 (2) of the Firearms Act 1968</a:t>
            </a:r>
          </a:p>
        </p:txBody>
      </p:sp>
      <p:sp>
        <p:nvSpPr>
          <p:cNvPr id="16389" name="Rectangle 3"/>
          <p:cNvSpPr>
            <a:spLocks noGrp="1" noChangeArrowheads="1"/>
          </p:cNvSpPr>
          <p:nvPr>
            <p:ph type="body" idx="1"/>
          </p:nvPr>
        </p:nvSpPr>
        <p:spPr>
          <a:xfrm>
            <a:off x="533400" y="1729409"/>
            <a:ext cx="8153400" cy="838200"/>
          </a:xfrm>
        </p:spPr>
        <p:txBody>
          <a:bodyPr/>
          <a:lstStyle/>
          <a:p>
            <a:pPr marL="590550" indent="-590550" eaLnBrk="1" hangingPunct="1">
              <a:lnSpc>
                <a:spcPct val="80000"/>
              </a:lnSpc>
              <a:buFont typeface="Wingdings" panose="05000000000000000000" pitchFamily="2" charset="2"/>
              <a:buNone/>
            </a:pPr>
            <a:r>
              <a:rPr lang="en-US" altLang="en-US" sz="1600" b="1" i="1" dirty="0">
                <a:solidFill>
                  <a:srgbClr val="FF0000"/>
                </a:solidFill>
                <a:latin typeface="Century Gothic" panose="020B0502020202020204" pitchFamily="34" charset="0"/>
              </a:rPr>
              <a:t>	</a:t>
            </a:r>
            <a:r>
              <a:rPr lang="en-US" altLang="en-US" sz="1600" b="1" i="1" dirty="0">
                <a:solidFill>
                  <a:srgbClr val="FF0000"/>
                </a:solidFill>
                <a:latin typeface="Arial" panose="020B0604020202020204" pitchFamily="34" charset="0"/>
                <a:cs typeface="Arial" panose="020B0604020202020204" pitchFamily="34" charset="0"/>
              </a:rPr>
              <a:t>Those pre-1939 weapons to benefit from exemption</a:t>
            </a:r>
            <a:r>
              <a:rPr lang="en-US" altLang="en-US" sz="1600" dirty="0">
                <a:latin typeface="Arial" panose="020B0604020202020204" pitchFamily="34" charset="0"/>
                <a:cs typeface="Arial" panose="020B0604020202020204" pitchFamily="34" charset="0"/>
              </a:rPr>
              <a:t>:</a:t>
            </a:r>
          </a:p>
          <a:p>
            <a:pPr marL="590550" indent="-590550" eaLnBrk="1" hangingPunct="1">
              <a:lnSpc>
                <a:spcPct val="80000"/>
              </a:lnSpc>
              <a:buFont typeface="Wingdings" panose="05000000000000000000" pitchFamily="2" charset="2"/>
              <a:buNone/>
            </a:pPr>
            <a:endParaRPr lang="en-US" altLang="en-US" sz="1600" dirty="0">
              <a:latin typeface="Century Gothic" panose="020B0502020202020204" pitchFamily="34" charset="0"/>
            </a:endParaRPr>
          </a:p>
          <a:p>
            <a:pPr marL="590550" indent="-590550" eaLnBrk="1" hangingPunct="1">
              <a:lnSpc>
                <a:spcPct val="80000"/>
              </a:lnSpc>
              <a:buFont typeface="Wingdings" panose="05000000000000000000" pitchFamily="2" charset="2"/>
              <a:buNone/>
            </a:pPr>
            <a:r>
              <a:rPr lang="en-US" altLang="en-US" sz="1600" b="1" dirty="0">
                <a:latin typeface="Century Gothic" panose="020B0502020202020204" pitchFamily="34" charset="0"/>
              </a:rPr>
              <a:t>	</a:t>
            </a:r>
            <a:r>
              <a:rPr lang="en-US" altLang="en-US" sz="1600" b="1" dirty="0">
                <a:latin typeface="Arial" panose="020B0604020202020204" pitchFamily="34" charset="0"/>
                <a:cs typeface="Arial" panose="020B0604020202020204" pitchFamily="34" charset="0"/>
              </a:rPr>
              <a:t>All muzzle-loading firearms</a:t>
            </a:r>
            <a:r>
              <a:rPr lang="en-US" altLang="en-US" sz="1600" dirty="0">
                <a:latin typeface="Century Gothic" panose="020B0502020202020204" pitchFamily="34" charset="0"/>
              </a:rPr>
              <a:t>.</a:t>
            </a:r>
          </a:p>
          <a:p>
            <a:pPr marL="590550" indent="-590550" eaLnBrk="1" hangingPunct="1">
              <a:lnSpc>
                <a:spcPct val="80000"/>
              </a:lnSpc>
            </a:pPr>
            <a:endParaRPr lang="en-US" altLang="en-US" sz="1400" dirty="0"/>
          </a:p>
          <a:p>
            <a:pPr marL="590550" indent="-590550" eaLnBrk="1" hangingPunct="1">
              <a:lnSpc>
                <a:spcPct val="80000"/>
              </a:lnSpc>
              <a:buFont typeface="Wingdings" panose="05000000000000000000" pitchFamily="2" charset="2"/>
              <a:buNone/>
            </a:pPr>
            <a:endParaRPr lang="en-US" altLang="en-US" sz="1400" dirty="0">
              <a:latin typeface="Century Gothic" panose="020B0502020202020204" pitchFamily="34" charset="0"/>
            </a:endParaRPr>
          </a:p>
        </p:txBody>
      </p:sp>
      <p:sp>
        <p:nvSpPr>
          <p:cNvPr id="9" name="TextBox 8"/>
          <p:cNvSpPr txBox="1">
            <a:spLocks noChangeArrowheads="1"/>
          </p:cNvSpPr>
          <p:nvPr/>
        </p:nvSpPr>
        <p:spPr bwMode="auto">
          <a:xfrm>
            <a:off x="5329170" y="3523776"/>
            <a:ext cx="2133600" cy="276225"/>
          </a:xfrm>
          <a:prstGeom prst="rect">
            <a:avLst/>
          </a:prstGeom>
          <a:noFill/>
          <a:ln w="9525">
            <a:noFill/>
            <a:miter lim="800000"/>
            <a:headEnd/>
            <a:tailEnd/>
          </a:ln>
        </p:spPr>
        <p:txBody>
          <a:bodyPr>
            <a:spAutoFit/>
          </a:bodyPr>
          <a:lstStyle/>
          <a:p>
            <a:pPr>
              <a:defRPr/>
            </a:pPr>
            <a:r>
              <a:rPr lang="en-GB" sz="1200" dirty="0">
                <a:latin typeface="Century Gothic" panose="020B0502020202020204" pitchFamily="34" charset="0"/>
                <a:cs typeface="+mn-cs"/>
              </a:rPr>
              <a:t>Coastguard pistol, 1849</a:t>
            </a:r>
          </a:p>
        </p:txBody>
      </p:sp>
      <p:pic>
        <p:nvPicPr>
          <p:cNvPr id="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3842734"/>
            <a:ext cx="6629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90800" y="4593668"/>
            <a:ext cx="4038600" cy="276225"/>
          </a:xfrm>
          <a:prstGeom prst="rect">
            <a:avLst/>
          </a:prstGeom>
          <a:noFill/>
          <a:ln w="9525">
            <a:noFill/>
            <a:miter lim="800000"/>
            <a:headEnd/>
            <a:tailEnd/>
          </a:ln>
        </p:spPr>
        <p:txBody>
          <a:bodyPr>
            <a:spAutoFit/>
          </a:bodyPr>
          <a:lstStyle/>
          <a:p>
            <a:pPr>
              <a:defRPr/>
            </a:pPr>
            <a:r>
              <a:rPr lang="en-GB" sz="1200" dirty="0">
                <a:latin typeface="Century Gothic" panose="020B0502020202020204" pitchFamily="34" charset="0"/>
                <a:cs typeface="+mn-cs"/>
              </a:rPr>
              <a:t>Long Land pattern musket, 1731</a:t>
            </a:r>
          </a:p>
        </p:txBody>
      </p:sp>
      <p:sp>
        <p:nvSpPr>
          <p:cNvPr id="13" name="TextBox 12"/>
          <p:cNvSpPr txBox="1">
            <a:spLocks noChangeArrowheads="1"/>
          </p:cNvSpPr>
          <p:nvPr/>
        </p:nvSpPr>
        <p:spPr bwMode="auto">
          <a:xfrm>
            <a:off x="266700" y="3561278"/>
            <a:ext cx="3048000" cy="276225"/>
          </a:xfrm>
          <a:prstGeom prst="rect">
            <a:avLst/>
          </a:prstGeom>
          <a:noFill/>
          <a:ln w="9525">
            <a:noFill/>
            <a:miter lim="800000"/>
            <a:headEnd/>
            <a:tailEnd/>
          </a:ln>
        </p:spPr>
        <p:txBody>
          <a:bodyPr>
            <a:spAutoFit/>
          </a:bodyPr>
          <a:lstStyle/>
          <a:p>
            <a:pPr>
              <a:defRPr/>
            </a:pPr>
            <a:r>
              <a:rPr lang="en-GB" sz="1200" dirty="0" err="1">
                <a:latin typeface="Century Gothic" panose="020B0502020202020204" pitchFamily="34" charset="0"/>
                <a:cs typeface="+mn-cs"/>
              </a:rPr>
              <a:t>Wheellock</a:t>
            </a:r>
            <a:r>
              <a:rPr lang="en-GB" sz="1200" dirty="0">
                <a:latin typeface="Century Gothic" panose="020B0502020202020204" pitchFamily="34" charset="0"/>
                <a:cs typeface="+mn-cs"/>
              </a:rPr>
              <a:t> pistol, German, about 1640</a:t>
            </a:r>
          </a:p>
        </p:txBody>
      </p:sp>
      <p:pic>
        <p:nvPicPr>
          <p:cNvPr id="71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75" y="5204679"/>
            <a:ext cx="2587625" cy="15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2020887" y="6013769"/>
            <a:ext cx="2667000" cy="276225"/>
          </a:xfrm>
          <a:prstGeom prst="rect">
            <a:avLst/>
          </a:prstGeom>
          <a:noFill/>
          <a:ln w="9525">
            <a:noFill/>
            <a:miter lim="800000"/>
            <a:headEnd/>
            <a:tailEnd/>
          </a:ln>
        </p:spPr>
        <p:txBody>
          <a:bodyPr>
            <a:spAutoFit/>
          </a:bodyPr>
          <a:lstStyle/>
          <a:p>
            <a:pPr>
              <a:defRPr/>
            </a:pPr>
            <a:r>
              <a:rPr lang="en-GB" sz="1200" dirty="0">
                <a:latin typeface="Century Gothic" panose="020B0502020202020204" pitchFamily="34" charset="0"/>
                <a:cs typeface="+mn-cs"/>
              </a:rPr>
              <a:t>Adams percussion revolver, 1865</a:t>
            </a:r>
          </a:p>
        </p:txBody>
      </p:sp>
    </p:spTree>
    <p:extLst>
      <p:ext uri="{BB962C8B-B14F-4D97-AF65-F5344CB8AC3E}">
        <p14:creationId xmlns:p14="http://schemas.microsoft.com/office/powerpoint/2010/main" val="2504473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1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4"/>
          <p:cNvSpPr txBox="1">
            <a:spLocks noChangeArrowheads="1"/>
          </p:cNvSpPr>
          <p:nvPr/>
        </p:nvSpPr>
        <p:spPr bwMode="auto">
          <a:xfrm>
            <a:off x="457200" y="2286000"/>
            <a:ext cx="8229600" cy="1200150"/>
          </a:xfrm>
          <a:prstGeom prst="rect">
            <a:avLst/>
          </a:prstGeom>
          <a:noFill/>
          <a:ln w="9525">
            <a:noFill/>
            <a:miter lim="800000"/>
            <a:headEnd/>
            <a:tailEnd/>
          </a:ln>
        </p:spPr>
        <p:txBody>
          <a:bodyPr>
            <a:spAutoFit/>
          </a:bodyPr>
          <a:lstStyle/>
          <a:p>
            <a:pPr algn="ctr">
              <a:defRPr/>
            </a:pPr>
            <a:endParaRPr lang="en-GB" sz="4800" b="1" dirty="0">
              <a:latin typeface="Century Gothic" panose="020B0502020202020204" pitchFamily="34" charset="0"/>
              <a:cs typeface="+mn-cs"/>
            </a:endParaRPr>
          </a:p>
          <a:p>
            <a:pPr>
              <a:defRPr/>
            </a:pPr>
            <a:endParaRPr lang="en-GB" sz="1200" dirty="0">
              <a:latin typeface="Arial" charset="0"/>
              <a:cs typeface="+mn-cs"/>
            </a:endParaRPr>
          </a:p>
          <a:p>
            <a:pPr algn="ctr">
              <a:defRPr/>
            </a:pPr>
            <a:endParaRPr lang="en-GB" sz="1200" dirty="0">
              <a:latin typeface="Arial" charset="0"/>
              <a:cs typeface="+mn-cs"/>
            </a:endParaRPr>
          </a:p>
        </p:txBody>
      </p:sp>
      <p:pic>
        <p:nvPicPr>
          <p:cNvPr id="22534" name="Picture 3" descr="C:\Users\User\Pictures\Bills Gun Collection\Collier 2.jpg"/>
          <p:cNvPicPr>
            <a:picLocks noChangeAspect="1" noChangeArrowheads="1"/>
          </p:cNvPicPr>
          <p:nvPr/>
        </p:nvPicPr>
        <p:blipFill>
          <a:blip r:embed="rId2">
            <a:extLst>
              <a:ext uri="{28A0092B-C50C-407E-A947-70E740481C1C}">
                <a14:useLocalDpi xmlns:a14="http://schemas.microsoft.com/office/drawing/2010/main" val="0"/>
              </a:ext>
            </a:extLst>
          </a:blip>
          <a:srcRect l="30882" t="13437" r="36008" b="41628"/>
          <a:stretch>
            <a:fillRect/>
          </a:stretch>
        </p:blipFill>
        <p:spPr bwMode="auto">
          <a:xfrm>
            <a:off x="2247900" y="3404337"/>
            <a:ext cx="2667000" cy="241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4" descr="Wheellock side on"/>
          <p:cNvPicPr>
            <a:picLocks noChangeAspect="1" noChangeArrowheads="1"/>
          </p:cNvPicPr>
          <p:nvPr/>
        </p:nvPicPr>
        <p:blipFill>
          <a:blip r:embed="rId3">
            <a:extLst>
              <a:ext uri="{28A0092B-C50C-407E-A947-70E740481C1C}">
                <a14:useLocalDpi xmlns:a14="http://schemas.microsoft.com/office/drawing/2010/main" val="0"/>
              </a:ext>
            </a:extLst>
          </a:blip>
          <a:srcRect l="16779" t="4376" r="55557" b="29849"/>
          <a:stretch>
            <a:fillRect/>
          </a:stretch>
        </p:blipFill>
        <p:spPr bwMode="auto">
          <a:xfrm>
            <a:off x="457200" y="542926"/>
            <a:ext cx="3124200" cy="1892300"/>
          </a:xfrm>
          <a:prstGeom prst="rect">
            <a:avLst/>
          </a:prstGeom>
          <a:noFill/>
          <a:ln w="9525" algn="in">
            <a:noFill/>
            <a:miter lim="800000"/>
            <a:headEnd/>
            <a:tailEnd/>
          </a:ln>
          <a:extLst>
            <a:ext uri="{909E8E84-426E-40DD-AFC4-6F175D3DCCD1}">
              <a14:hiddenFill xmlns:a14="http://schemas.microsoft.com/office/drawing/2010/main">
                <a:solidFill>
                  <a:srgbClr val="FFFFFF"/>
                </a:solidFill>
              </a14:hiddenFill>
            </a:ext>
          </a:extLst>
        </p:spPr>
      </p:pic>
      <p:pic>
        <p:nvPicPr>
          <p:cNvPr id="22536" name="Picture 2" descr="Shaw 1"/>
          <p:cNvPicPr>
            <a:picLocks noChangeAspect="1" noChangeArrowheads="1"/>
          </p:cNvPicPr>
          <p:nvPr/>
        </p:nvPicPr>
        <p:blipFill>
          <a:blip r:embed="rId4">
            <a:extLst>
              <a:ext uri="{28A0092B-C50C-407E-A947-70E740481C1C}">
                <a14:useLocalDpi xmlns:a14="http://schemas.microsoft.com/office/drawing/2010/main" val="0"/>
              </a:ext>
            </a:extLst>
          </a:blip>
          <a:srcRect l="20496" t="18623" r="52628" b="33701"/>
          <a:stretch>
            <a:fillRect/>
          </a:stretch>
        </p:blipFill>
        <p:spPr bwMode="auto">
          <a:xfrm>
            <a:off x="4496537" y="662838"/>
            <a:ext cx="2300288" cy="2012950"/>
          </a:xfrm>
          <a:prstGeom prst="rect">
            <a:avLst/>
          </a:prstGeom>
          <a:noFill/>
          <a:ln w="9525" algn="in">
            <a:noFill/>
            <a:miter lim="800000"/>
            <a:headEnd/>
            <a:tailEnd/>
          </a:ln>
          <a:extLst>
            <a:ext uri="{909E8E84-426E-40DD-AFC4-6F175D3DCCD1}">
              <a14:hiddenFill xmlns:a14="http://schemas.microsoft.com/office/drawing/2010/main">
                <a:solidFill>
                  <a:srgbClr val="FFFFFF"/>
                </a:solidFill>
              </a14:hiddenFill>
            </a:ext>
          </a:extLst>
        </p:spPr>
      </p:pic>
      <p:sp>
        <p:nvSpPr>
          <p:cNvPr id="22537" name="TextBox 1"/>
          <p:cNvSpPr txBox="1">
            <a:spLocks noChangeArrowheads="1"/>
          </p:cNvSpPr>
          <p:nvPr/>
        </p:nvSpPr>
        <p:spPr bwMode="auto">
          <a:xfrm>
            <a:off x="4311203" y="288607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sz="1400"/>
              <a:t>Percussion</a:t>
            </a:r>
          </a:p>
        </p:txBody>
      </p:sp>
      <p:sp>
        <p:nvSpPr>
          <p:cNvPr id="22538" name="TextBox 2"/>
          <p:cNvSpPr txBox="1">
            <a:spLocks noChangeArrowheads="1"/>
          </p:cNvSpPr>
          <p:nvPr/>
        </p:nvSpPr>
        <p:spPr bwMode="auto">
          <a:xfrm>
            <a:off x="462030" y="2732916"/>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sz="1400"/>
              <a:t>Wheellock</a:t>
            </a:r>
          </a:p>
        </p:txBody>
      </p:sp>
      <p:sp>
        <p:nvSpPr>
          <p:cNvPr id="22539" name="TextBox 3"/>
          <p:cNvSpPr txBox="1">
            <a:spLocks noChangeArrowheads="1"/>
          </p:cNvSpPr>
          <p:nvPr/>
        </p:nvSpPr>
        <p:spPr bwMode="auto">
          <a:xfrm>
            <a:off x="2039155" y="5833095"/>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GB" altLang="en-US" sz="1400"/>
              <a:t>Flintlock</a:t>
            </a:r>
          </a:p>
        </p:txBody>
      </p:sp>
      <p:sp>
        <p:nvSpPr>
          <p:cNvPr id="2" name="TextBox 1"/>
          <p:cNvSpPr txBox="1"/>
          <p:nvPr/>
        </p:nvSpPr>
        <p:spPr>
          <a:xfrm>
            <a:off x="1795530" y="193183"/>
            <a:ext cx="4102994" cy="369332"/>
          </a:xfrm>
          <a:prstGeom prst="rect">
            <a:avLst/>
          </a:prstGeom>
          <a:noFill/>
        </p:spPr>
        <p:txBody>
          <a:bodyPr wrap="square" rtlCol="0">
            <a:spAutoFit/>
          </a:bodyPr>
          <a:lstStyle/>
          <a:p>
            <a:pPr algn="ctr"/>
            <a:r>
              <a:rPr lang="en-GB" dirty="0"/>
              <a:t>Mechanisms</a:t>
            </a:r>
          </a:p>
        </p:txBody>
      </p:sp>
    </p:spTree>
    <p:extLst>
      <p:ext uri="{BB962C8B-B14F-4D97-AF65-F5344CB8AC3E}">
        <p14:creationId xmlns:p14="http://schemas.microsoft.com/office/powerpoint/2010/main" val="14980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911" y="232882"/>
            <a:ext cx="8153400" cy="1143000"/>
          </a:xfrm>
        </p:spPr>
        <p:txBody>
          <a:bodyPr/>
          <a:lstStyle/>
          <a:p>
            <a:pPr algn="ctr" eaLnBrk="1" hangingPunct="1"/>
            <a:r>
              <a:rPr lang="en-US" altLang="en-US" sz="2000" b="1" dirty="0">
                <a:solidFill>
                  <a:schemeClr val="tx1"/>
                </a:solidFill>
                <a:latin typeface="Arial" panose="020B0604020202020204" pitchFamily="34" charset="0"/>
                <a:cs typeface="Arial" panose="020B0604020202020204" pitchFamily="34" charset="0"/>
              </a:rPr>
              <a:t>Old weapons which should</a:t>
            </a:r>
            <a:r>
              <a:rPr lang="en-US" altLang="en-US" sz="2000" b="1" dirty="0">
                <a:latin typeface="Arial" panose="020B0604020202020204" pitchFamily="34" charset="0"/>
                <a:cs typeface="Arial" panose="020B0604020202020204" pitchFamily="34" charset="0"/>
              </a:rPr>
              <a:t> </a:t>
            </a:r>
            <a:r>
              <a:rPr lang="en-US" altLang="en-US" sz="2000" b="1" i="1" dirty="0">
                <a:latin typeface="Arial" panose="020B0604020202020204" pitchFamily="34" charset="0"/>
                <a:cs typeface="Arial" panose="020B0604020202020204" pitchFamily="34" charset="0"/>
              </a:rPr>
              <a:t>benefit from exemption</a:t>
            </a:r>
            <a:r>
              <a:rPr lang="en-US" altLang="en-US" sz="2000" b="1" i="1" u="sng" dirty="0">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as antiques under </a:t>
            </a:r>
            <a:r>
              <a:rPr lang="en-US" altLang="en-US" sz="2000" b="1" u="sng" dirty="0">
                <a:solidFill>
                  <a:schemeClr val="tx1"/>
                </a:solidFill>
                <a:latin typeface="Arial" panose="020B0604020202020204" pitchFamily="34" charset="0"/>
                <a:cs typeface="Arial" panose="020B0604020202020204" pitchFamily="34" charset="0"/>
              </a:rPr>
              <a:t>section 58 (2) of the Firearms Act 1968</a:t>
            </a:r>
          </a:p>
        </p:txBody>
      </p:sp>
      <p:sp>
        <p:nvSpPr>
          <p:cNvPr id="8195" name="Rectangle 3"/>
          <p:cNvSpPr>
            <a:spLocks noGrp="1" noChangeArrowheads="1"/>
          </p:cNvSpPr>
          <p:nvPr>
            <p:ph type="body" idx="1"/>
          </p:nvPr>
        </p:nvSpPr>
        <p:spPr>
          <a:xfrm>
            <a:off x="0" y="1767260"/>
            <a:ext cx="8153400" cy="1219200"/>
          </a:xfrm>
        </p:spPr>
        <p:txBody>
          <a:bodyPr/>
          <a:lstStyle/>
          <a:p>
            <a:pPr marL="590550" indent="-590550" eaLnBrk="1" hangingPunct="1">
              <a:lnSpc>
                <a:spcPct val="80000"/>
              </a:lnSpc>
              <a:buFont typeface="Wingdings" panose="05000000000000000000" pitchFamily="2" charset="2"/>
              <a:buNone/>
            </a:pPr>
            <a:r>
              <a:rPr lang="en-US" altLang="en-US" sz="1600" b="1" i="1" dirty="0">
                <a:solidFill>
                  <a:srgbClr val="FF0000"/>
                </a:solidFill>
                <a:latin typeface="Century Gothic" panose="020B0502020202020204" pitchFamily="34" charset="0"/>
              </a:rPr>
              <a:t>	</a:t>
            </a:r>
            <a:endParaRPr lang="en-US" altLang="en-US" sz="1600" b="1" dirty="0">
              <a:latin typeface="Century Gothic" panose="020B0502020202020204" pitchFamily="34" charset="0"/>
            </a:endParaRPr>
          </a:p>
          <a:p>
            <a:pPr marL="590550" indent="-590550" eaLnBrk="1" hangingPunct="1">
              <a:lnSpc>
                <a:spcPct val="80000"/>
              </a:lnSpc>
              <a:buFont typeface="Wingdings" panose="05000000000000000000" pitchFamily="2" charset="2"/>
              <a:buNone/>
            </a:pPr>
            <a:r>
              <a:rPr lang="en-US" altLang="en-US" sz="1600" b="1" dirty="0">
                <a:latin typeface="Century Gothic" panose="020B0502020202020204" pitchFamily="34" charset="0"/>
              </a:rPr>
              <a:t>	</a:t>
            </a:r>
            <a:r>
              <a:rPr lang="en-US" altLang="en-US" sz="1600" b="1" dirty="0">
                <a:latin typeface="Arial" panose="020B0604020202020204" pitchFamily="34" charset="0"/>
                <a:cs typeface="Arial" panose="020B0604020202020204" pitchFamily="34" charset="0"/>
              </a:rPr>
              <a:t>Breech-loading firearms capable of discharging a </a:t>
            </a:r>
            <a:r>
              <a:rPr lang="en-US" altLang="en-US" sz="1600" b="1" dirty="0" err="1">
                <a:latin typeface="Arial" panose="020B0604020202020204" pitchFamily="34" charset="0"/>
                <a:cs typeface="Arial" panose="020B0604020202020204" pitchFamily="34" charset="0"/>
              </a:rPr>
              <a:t>rimfire</a:t>
            </a:r>
            <a:r>
              <a:rPr lang="en-US" altLang="en-US" sz="1600" b="1" dirty="0">
                <a:latin typeface="Arial" panose="020B0604020202020204" pitchFamily="34" charset="0"/>
                <a:cs typeface="Arial" panose="020B0604020202020204" pitchFamily="34" charset="0"/>
              </a:rPr>
              <a:t> cartridge other than 4mm, 5mm, 6mm or 9mm </a:t>
            </a:r>
            <a:r>
              <a:rPr lang="en-US" altLang="en-US" sz="1600" b="1" dirty="0" err="1">
                <a:latin typeface="Arial" panose="020B0604020202020204" pitchFamily="34" charset="0"/>
                <a:cs typeface="Arial" panose="020B0604020202020204" pitchFamily="34" charset="0"/>
              </a:rPr>
              <a:t>rimfire</a:t>
            </a:r>
            <a:r>
              <a:rPr lang="en-US" altLang="en-US" sz="1600" b="1" dirty="0">
                <a:latin typeface="Arial" panose="020B0604020202020204" pitchFamily="34" charset="0"/>
                <a:cs typeface="Arial" panose="020B0604020202020204" pitchFamily="34" charset="0"/>
              </a:rPr>
              <a:t> and .22 in or .23 in (or their metric equivalents)</a:t>
            </a:r>
          </a:p>
          <a:p>
            <a:pPr marL="590550" indent="-590550" eaLnBrk="1" hangingPunct="1">
              <a:lnSpc>
                <a:spcPct val="80000"/>
              </a:lnSpc>
            </a:pPr>
            <a:endParaRPr lang="en-US" altLang="en-US" sz="1400" dirty="0">
              <a:latin typeface="Century Gothic" panose="020B0502020202020204" pitchFamily="34" charset="0"/>
            </a:endParaRPr>
          </a:p>
        </p:txBody>
      </p:sp>
      <p:pic>
        <p:nvPicPr>
          <p:cNvPr id="8197" name="Picture 2" descr="http://t0.gstatic.com/images?q=tbn:ANd9GcQt5YyDfq-onP3QH0AWjzYca3UHIrBgr5QIxz85kGib-PlhJi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986460"/>
            <a:ext cx="2933700" cy="19446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198" name="TextBox 5"/>
          <p:cNvSpPr txBox="1">
            <a:spLocks noChangeArrowheads="1"/>
          </p:cNvSpPr>
          <p:nvPr/>
        </p:nvSpPr>
        <p:spPr bwMode="auto">
          <a:xfrm>
            <a:off x="527050" y="5117966"/>
            <a:ext cx="2895600" cy="276225"/>
          </a:xfrm>
          <a:prstGeom prst="rect">
            <a:avLst/>
          </a:prstGeom>
          <a:noFill/>
          <a:ln w="9525">
            <a:noFill/>
            <a:miter lim="800000"/>
            <a:headEnd/>
            <a:tailEnd/>
          </a:ln>
        </p:spPr>
        <p:txBody>
          <a:bodyPr>
            <a:spAutoFit/>
          </a:bodyPr>
          <a:lstStyle/>
          <a:p>
            <a:pPr algn="ctr">
              <a:defRPr/>
            </a:pPr>
            <a:r>
              <a:rPr lang="en-GB" sz="1200" dirty="0">
                <a:latin typeface="Century Gothic" panose="020B0502020202020204" pitchFamily="34" charset="0"/>
                <a:cs typeface="+mn-cs"/>
              </a:rPr>
              <a:t>.44 </a:t>
            </a:r>
            <a:r>
              <a:rPr lang="en-GB" sz="1200" dirty="0" err="1">
                <a:latin typeface="Century Gothic" panose="020B0502020202020204" pitchFamily="34" charset="0"/>
                <a:cs typeface="+mn-cs"/>
              </a:rPr>
              <a:t>rimfire</a:t>
            </a:r>
            <a:r>
              <a:rPr lang="en-GB" sz="1200" dirty="0">
                <a:latin typeface="Century Gothic" panose="020B0502020202020204" pitchFamily="34" charset="0"/>
                <a:cs typeface="+mn-cs"/>
              </a:rPr>
              <a:t> Henry rifle, 1860</a:t>
            </a:r>
          </a:p>
        </p:txBody>
      </p:sp>
      <p:sp>
        <p:nvSpPr>
          <p:cNvPr id="27656" name="TextBox 1"/>
          <p:cNvSpPr txBox="1">
            <a:spLocks noChangeArrowheads="1"/>
          </p:cNvSpPr>
          <p:nvPr/>
        </p:nvSpPr>
        <p:spPr bwMode="auto">
          <a:xfrm>
            <a:off x="527050" y="1240210"/>
            <a:ext cx="5715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90550" indent="-59055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 typeface="Wingdings" panose="05000000000000000000" pitchFamily="2" charset="2"/>
              <a:buNone/>
            </a:pPr>
            <a:r>
              <a:rPr lang="en-US" altLang="en-US" sz="1600" b="1" i="1" dirty="0">
                <a:solidFill>
                  <a:srgbClr val="FF0000"/>
                </a:solidFill>
                <a:cs typeface="Arial" panose="020B0604020202020204" pitchFamily="34" charset="0"/>
              </a:rPr>
              <a:t>Those pre-1939 weapons to benefit from exemption</a:t>
            </a:r>
          </a:p>
        </p:txBody>
      </p:sp>
      <p:pic>
        <p:nvPicPr>
          <p:cNvPr id="27657" name="Picture 8" descr="IMG_0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611" y="2986460"/>
            <a:ext cx="2973388" cy="1944688"/>
          </a:xfrm>
          <a:prstGeom prst="rect">
            <a:avLst/>
          </a:prstGeom>
          <a:noFill/>
          <a:ln w="9525" algn="in">
            <a:noFill/>
            <a:miter lim="800000"/>
            <a:headEnd/>
            <a:tailEnd/>
          </a:ln>
          <a:extLst>
            <a:ext uri="{909E8E84-426E-40DD-AFC4-6F175D3DCCD1}">
              <a14:hiddenFill xmlns:a14="http://schemas.microsoft.com/office/drawing/2010/main">
                <a:solidFill>
                  <a:srgbClr val="FFFFFF"/>
                </a:solidFill>
              </a14:hiddenFill>
            </a:ext>
          </a:extLst>
        </p:spPr>
      </p:pic>
      <p:sp>
        <p:nvSpPr>
          <p:cNvPr id="27658" name="TextBox 2"/>
          <p:cNvSpPr txBox="1">
            <a:spLocks noChangeArrowheads="1"/>
          </p:cNvSpPr>
          <p:nvPr/>
        </p:nvSpPr>
        <p:spPr bwMode="auto">
          <a:xfrm>
            <a:off x="4176511" y="4880744"/>
            <a:ext cx="2897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GB" altLang="en-US" sz="1100" dirty="0"/>
              <a:t>A .32” </a:t>
            </a:r>
            <a:r>
              <a:rPr lang="en-GB" altLang="en-US" sz="1100" dirty="0" err="1"/>
              <a:t>rimfire</a:t>
            </a:r>
            <a:r>
              <a:rPr lang="en-GB" altLang="en-US" sz="1100" dirty="0"/>
              <a:t> Tranter revolver, c.1865</a:t>
            </a:r>
          </a:p>
        </p:txBody>
      </p:sp>
      <p:pic>
        <p:nvPicPr>
          <p:cNvPr id="8194" name="Picture 2" descr="Image result for .44 rimfire cartri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344" y="5509851"/>
            <a:ext cx="1507051" cy="12809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32 rimfire cartrid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8544"/>
          <a:stretch/>
        </p:blipFill>
        <p:spPr bwMode="auto">
          <a:xfrm rot="5400000" flipH="1">
            <a:off x="5357685" y="4628731"/>
            <a:ext cx="534840" cy="183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19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8" grpId="0" autoUpdateAnimBg="0"/>
    </p:bldLst>
  </p:timing>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891</TotalTime>
  <Words>2900</Words>
  <Application>Microsoft Office PowerPoint</Application>
  <PresentationFormat>On-screen Show (4:3)</PresentationFormat>
  <Paragraphs>316</Paragraphs>
  <Slides>40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Century Gothic</vt:lpstr>
      <vt:lpstr>ENRIEI+HelveticaNeue</vt:lpstr>
      <vt:lpstr>Symbol</vt:lpstr>
      <vt:lpstr>Times New Roman</vt:lpstr>
      <vt:lpstr>Trebuchet MS</vt:lpstr>
      <vt:lpstr>Verdana</vt:lpstr>
      <vt:lpstr>Wingdings</vt:lpstr>
      <vt:lpstr>Wingdings 3</vt:lpstr>
      <vt:lpstr>Facet</vt:lpstr>
      <vt:lpstr>Auctioneers &amp; Firearms Licensing   </vt:lpstr>
      <vt:lpstr>PowerPoint Presentation</vt:lpstr>
      <vt:lpstr>Good Practice Guide for Auctioneers  What the Law says</vt:lpstr>
      <vt:lpstr>Auctioneers Permits</vt:lpstr>
      <vt:lpstr>PowerPoint Presentation</vt:lpstr>
      <vt:lpstr>PowerPoint Presentation</vt:lpstr>
      <vt:lpstr>Old weapons which should benefit from exemption as antiques under  section 58 (2) of the Firearms Act 1968</vt:lpstr>
      <vt:lpstr>PowerPoint Presentation</vt:lpstr>
      <vt:lpstr>Old weapons which should benefit from exemption as antiques under section 58 (2) of the Firearms Act 1968</vt:lpstr>
      <vt:lpstr>Old weapons which should benefit from exemption as antiques under  section 58 (2) of the Firearms Act 1968</vt:lpstr>
      <vt:lpstr>PowerPoint Presentation</vt:lpstr>
      <vt:lpstr>PowerPoint Presentation</vt:lpstr>
      <vt:lpstr>Old weapons which should benefit from exemption as antiques under section 58 (2) of the Firearms Act 1968</vt:lpstr>
      <vt:lpstr>PowerPoint Presentation</vt:lpstr>
      <vt:lpstr>Old weapons which should benefit from exemption  as antiques under section 58 (2) of the Firearms Act 1968</vt:lpstr>
      <vt:lpstr>PowerPoint Presentation</vt:lpstr>
      <vt:lpstr>PowerPoint Presentation</vt:lpstr>
      <vt:lpstr>PowerPoint Presentation</vt:lpstr>
      <vt:lpstr>PowerPoint Presentation</vt:lpstr>
      <vt:lpstr>Security</vt:lpstr>
      <vt:lpstr>PowerPoint Presentation</vt:lpstr>
      <vt:lpstr>PowerPoint Presentation</vt:lpstr>
      <vt:lpstr>PowerPoint Presentation</vt:lpstr>
      <vt:lpstr>PowerPoint Presentation</vt:lpstr>
      <vt:lpstr>PowerPoint Presentation</vt:lpstr>
      <vt:lpstr>PowerPoint Presentation</vt:lpstr>
      <vt:lpstr>The Administration of Firearm and Shotgun Certificates</vt:lpstr>
      <vt:lpstr>Keeping of Records of Transactions</vt:lpstr>
      <vt:lpstr>Keeping of Records of Transactions</vt:lpstr>
      <vt:lpstr>Receipt of Firearms &amp; Ammunition from Non-Certificate Holders</vt:lpstr>
      <vt:lpstr>Warning Prohibited Firearms possessed by virtue of Firearm/Shotgun Certificates</vt:lpstr>
      <vt:lpstr>Young Persons</vt:lpstr>
      <vt:lpstr>Young Persons</vt:lpstr>
      <vt:lpstr>Carriers</vt:lpstr>
      <vt:lpstr>Remote Sales </vt:lpstr>
      <vt:lpstr>PowerPoint Presentation</vt:lpstr>
      <vt:lpstr>Servants </vt:lpstr>
      <vt:lpstr>Controls on the Transfer/Sale of De-activated Firearms</vt:lpstr>
      <vt:lpstr>Summary of Controls placed on the Sale/Transfer/Gifting of Deactivated Firearms</vt:lpstr>
      <vt:lpstr>PowerPoint Presentation</vt:lpstr>
    </vt:vector>
  </TitlesOfParts>
  <Company>Hampshire Constabulary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Firearms Licensing CPD Training Event</dc:title>
  <dc:creator>Willey, Robert</dc:creator>
  <cp:lastModifiedBy>Gillespie, Lesley</cp:lastModifiedBy>
  <cp:revision>92</cp:revision>
  <cp:lastPrinted>2017-05-02T06:54:36Z</cp:lastPrinted>
  <dcterms:created xsi:type="dcterms:W3CDTF">2017-04-27T13:14:34Z</dcterms:created>
  <dcterms:modified xsi:type="dcterms:W3CDTF">2020-08-26T07:08:58Z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ClassificationName</vt:lpwstr>
  </property>
  <property fmtid="{D5CDD505-2E9C-101B-9397-08002B2CF9AE}" pid="3" name="ClassificationMarking">
    <vt:lpwstr>ClassificationMarking</vt:lpwstr>
  </property>
  <property fmtid="{D5CDD505-2E9C-101B-9397-08002B2CF9AE}" pid="4" name="ClassificationMadeBy">
    <vt:lpwstr>SPNET\1812817</vt:lpwstr>
  </property>
  <property fmtid="{D5CDD505-2E9C-101B-9397-08002B2CF9AE}" pid="5" name="ClassificationMadeExternally">
    <vt:lpwstr>Yes</vt:lpwstr>
  </property>
  <property fmtid="{D5CDD505-2E9C-101B-9397-08002B2CF9AE}" pid="6" name="ClassificationMadeOn">
    <vt:filetime>2020-08-26T07:08:58Z</vt:filetime>
  </property>
</Properties>
</file>