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91768" r:id="rId4"/>
    <p:sldMasterId id="2147491771" r:id="rId5"/>
  </p:sldMasterIdLst>
  <p:notesMasterIdLst>
    <p:notesMasterId r:id="rId10"/>
  </p:notesMasterIdLst>
  <p:handoutMasterIdLst>
    <p:handoutMasterId r:id="rId11"/>
  </p:handoutMasterIdLst>
  <p:sldIdLst>
    <p:sldId id="515" r:id="rId6"/>
    <p:sldId id="505" r:id="rId7"/>
    <p:sldId id="522" r:id="rId8"/>
    <p:sldId id="524" r:id="rId9"/>
  </p:sldIdLst>
  <p:sldSz cx="12801600" cy="9601200" type="A3"/>
  <p:notesSz cx="6797675" cy="9928225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537569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07514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612711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150282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687851" algn="l" defTabSz="10751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3225421" algn="l" defTabSz="10751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762991" algn="l" defTabSz="10751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4300562" algn="l" defTabSz="107514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07E3E7C-8C7E-4087-A46D-DFEC4F301693}">
          <p14:sldIdLst>
            <p14:sldId id="515"/>
            <p14:sldId id="505"/>
            <p14:sldId id="522"/>
            <p14:sldId id="52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5564" userDrawn="1">
          <p15:clr>
            <a:srgbClr val="A4A3A4"/>
          </p15:clr>
        </p15:guide>
        <p15:guide id="2" pos="7525" userDrawn="1">
          <p15:clr>
            <a:srgbClr val="A4A3A4"/>
          </p15:clr>
        </p15:guide>
        <p15:guide id="3" pos="476" userDrawn="1">
          <p15:clr>
            <a:srgbClr val="A4A3A4"/>
          </p15:clr>
        </p15:guide>
        <p15:guide id="4" pos="4285" userDrawn="1">
          <p15:clr>
            <a:srgbClr val="A4A3A4"/>
          </p15:clr>
        </p15:guide>
        <p15:guide id="5" orient="horz" pos="2933" userDrawn="1">
          <p15:clr>
            <a:srgbClr val="A4A3A4"/>
          </p15:clr>
        </p15:guide>
        <p15:guide id="6" orient="horz" pos="1164" userDrawn="1">
          <p15:clr>
            <a:srgbClr val="A4A3A4"/>
          </p15:clr>
        </p15:guide>
        <p15:guide id="7" pos="5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31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72D4"/>
    <a:srgbClr val="FF9BBC"/>
    <a:srgbClr val="FFA3A3"/>
    <a:srgbClr val="003A76"/>
    <a:srgbClr val="7EBB59"/>
    <a:srgbClr val="F2F2F2"/>
    <a:srgbClr val="B17ED8"/>
    <a:srgbClr val="E4E4E4"/>
    <a:srgbClr val="00B0AC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53" autoAdjust="0"/>
    <p:restoredTop sz="95501" autoAdjust="0"/>
  </p:normalViewPr>
  <p:slideViewPr>
    <p:cSldViewPr showGuides="1">
      <p:cViewPr varScale="1">
        <p:scale>
          <a:sx n="61" d="100"/>
          <a:sy n="61" d="100"/>
        </p:scale>
        <p:origin x="1368" y="58"/>
      </p:cViewPr>
      <p:guideLst>
        <p:guide orient="horz" pos="5564"/>
        <p:guide pos="7525"/>
        <p:guide pos="476"/>
        <p:guide pos="4285"/>
        <p:guide orient="horz" pos="2933"/>
        <p:guide orient="horz" pos="1164"/>
        <p:guide pos="5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9" d="100"/>
          <a:sy n="79" d="100"/>
        </p:scale>
        <p:origin x="403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smtClean="0"/>
              <a:t>OFFICIAL
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335AA-0561-4C5B-A832-20866C06E890}" type="datetimeFigureOut">
              <a:rPr lang="en-GB" smtClean="0"/>
              <a:t>28/01/2022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smtClean="0"/>
              <a:t>
OFFICIAL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0269D-29DF-459A-9092-B61DE91096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809679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5549" tIns="47773" rIns="95549" bIns="47773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r>
              <a:rPr lang="en-GB" smtClean="0"/>
              <a:t>OFFICIAL
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5549" tIns="47773" rIns="95549" bIns="47773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CCAEA7F-123F-421A-9432-C7232C5A6A4E}" type="datetimeFigureOut">
              <a:rPr lang="en-GB"/>
              <a:pPr>
                <a:defRPr/>
              </a:pPr>
              <a:t>28/01/2022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9" tIns="47773" rIns="95549" bIns="47773" rtlCol="0" anchor="ctr"/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2" y="4716465"/>
            <a:ext cx="5438775" cy="4467225"/>
          </a:xfrm>
          <a:prstGeom prst="rect">
            <a:avLst/>
          </a:prstGeom>
        </p:spPr>
        <p:txBody>
          <a:bodyPr vert="horz" lIns="95549" tIns="47773" rIns="95549" bIns="47773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5549" tIns="47773" rIns="95549" bIns="47773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r>
              <a:rPr lang="en-GB" smtClean="0"/>
              <a:t>
OFFICIAL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wrap="square" lIns="95549" tIns="47773" rIns="95549" bIns="477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AA638A2-5B55-4213-9208-B88A5537BB54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748711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569" algn="l" rtl="0" eaLnBrk="0" fontAlgn="base" hangingPunct="0">
      <a:spcBef>
        <a:spcPct val="30000"/>
      </a:spcBef>
      <a:spcAft>
        <a:spcPct val="0"/>
      </a:spcAft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140" algn="l" rtl="0" eaLnBrk="0" fontAlgn="base" hangingPunct="0">
      <a:spcBef>
        <a:spcPct val="30000"/>
      </a:spcBef>
      <a:spcAft>
        <a:spcPct val="0"/>
      </a:spcAft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2711" algn="l" rtl="0" eaLnBrk="0" fontAlgn="base" hangingPunct="0">
      <a:spcBef>
        <a:spcPct val="30000"/>
      </a:spcBef>
      <a:spcAft>
        <a:spcPct val="0"/>
      </a:spcAft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282" algn="l" rtl="0" eaLnBrk="0" fontAlgn="base" hangingPunct="0">
      <a:spcBef>
        <a:spcPct val="30000"/>
      </a:spcBef>
      <a:spcAft>
        <a:spcPct val="0"/>
      </a:spcAft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7851" algn="l" defTabSz="1075140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5421" algn="l" defTabSz="1075140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2991" algn="l" defTabSz="1075140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0562" algn="l" defTabSz="1075140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92D2D4-FC46-864A-9C2E-0D9C5AF7CDF3}" type="slidenum">
              <a:rPr lang="en-US" altLang="x-none"/>
              <a:pPr/>
              <a:t>1</a:t>
            </a:fld>
            <a:endParaRPr lang="en-US" altLang="x-none" dirty="0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x-none" altLang="x-none"/>
          </a:p>
        </p:txBody>
      </p:sp>
    </p:spTree>
    <p:extLst>
      <p:ext uri="{BB962C8B-B14F-4D97-AF65-F5344CB8AC3E}">
        <p14:creationId xmlns:p14="http://schemas.microsoft.com/office/powerpoint/2010/main" val="1662757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OFFICIAL
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
OFFICIAL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638A2-5B55-4213-9208-B88A5537BB54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65350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OFFICIAL
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
OFFICIAL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638A2-5B55-4213-9208-B88A5537BB54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25345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OFFICIAL
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
OFFICIAL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638A2-5B55-4213-9208-B88A5537BB54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44559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6295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160" y="533400"/>
            <a:ext cx="11201320" cy="1066800"/>
          </a:xfrm>
          <a:prstGeom prst="rect">
            <a:avLst/>
          </a:prstGeom>
        </p:spPr>
        <p:txBody>
          <a:bodyPr/>
          <a:lstStyle>
            <a:lvl1pPr>
              <a:defRPr sz="4000" b="0">
                <a:solidFill>
                  <a:srgbClr val="003A7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40160" y="1473518"/>
            <a:ext cx="10283507" cy="0"/>
          </a:xfrm>
          <a:prstGeom prst="line">
            <a:avLst/>
          </a:prstGeom>
          <a:ln w="57150">
            <a:solidFill>
              <a:srgbClr val="9CB6DC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174480" y="9049072"/>
            <a:ext cx="2987040" cy="360997"/>
          </a:xfrm>
          <a:prstGeom prst="rect">
            <a:avLst/>
          </a:prstGeom>
        </p:spPr>
        <p:txBody>
          <a:bodyPr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A7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012FED1-D9F5-4A56-B3EA-9AD6767ED7B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39762" y="1992313"/>
            <a:ext cx="11521757" cy="42481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180000"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1200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764707"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1839528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024" userDrawn="1">
          <p15:clr>
            <a:srgbClr val="FBAE40"/>
          </p15:clr>
        </p15:guide>
        <p15:guide id="2" pos="403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160" y="533400"/>
            <a:ext cx="11201320" cy="1066800"/>
          </a:xfrm>
          <a:prstGeom prst="rect">
            <a:avLst/>
          </a:prstGeom>
        </p:spPr>
        <p:txBody>
          <a:bodyPr/>
          <a:lstStyle>
            <a:lvl1pPr>
              <a:defRPr sz="4000" b="0">
                <a:solidFill>
                  <a:srgbClr val="003A7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40160" y="1473518"/>
            <a:ext cx="10283507" cy="0"/>
          </a:xfrm>
          <a:prstGeom prst="line">
            <a:avLst/>
          </a:prstGeom>
          <a:ln w="57150">
            <a:solidFill>
              <a:srgbClr val="9CB6DC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174480" y="9049072"/>
            <a:ext cx="2987040" cy="360997"/>
          </a:xfrm>
          <a:prstGeom prst="rect">
            <a:avLst/>
          </a:prstGeom>
        </p:spPr>
        <p:txBody>
          <a:bodyPr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3A7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fld id="{0012FED1-D9F5-4A56-B3EA-9AD6767ED7B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639762" y="1992313"/>
            <a:ext cx="11521757" cy="42481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180000"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1200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764707"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indent="-18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1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0591601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3024">
          <p15:clr>
            <a:srgbClr val="FBAE40"/>
          </p15:clr>
        </p15:guide>
        <p15:guide id="2" pos="403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4810084" y="224362"/>
            <a:ext cx="318144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1400" dirty="0" smtClean="0">
                <a:solidFill>
                  <a:srgbClr val="C00000"/>
                </a:solidFill>
                <a:latin typeface="Arial"/>
              </a:rPr>
              <a:t>OFFICIAL:</a:t>
            </a:r>
            <a:r>
              <a:rPr lang="en-GB" altLang="en-US" sz="1400" baseline="0" dirty="0" smtClean="0">
                <a:solidFill>
                  <a:srgbClr val="C00000"/>
                </a:solidFill>
                <a:latin typeface="Arial"/>
              </a:rPr>
              <a:t> </a:t>
            </a:r>
            <a:r>
              <a:rPr lang="en-GB" altLang="en-US" sz="1400" dirty="0" smtClean="0">
                <a:solidFill>
                  <a:srgbClr val="C00000"/>
                </a:solidFill>
                <a:latin typeface="Arial"/>
              </a:rPr>
              <a:t>POLICE AND PARTNERS</a:t>
            </a:r>
            <a:endParaRPr lang="en-GB" altLang="en-US" sz="1400" dirty="0">
              <a:solidFill>
                <a:srgbClr val="C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769" r:id="rId1"/>
    <p:sldLayoutId id="2147491770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296770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1296770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2pPr>
      <a:lvl3pPr algn="l" defTabSz="1296770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3pPr>
      <a:lvl4pPr algn="l" defTabSz="1296770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4pPr>
      <a:lvl5pPr algn="l" defTabSz="1296770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5pPr>
      <a:lvl6pPr marL="583048" algn="l" rtl="0" eaLnBrk="1" fontAlgn="base" hangingPunct="1">
        <a:spcBef>
          <a:spcPct val="0"/>
        </a:spcBef>
        <a:spcAft>
          <a:spcPct val="0"/>
        </a:spcAft>
        <a:defRPr sz="3121" b="1">
          <a:solidFill>
            <a:schemeClr val="accent1"/>
          </a:solidFill>
          <a:latin typeface="Arial" charset="0"/>
        </a:defRPr>
      </a:lvl6pPr>
      <a:lvl7pPr marL="1166098" algn="l" rtl="0" eaLnBrk="1" fontAlgn="base" hangingPunct="1">
        <a:spcBef>
          <a:spcPct val="0"/>
        </a:spcBef>
        <a:spcAft>
          <a:spcPct val="0"/>
        </a:spcAft>
        <a:defRPr sz="3121" b="1">
          <a:solidFill>
            <a:schemeClr val="accent1"/>
          </a:solidFill>
          <a:latin typeface="Arial" charset="0"/>
        </a:defRPr>
      </a:lvl7pPr>
      <a:lvl8pPr marL="1749146" algn="l" rtl="0" eaLnBrk="1" fontAlgn="base" hangingPunct="1">
        <a:spcBef>
          <a:spcPct val="0"/>
        </a:spcBef>
        <a:spcAft>
          <a:spcPct val="0"/>
        </a:spcAft>
        <a:defRPr sz="3121" b="1">
          <a:solidFill>
            <a:schemeClr val="accent1"/>
          </a:solidFill>
          <a:latin typeface="Arial" charset="0"/>
        </a:defRPr>
      </a:lvl8pPr>
      <a:lvl9pPr marL="2332194" algn="l" rtl="0" eaLnBrk="1" fontAlgn="base" hangingPunct="1">
        <a:spcBef>
          <a:spcPct val="0"/>
        </a:spcBef>
        <a:spcAft>
          <a:spcPct val="0"/>
        </a:spcAft>
        <a:defRPr sz="3121" b="1">
          <a:solidFill>
            <a:schemeClr val="accent1"/>
          </a:solidFill>
          <a:latin typeface="Arial" charset="0"/>
        </a:defRPr>
      </a:lvl9pPr>
    </p:titleStyle>
    <p:bodyStyle>
      <a:lvl1pPr marL="484673" indent="-484673" algn="l" defTabSz="1296770" rtl="0" eaLnBrk="0" fontAlgn="base" hangingPunct="0">
        <a:lnSpc>
          <a:spcPct val="106000"/>
        </a:lnSpc>
        <a:spcBef>
          <a:spcPts val="1832"/>
        </a:spcBef>
        <a:spcAft>
          <a:spcPct val="0"/>
        </a:spcAft>
        <a:buFont typeface="Arial" panose="020B0604020202020204" pitchFamily="34" charset="0"/>
        <a:defRPr lang="en-US" sz="19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256339" indent="-256339" algn="l" defTabSz="1296770" rtl="0" eaLnBrk="0" fontAlgn="base" hangingPunct="0">
        <a:lnSpc>
          <a:spcPct val="106000"/>
        </a:lnSpc>
        <a:spcBef>
          <a:spcPts val="1832"/>
        </a:spcBef>
        <a:spcAft>
          <a:spcPct val="0"/>
        </a:spcAft>
        <a:buFont typeface="Arial" panose="020B0604020202020204" pitchFamily="34" charset="0"/>
        <a:buChar char="•"/>
        <a:defRPr lang="en-US" sz="19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504060" indent="-245568" algn="l" defTabSz="1296770" rtl="0" eaLnBrk="0" fontAlgn="base" hangingPunct="0">
        <a:lnSpc>
          <a:spcPct val="106000"/>
        </a:lnSpc>
        <a:spcBef>
          <a:spcPts val="781"/>
        </a:spcBef>
        <a:spcAft>
          <a:spcPct val="0"/>
        </a:spcAft>
        <a:buFont typeface="Arial" panose="020B0604020202020204" pitchFamily="34" charset="0"/>
        <a:buChar char="‒"/>
        <a:defRPr lang="en-US" sz="1628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764707" indent="-256339" algn="l" defTabSz="1296770" rtl="0" eaLnBrk="0" fontAlgn="base" hangingPunct="0">
        <a:lnSpc>
          <a:spcPct val="106000"/>
        </a:lnSpc>
        <a:spcBef>
          <a:spcPts val="781"/>
        </a:spcBef>
        <a:spcAft>
          <a:spcPct val="0"/>
        </a:spcAft>
        <a:buFont typeface="Arial" panose="020B0604020202020204" pitchFamily="34" charset="0"/>
        <a:buChar char="•"/>
        <a:defRPr lang="en-US" sz="1628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1008121" indent="-241259" algn="l" defTabSz="1296770" rtl="0" eaLnBrk="0" fontAlgn="base" hangingPunct="0">
        <a:lnSpc>
          <a:spcPct val="106000"/>
        </a:lnSpc>
        <a:spcBef>
          <a:spcPts val="781"/>
        </a:spcBef>
        <a:spcAft>
          <a:spcPct val="0"/>
        </a:spcAft>
        <a:buFont typeface="Arial" panose="020B0604020202020204" pitchFamily="34" charset="0"/>
        <a:buChar char="‒"/>
        <a:defRPr lang="en-GB" sz="1628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1141805" indent="-232817" algn="l" defTabSz="1166098" rtl="0" eaLnBrk="1" latinLnBrk="0" hangingPunct="1">
        <a:spcBef>
          <a:spcPts val="0"/>
        </a:spcBef>
        <a:spcAft>
          <a:spcPts val="383"/>
        </a:spcAft>
        <a:buFont typeface="Arial" pitchFamily="34" charset="0"/>
        <a:buChar char="•"/>
        <a:defRPr sz="2035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1376643" indent="-234838" algn="l" defTabSz="1166098" rtl="0" eaLnBrk="1" latinLnBrk="0" hangingPunct="1">
        <a:spcBef>
          <a:spcPts val="0"/>
        </a:spcBef>
        <a:spcAft>
          <a:spcPts val="383"/>
        </a:spcAft>
        <a:buFont typeface="Arial" pitchFamily="34" charset="0"/>
        <a:buChar char="‒"/>
        <a:defRPr sz="1764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97311" indent="-220668" algn="l" defTabSz="1166098" rtl="0" eaLnBrk="1" latinLnBrk="0" hangingPunct="1">
        <a:spcBef>
          <a:spcPts val="0"/>
        </a:spcBef>
        <a:spcAft>
          <a:spcPts val="383"/>
        </a:spcAft>
        <a:buFont typeface="Arial" pitchFamily="34" charset="0"/>
        <a:buChar char="•"/>
        <a:defRPr sz="1764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30126" indent="-232817" algn="l" defTabSz="1166098" rtl="0" eaLnBrk="1" latinLnBrk="0" hangingPunct="1">
        <a:spcBef>
          <a:spcPts val="0"/>
        </a:spcBef>
        <a:spcAft>
          <a:spcPts val="383"/>
        </a:spcAft>
        <a:buFont typeface="Arial" pitchFamily="34" charset="0"/>
        <a:buChar char="‒"/>
        <a:defRPr sz="1764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1pPr>
      <a:lvl2pPr marL="583048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2pPr>
      <a:lvl3pPr marL="1166098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3pPr>
      <a:lvl4pPr marL="1749146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4pPr>
      <a:lvl5pPr marL="2332194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5pPr>
      <a:lvl6pPr marL="2915244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6pPr>
      <a:lvl7pPr marL="3498294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7pPr>
      <a:lvl8pPr marL="4081339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8pPr>
      <a:lvl9pPr marL="4664391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 userDrawn="1"/>
        </p:nvSpPr>
        <p:spPr bwMode="auto">
          <a:xfrm>
            <a:off x="4269199" y="224362"/>
            <a:ext cx="426321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n-GB" altLang="en-US" sz="1400" dirty="0" smtClean="0">
                <a:solidFill>
                  <a:srgbClr val="C00000"/>
                </a:solidFill>
                <a:latin typeface="Arial"/>
              </a:rPr>
              <a:t>OFFICIAL SENSITIVE – POLICE AND PARTNERS</a:t>
            </a:r>
            <a:endParaRPr lang="en-GB" altLang="en-US" sz="1400" dirty="0">
              <a:solidFill>
                <a:srgbClr val="C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2502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1773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1296770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1296770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2pPr>
      <a:lvl3pPr algn="l" defTabSz="1296770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3pPr>
      <a:lvl4pPr algn="l" defTabSz="1296770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4pPr>
      <a:lvl5pPr algn="l" defTabSz="1296770" rtl="0" eaLnBrk="0" fontAlgn="base" hangingPunct="0">
        <a:lnSpc>
          <a:spcPct val="106000"/>
        </a:lnSpc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5pPr>
      <a:lvl6pPr marL="583048" algn="l" rtl="0" eaLnBrk="1" fontAlgn="base" hangingPunct="1">
        <a:spcBef>
          <a:spcPct val="0"/>
        </a:spcBef>
        <a:spcAft>
          <a:spcPct val="0"/>
        </a:spcAft>
        <a:defRPr sz="3121" b="1">
          <a:solidFill>
            <a:schemeClr val="accent1"/>
          </a:solidFill>
          <a:latin typeface="Arial" charset="0"/>
        </a:defRPr>
      </a:lvl6pPr>
      <a:lvl7pPr marL="1166098" algn="l" rtl="0" eaLnBrk="1" fontAlgn="base" hangingPunct="1">
        <a:spcBef>
          <a:spcPct val="0"/>
        </a:spcBef>
        <a:spcAft>
          <a:spcPct val="0"/>
        </a:spcAft>
        <a:defRPr sz="3121" b="1">
          <a:solidFill>
            <a:schemeClr val="accent1"/>
          </a:solidFill>
          <a:latin typeface="Arial" charset="0"/>
        </a:defRPr>
      </a:lvl7pPr>
      <a:lvl8pPr marL="1749146" algn="l" rtl="0" eaLnBrk="1" fontAlgn="base" hangingPunct="1">
        <a:spcBef>
          <a:spcPct val="0"/>
        </a:spcBef>
        <a:spcAft>
          <a:spcPct val="0"/>
        </a:spcAft>
        <a:defRPr sz="3121" b="1">
          <a:solidFill>
            <a:schemeClr val="accent1"/>
          </a:solidFill>
          <a:latin typeface="Arial" charset="0"/>
        </a:defRPr>
      </a:lvl8pPr>
      <a:lvl9pPr marL="2332194" algn="l" rtl="0" eaLnBrk="1" fontAlgn="base" hangingPunct="1">
        <a:spcBef>
          <a:spcPct val="0"/>
        </a:spcBef>
        <a:spcAft>
          <a:spcPct val="0"/>
        </a:spcAft>
        <a:defRPr sz="3121" b="1">
          <a:solidFill>
            <a:schemeClr val="accent1"/>
          </a:solidFill>
          <a:latin typeface="Arial" charset="0"/>
        </a:defRPr>
      </a:lvl9pPr>
    </p:titleStyle>
    <p:bodyStyle>
      <a:lvl1pPr marL="484673" indent="-484673" algn="l" defTabSz="1296770" rtl="0" eaLnBrk="0" fontAlgn="base" hangingPunct="0">
        <a:lnSpc>
          <a:spcPct val="106000"/>
        </a:lnSpc>
        <a:spcBef>
          <a:spcPts val="1832"/>
        </a:spcBef>
        <a:spcAft>
          <a:spcPct val="0"/>
        </a:spcAft>
        <a:buFont typeface="Arial" panose="020B0604020202020204" pitchFamily="34" charset="0"/>
        <a:defRPr lang="en-US" sz="1900" kern="1200" dirty="0">
          <a:solidFill>
            <a:schemeClr val="tx2"/>
          </a:solidFill>
          <a:latin typeface="+mn-lt"/>
          <a:ea typeface="+mn-ea"/>
          <a:cs typeface="+mn-cs"/>
        </a:defRPr>
      </a:lvl1pPr>
      <a:lvl2pPr marL="256339" indent="-256339" algn="l" defTabSz="1296770" rtl="0" eaLnBrk="0" fontAlgn="base" hangingPunct="0">
        <a:lnSpc>
          <a:spcPct val="106000"/>
        </a:lnSpc>
        <a:spcBef>
          <a:spcPts val="1832"/>
        </a:spcBef>
        <a:spcAft>
          <a:spcPct val="0"/>
        </a:spcAft>
        <a:buFont typeface="Arial" panose="020B0604020202020204" pitchFamily="34" charset="0"/>
        <a:buChar char="•"/>
        <a:defRPr lang="en-US" sz="1900" kern="1200" dirty="0">
          <a:solidFill>
            <a:schemeClr val="tx2"/>
          </a:solidFill>
          <a:latin typeface="+mn-lt"/>
          <a:ea typeface="+mj-ea"/>
          <a:cs typeface="+mj-cs"/>
        </a:defRPr>
      </a:lvl2pPr>
      <a:lvl3pPr marL="504060" indent="-245568" algn="l" defTabSz="1296770" rtl="0" eaLnBrk="0" fontAlgn="base" hangingPunct="0">
        <a:lnSpc>
          <a:spcPct val="106000"/>
        </a:lnSpc>
        <a:spcBef>
          <a:spcPts val="781"/>
        </a:spcBef>
        <a:spcAft>
          <a:spcPct val="0"/>
        </a:spcAft>
        <a:buFont typeface="Arial" panose="020B0604020202020204" pitchFamily="34" charset="0"/>
        <a:buChar char="‒"/>
        <a:defRPr lang="en-US" sz="1628" kern="1200" dirty="0">
          <a:solidFill>
            <a:schemeClr val="tx2"/>
          </a:solidFill>
          <a:latin typeface="+mn-lt"/>
          <a:ea typeface="+mj-ea"/>
          <a:cs typeface="+mj-cs"/>
        </a:defRPr>
      </a:lvl3pPr>
      <a:lvl4pPr marL="764707" indent="-256339" algn="l" defTabSz="1296770" rtl="0" eaLnBrk="0" fontAlgn="base" hangingPunct="0">
        <a:lnSpc>
          <a:spcPct val="106000"/>
        </a:lnSpc>
        <a:spcBef>
          <a:spcPts val="781"/>
        </a:spcBef>
        <a:spcAft>
          <a:spcPct val="0"/>
        </a:spcAft>
        <a:buFont typeface="Arial" panose="020B0604020202020204" pitchFamily="34" charset="0"/>
        <a:buChar char="•"/>
        <a:defRPr lang="en-US" sz="1628" kern="1200" dirty="0">
          <a:solidFill>
            <a:schemeClr val="tx2"/>
          </a:solidFill>
          <a:latin typeface="+mn-lt"/>
          <a:ea typeface="+mj-ea"/>
          <a:cs typeface="+mj-cs"/>
        </a:defRPr>
      </a:lvl4pPr>
      <a:lvl5pPr marL="1008121" indent="-241259" algn="l" defTabSz="1296770" rtl="0" eaLnBrk="0" fontAlgn="base" hangingPunct="0">
        <a:lnSpc>
          <a:spcPct val="106000"/>
        </a:lnSpc>
        <a:spcBef>
          <a:spcPts val="781"/>
        </a:spcBef>
        <a:spcAft>
          <a:spcPct val="0"/>
        </a:spcAft>
        <a:buFont typeface="Arial" panose="020B0604020202020204" pitchFamily="34" charset="0"/>
        <a:buChar char="‒"/>
        <a:defRPr lang="en-GB" sz="1628" kern="1200" dirty="0">
          <a:solidFill>
            <a:schemeClr val="tx2"/>
          </a:solidFill>
          <a:latin typeface="+mn-lt"/>
          <a:ea typeface="+mj-ea"/>
          <a:cs typeface="+mj-cs"/>
        </a:defRPr>
      </a:lvl5pPr>
      <a:lvl6pPr marL="1141805" indent="-232817" algn="l" defTabSz="1166098" rtl="0" eaLnBrk="1" latinLnBrk="0" hangingPunct="1">
        <a:spcBef>
          <a:spcPts val="0"/>
        </a:spcBef>
        <a:spcAft>
          <a:spcPts val="383"/>
        </a:spcAft>
        <a:buFont typeface="Arial" pitchFamily="34" charset="0"/>
        <a:buChar char="•"/>
        <a:defRPr sz="2035" kern="1200" baseline="0">
          <a:solidFill>
            <a:schemeClr val="accent1"/>
          </a:solidFill>
          <a:latin typeface="+mn-lt"/>
          <a:ea typeface="+mn-ea"/>
          <a:cs typeface="+mn-cs"/>
        </a:defRPr>
      </a:lvl6pPr>
      <a:lvl7pPr marL="1376643" indent="-234838" algn="l" defTabSz="1166098" rtl="0" eaLnBrk="1" latinLnBrk="0" hangingPunct="1">
        <a:spcBef>
          <a:spcPts val="0"/>
        </a:spcBef>
        <a:spcAft>
          <a:spcPts val="383"/>
        </a:spcAft>
        <a:buFont typeface="Arial" pitchFamily="34" charset="0"/>
        <a:buChar char="‒"/>
        <a:defRPr sz="1764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97311" indent="-220668" algn="l" defTabSz="1166098" rtl="0" eaLnBrk="1" latinLnBrk="0" hangingPunct="1">
        <a:spcBef>
          <a:spcPts val="0"/>
        </a:spcBef>
        <a:spcAft>
          <a:spcPts val="383"/>
        </a:spcAft>
        <a:buFont typeface="Arial" pitchFamily="34" charset="0"/>
        <a:buChar char="•"/>
        <a:defRPr sz="1764" kern="1200">
          <a:solidFill>
            <a:schemeClr val="accent1"/>
          </a:solidFill>
          <a:latin typeface="+mn-lt"/>
          <a:ea typeface="+mn-ea"/>
          <a:cs typeface="+mn-cs"/>
        </a:defRPr>
      </a:lvl8pPr>
      <a:lvl9pPr marL="1830126" indent="-232817" algn="l" defTabSz="1166098" rtl="0" eaLnBrk="1" latinLnBrk="0" hangingPunct="1">
        <a:spcBef>
          <a:spcPts val="0"/>
        </a:spcBef>
        <a:spcAft>
          <a:spcPts val="383"/>
        </a:spcAft>
        <a:buFont typeface="Arial" pitchFamily="34" charset="0"/>
        <a:buChar char="‒"/>
        <a:defRPr sz="1764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1pPr>
      <a:lvl2pPr marL="583048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2pPr>
      <a:lvl3pPr marL="1166098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3pPr>
      <a:lvl4pPr marL="1749146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4pPr>
      <a:lvl5pPr marL="2332194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5pPr>
      <a:lvl6pPr marL="2915244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6pPr>
      <a:lvl7pPr marL="3498294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7pPr>
      <a:lvl8pPr marL="4081339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8pPr>
      <a:lvl9pPr marL="4664391" algn="l" defTabSz="1166098" rtl="0" eaLnBrk="1" latinLnBrk="0" hangingPunct="1">
        <a:defRPr sz="23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 Box 4"/>
          <p:cNvSpPr txBox="1">
            <a:spLocks noChangeArrowheads="1"/>
          </p:cNvSpPr>
          <p:nvPr/>
        </p:nvSpPr>
        <p:spPr bwMode="auto">
          <a:xfrm>
            <a:off x="1216224" y="5304656"/>
            <a:ext cx="9707880" cy="2569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sz="4800" dirty="0">
                <a:solidFill>
                  <a:srgbClr val="003A76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Post </a:t>
            </a:r>
            <a:r>
              <a:rPr lang="en-US" altLang="en-US" sz="4800" dirty="0" smtClean="0">
                <a:solidFill>
                  <a:srgbClr val="003A76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Mortem Toxicology </a:t>
            </a:r>
          </a:p>
          <a:p>
            <a:pPr lvl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sz="4800" dirty="0" smtClean="0">
                <a:solidFill>
                  <a:srgbClr val="003A76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Finance Update</a:t>
            </a:r>
          </a:p>
          <a:p>
            <a:pPr lvl="0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en-US" sz="4400" b="1" dirty="0" smtClean="0">
                <a:solidFill>
                  <a:srgbClr val="003A76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November 2021</a:t>
            </a:r>
            <a:endParaRPr lang="en-US" altLang="en-US" sz="4800" b="1" dirty="0" smtClean="0">
              <a:solidFill>
                <a:srgbClr val="003A76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509"/>
          <a:stretch/>
        </p:blipFill>
        <p:spPr>
          <a:xfrm>
            <a:off x="7768952" y="2617632"/>
            <a:ext cx="3744416" cy="241946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00" r="42568" b="3521"/>
          <a:stretch/>
        </p:blipFill>
        <p:spPr>
          <a:xfrm>
            <a:off x="7115731" y="2424336"/>
            <a:ext cx="504056" cy="23342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F32649B-1A19-41D4-BFD5-9E2C815C39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216" y="3214175"/>
            <a:ext cx="5822351" cy="1226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43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27106" y="1848273"/>
            <a:ext cx="11534414" cy="648072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dirty="0" smtClean="0">
                <a:solidFill>
                  <a:srgbClr val="003A76"/>
                </a:solidFill>
              </a:rPr>
              <a:t>Updated breakdown of transition costs for 2021/22 – revenue and capital</a:t>
            </a:r>
            <a:endParaRPr lang="en-GB" sz="1400" b="1" dirty="0">
              <a:solidFill>
                <a:srgbClr val="003A76"/>
              </a:solidFill>
            </a:endParaRPr>
          </a:p>
          <a:p>
            <a:pPr>
              <a:spcAft>
                <a:spcPts val="0"/>
              </a:spcAft>
            </a:pPr>
            <a:endParaRPr lang="en-GB" sz="1400" b="1" dirty="0">
              <a:solidFill>
                <a:srgbClr val="003A76"/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r>
              <a:rPr lang="en-GB" sz="1400" b="1" u="sng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dirty="0" smtClean="0">
              <a:solidFill>
                <a:srgbClr val="003A7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Revenue &amp; Capital Overview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12FED1-D9F5-4A56-B3EA-9AD6767ED7B0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890492"/>
              </p:ext>
            </p:extLst>
          </p:nvPr>
        </p:nvGraphicFramePr>
        <p:xfrm>
          <a:off x="640160" y="2506659"/>
          <a:ext cx="2749358" cy="4139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3254"/>
                <a:gridCol w="936104"/>
              </a:tblGrid>
              <a:tr h="453778">
                <a:tc>
                  <a:txBody>
                    <a:bodyPr/>
                    <a:lstStyle/>
                    <a:p>
                      <a:r>
                        <a:rPr lang="en-GB" sz="12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Revenue</a:t>
                      </a:r>
                      <a:endParaRPr lang="en-GB" sz="1200" u="sng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3778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2021/22</a:t>
                      </a: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£000</a:t>
                      </a:r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Lease – J24 (Transitional)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129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Short Term Outsourcing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Staff Costs (Transitional)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TUPE</a:t>
                      </a:r>
                      <a:endParaRPr lang="en-GB" sz="1200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HR, Legal, Actuarial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marR="0" lvl="0" indent="0" algn="l" defTabSz="11660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Manned Guarding Service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Contingency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Other Transition Costs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8918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Project Management Fees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Total transition costs - revenue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166098" rtl="0" eaLnBrk="1" fontAlgn="b" latinLnBrk="0" hangingPunct="1"/>
                      <a:r>
                        <a:rPr lang="en-GB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870</a:t>
                      </a:r>
                      <a:endParaRPr lang="en-GB" sz="12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783194"/>
              </p:ext>
            </p:extLst>
          </p:nvPr>
        </p:nvGraphicFramePr>
        <p:xfrm>
          <a:off x="4312568" y="2506659"/>
          <a:ext cx="3020920" cy="2529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867"/>
                <a:gridCol w="1058053"/>
              </a:tblGrid>
              <a:tr h="453778">
                <a:tc>
                  <a:txBody>
                    <a:bodyPr/>
                    <a:lstStyle/>
                    <a:p>
                      <a:pPr marL="0" marR="0" lvl="0" indent="0" algn="l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Capital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778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2021/22</a:t>
                      </a: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£000</a:t>
                      </a:r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b="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Instruments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2,626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b="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ICT related costs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b="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Other lab items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338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b="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Lab fit out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1,388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Total transition costs - capital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4,622</a:t>
                      </a:r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4680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27106" y="1848273"/>
            <a:ext cx="11534414" cy="648072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dirty="0">
                <a:solidFill>
                  <a:srgbClr val="003A76"/>
                </a:solidFill>
              </a:rPr>
              <a:t>Detailed </a:t>
            </a:r>
            <a:r>
              <a:rPr lang="en-GB" sz="1400" b="1" dirty="0" smtClean="0">
                <a:solidFill>
                  <a:srgbClr val="003A76"/>
                </a:solidFill>
              </a:rPr>
              <a:t>breakdown of </a:t>
            </a:r>
            <a:r>
              <a:rPr lang="en-GB" sz="1400" b="1" dirty="0">
                <a:solidFill>
                  <a:srgbClr val="003A76"/>
                </a:solidFill>
              </a:rPr>
              <a:t>costs and contingency for 2021/22 - capital</a:t>
            </a: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dirty="0">
              <a:solidFill>
                <a:srgbClr val="003A76"/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r>
              <a:rPr lang="en-GB" sz="1400" b="1" u="sng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dirty="0" smtClean="0">
              <a:solidFill>
                <a:srgbClr val="003A7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Capital breakdown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12FED1-D9F5-4A56-B3EA-9AD6767ED7B0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176683"/>
              </p:ext>
            </p:extLst>
          </p:nvPr>
        </p:nvGraphicFramePr>
        <p:xfrm>
          <a:off x="640160" y="2506659"/>
          <a:ext cx="2749358" cy="3882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3254"/>
                <a:gridCol w="936104"/>
              </a:tblGrid>
              <a:tr h="453778">
                <a:tc>
                  <a:txBody>
                    <a:bodyPr/>
                    <a:lstStyle/>
                    <a:p>
                      <a:r>
                        <a:rPr lang="en-GB" sz="12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Instruments</a:t>
                      </a:r>
                      <a:endParaRPr lang="en-GB" sz="1200" u="sng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3778">
                <a:tc>
                  <a:txBody>
                    <a:bodyPr/>
                    <a:lstStyle/>
                    <a:p>
                      <a:r>
                        <a:rPr lang="en-GB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Item</a:t>
                      </a:r>
                      <a:endParaRPr lang="en-GB" sz="12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2021/22</a:t>
                      </a: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£000</a:t>
                      </a:r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ThermoSavant SpeedVac x 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GC-MS x 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Perkin Elmer HeadSpace Sampler, Dual Column GC-FID x 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LC-MS (QTOFs) x 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LC-MS (QQQ) x 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Gerstel Automated SPE Platforms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930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Misc. 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Equipment Requirements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Instruments Total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2,625.5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106004"/>
              </p:ext>
            </p:extLst>
          </p:nvPr>
        </p:nvGraphicFramePr>
        <p:xfrm>
          <a:off x="4312568" y="2506659"/>
          <a:ext cx="3020920" cy="2485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867"/>
                <a:gridCol w="1058053"/>
              </a:tblGrid>
              <a:tr h="453778">
                <a:tc>
                  <a:txBody>
                    <a:bodyPr/>
                    <a:lstStyle/>
                    <a:p>
                      <a:pPr marL="0" marR="0" lvl="0" indent="0" algn="l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ICT Related</a:t>
                      </a:r>
                      <a:r>
                        <a:rPr lang="en-GB" sz="1200" b="1" u="sng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Costs</a:t>
                      </a:r>
                      <a:endParaRPr lang="en-GB" sz="1200" b="1" u="sng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778">
                <a:tc>
                  <a:txBody>
                    <a:bodyPr/>
                    <a:lstStyle/>
                    <a:p>
                      <a:pPr marL="0" marR="0" lvl="0" indent="0" algn="l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Item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2021/22</a:t>
                      </a: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£000</a:t>
                      </a:r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Case Management System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Printers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 Set up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ICT Related Costs Total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270.5</a:t>
                      </a:r>
                      <a:endParaRPr 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72468"/>
              </p:ext>
            </p:extLst>
          </p:nvPr>
        </p:nvGraphicFramePr>
        <p:xfrm>
          <a:off x="8101959" y="2496345"/>
          <a:ext cx="3020920" cy="3147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867"/>
                <a:gridCol w="1058053"/>
              </a:tblGrid>
              <a:tr h="453778">
                <a:tc>
                  <a:txBody>
                    <a:bodyPr/>
                    <a:lstStyle/>
                    <a:p>
                      <a:pPr marL="0" marR="0" lvl="0" indent="0" algn="l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Other Lab Items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778">
                <a:tc>
                  <a:txBody>
                    <a:bodyPr/>
                    <a:lstStyle/>
                    <a:p>
                      <a:pPr marL="0" marR="0" lvl="0" indent="0" algn="l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Item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2021/22</a:t>
                      </a: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£000</a:t>
                      </a:r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Recirculating Safety Cabinet x 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Air Generators x 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Hydrogen Generators x4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 Vac Boxes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Small Items; Dishwasher, Water Purifier etc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7294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 Cylinder Stands/Regulators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Overall Lab Items Total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166098" rtl="0" eaLnBrk="1" fontAlgn="b" latinLnBrk="0" hangingPunct="1"/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338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135813"/>
              </p:ext>
            </p:extLst>
          </p:nvPr>
        </p:nvGraphicFramePr>
        <p:xfrm>
          <a:off x="4312568" y="5841658"/>
          <a:ext cx="3020920" cy="12498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2867"/>
                <a:gridCol w="1058053"/>
              </a:tblGrid>
              <a:tr h="453778">
                <a:tc>
                  <a:txBody>
                    <a:bodyPr/>
                    <a:lstStyle/>
                    <a:p>
                      <a:pPr marL="0" marR="0" lvl="0" indent="0" algn="l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Lab Fit Out</a:t>
                      </a:r>
                    </a:p>
                  </a:txBody>
                  <a:tcPr anchor="ctr"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778">
                <a:tc>
                  <a:txBody>
                    <a:bodyPr/>
                    <a:lstStyle/>
                    <a:p>
                      <a:pPr marL="0" marR="0" lvl="0" indent="0" algn="l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Item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2021/22</a:t>
                      </a: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£000</a:t>
                      </a:r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Overall Lab Fit Out Costs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1,388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008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27106" y="1848273"/>
            <a:ext cx="11534414" cy="648072"/>
          </a:xfrm>
          <a:prstGeom prst="rect">
            <a:avLst/>
          </a:prstGeom>
          <a:noFill/>
        </p:spPr>
        <p:txBody>
          <a:bodyPr wrap="square" lIns="36000" rIns="36000" rtlCol="0">
            <a:noAutofit/>
          </a:bodyPr>
          <a:lstStyle/>
          <a:p>
            <a:pPr>
              <a:spcAft>
                <a:spcPts val="0"/>
              </a:spcAft>
            </a:pPr>
            <a:r>
              <a:rPr lang="en-GB" sz="1400" b="1" dirty="0" smtClean="0">
                <a:solidFill>
                  <a:srgbClr val="003A76"/>
                </a:solidFill>
              </a:rPr>
              <a:t>Detailed breakdown of transition costs for 2022/23 and business as usual costs from 2022/23 – revenue</a:t>
            </a:r>
          </a:p>
          <a:p>
            <a:pPr>
              <a:spcAft>
                <a:spcPts val="0"/>
              </a:spcAft>
            </a:pPr>
            <a:endParaRPr lang="en-GB" sz="1400" b="1" dirty="0">
              <a:solidFill>
                <a:srgbClr val="003A76"/>
              </a:solidFill>
            </a:endParaRPr>
          </a:p>
          <a:p>
            <a:pPr>
              <a:spcAft>
                <a:spcPts val="0"/>
              </a:spcAft>
            </a:pPr>
            <a:r>
              <a:rPr lang="en-GB" sz="1400" dirty="0" smtClean="0">
                <a:solidFill>
                  <a:schemeClr val="bg2">
                    <a:lumMod val="25000"/>
                  </a:schemeClr>
                </a:solidFill>
              </a:rPr>
              <a:t>     </a:t>
            </a:r>
            <a:endParaRPr lang="en-GB" sz="14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dirty="0">
              <a:solidFill>
                <a:srgbClr val="003A76"/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b="1" u="sng" dirty="0"/>
          </a:p>
          <a:p>
            <a:pPr>
              <a:spcAft>
                <a:spcPts val="0"/>
              </a:spcAft>
            </a:pPr>
            <a:endParaRPr lang="en-GB" sz="1400" b="1" u="sng" dirty="0" smtClean="0"/>
          </a:p>
          <a:p>
            <a:pPr>
              <a:spcAft>
                <a:spcPts val="0"/>
              </a:spcAft>
            </a:pPr>
            <a:endParaRPr lang="en-GB" sz="1400" dirty="0" smtClean="0"/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r>
              <a:rPr lang="en-GB" sz="1400" b="1" u="sng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en-GB" sz="1400" b="1" u="sng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spcAft>
                <a:spcPts val="0"/>
              </a:spcAft>
            </a:pPr>
            <a:endParaRPr lang="en-GB" sz="1400" b="1" dirty="0" smtClean="0">
              <a:solidFill>
                <a:srgbClr val="003A7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Indicative costs update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012FED1-D9F5-4A56-B3EA-9AD6767ED7B0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484851"/>
              </p:ext>
            </p:extLst>
          </p:nvPr>
        </p:nvGraphicFramePr>
        <p:xfrm>
          <a:off x="627106" y="2511224"/>
          <a:ext cx="2749358" cy="4149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3254"/>
                <a:gridCol w="936104"/>
              </a:tblGrid>
              <a:tr h="453778">
                <a:tc gridSpan="2">
                  <a:txBody>
                    <a:bodyPr/>
                    <a:lstStyle/>
                    <a:p>
                      <a:r>
                        <a:rPr lang="en-GB" sz="12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Transition</a:t>
                      </a:r>
                      <a:r>
                        <a:rPr lang="en-GB" sz="1200" u="sng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Costs - </a:t>
                      </a:r>
                      <a:r>
                        <a:rPr lang="en-GB" sz="12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Revenue</a:t>
                      </a:r>
                      <a:endParaRPr lang="en-GB" sz="1200" u="sng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7446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2022/23</a:t>
                      </a: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£000</a:t>
                      </a:r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Lease – J24 (Transitional)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Short Term Outsourcing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313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Staff Costs (Transitional)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671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TUPE</a:t>
                      </a:r>
                      <a:endParaRPr lang="en-GB" sz="1200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HR, Legal, Actuarial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Manned</a:t>
                      </a:r>
                      <a:r>
                        <a:rPr lang="en-GB" sz="1200" kern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Guarding Service</a:t>
                      </a:r>
                      <a:endParaRPr lang="en-GB" sz="1200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Contingency 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Other Transition Costs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68918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kern="1200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Project Management Fees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Total transition costs - revenue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1166098" rtl="0" eaLnBrk="1" fontAlgn="b" latinLnBrk="0" hangingPunct="1"/>
                      <a:r>
                        <a:rPr lang="en-GB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1,707</a:t>
                      </a:r>
                      <a:endParaRPr lang="en-GB" sz="1200" b="1" kern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5744577"/>
              </p:ext>
            </p:extLst>
          </p:nvPr>
        </p:nvGraphicFramePr>
        <p:xfrm>
          <a:off x="4240560" y="2496345"/>
          <a:ext cx="5573213" cy="55794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9085"/>
                <a:gridCol w="881032"/>
                <a:gridCol w="881032"/>
                <a:gridCol w="881032"/>
                <a:gridCol w="881032"/>
              </a:tblGrid>
              <a:tr h="453778">
                <a:tc gridSpan="2">
                  <a:txBody>
                    <a:bodyPr/>
                    <a:lstStyle/>
                    <a:p>
                      <a:pPr marL="0" marR="0" lvl="0" indent="0" algn="l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Business as Usual C</a:t>
                      </a:r>
                      <a:r>
                        <a:rPr lang="en-GB" sz="1200" u="sng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osts - </a:t>
                      </a:r>
                      <a:r>
                        <a:rPr lang="en-GB" sz="1200" u="sng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Revenue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3778">
                <a:tc>
                  <a:txBody>
                    <a:bodyPr/>
                    <a:lstStyle/>
                    <a:p>
                      <a:endParaRPr lang="en-GB" sz="1200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2022/23</a:t>
                      </a:r>
                    </a:p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£000</a:t>
                      </a:r>
                      <a:endParaRPr lang="en-GB" sz="12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2023/24</a:t>
                      </a:r>
                    </a:p>
                    <a:p>
                      <a:pPr marL="0" marR="0" lvl="0" indent="0" algn="ctr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£000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2024/25</a:t>
                      </a:r>
                    </a:p>
                    <a:p>
                      <a:pPr marL="0" marR="0" lvl="0" indent="0" algn="ctr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£000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2025/26</a:t>
                      </a:r>
                    </a:p>
                    <a:p>
                      <a:pPr marL="0" marR="0" lvl="0" indent="0" algn="ctr" defTabSz="11660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£000</a:t>
                      </a:r>
                    </a:p>
                  </a:txBody>
                  <a:tcPr anchor="ctr"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963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Staff Costs (Operational)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1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1,098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1,120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1,143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Consumables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1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428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90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Sample Transportation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1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8461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Equipment Maintenance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1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Total direct costs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544</a:t>
                      </a:r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1,717</a:t>
                      </a:r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1,749</a:t>
                      </a:r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1,781</a:t>
                      </a:r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endParaRPr lang="en-GB" sz="1200" b="1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Lease (Operational) - J24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UKAS Accreditation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ICT Running</a:t>
                      </a:r>
                      <a:r>
                        <a:rPr lang="en-GB" sz="1200" b="0" i="0" u="none" strike="noStrike" baseline="0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 Costs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1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en-GB" sz="1200" b="0" i="1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marL="0" marR="0" lvl="0" indent="0" algn="l" defTabSz="116609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Manned</a:t>
                      </a:r>
                      <a:r>
                        <a:rPr lang="en-GB" sz="1200" kern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Guarding Service</a:t>
                      </a:r>
                      <a:endParaRPr lang="en-GB" sz="1200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algn="l" rtl="0" fontAlgn="b"/>
                      <a:r>
                        <a:rPr lang="en-GB" sz="1200" b="0" i="0" u="none" strike="noStrike" dirty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Other Indirect Costs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0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  <a:endParaRPr lang="en-GB" sz="1200" b="0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Total indirect costs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536</a:t>
                      </a:r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541</a:t>
                      </a:r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546</a:t>
                      </a:r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endParaRPr lang="en-GB" sz="1200" b="1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8865">
                <a:tc>
                  <a:txBody>
                    <a:bodyPr/>
                    <a:lstStyle/>
                    <a:p>
                      <a:pPr marL="0" algn="l" defTabSz="1166098" rtl="0" eaLnBrk="1" fontAlgn="b" latinLnBrk="0" hangingPunct="1"/>
                      <a:r>
                        <a:rPr lang="en-GB" sz="1200" b="1" kern="12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Total</a:t>
                      </a:r>
                      <a:r>
                        <a:rPr lang="en-GB" sz="1200" b="1" kern="1200" baseline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BAU costs</a:t>
                      </a:r>
                      <a:endParaRPr lang="en-GB" sz="1200" b="1" kern="120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762</a:t>
                      </a:r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2,253</a:t>
                      </a:r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2,290</a:t>
                      </a:r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GB" sz="1200" b="1" i="0" u="none" strike="noStrike" dirty="0" smtClean="0">
                          <a:solidFill>
                            <a:srgbClr val="3B3838"/>
                          </a:solidFill>
                          <a:effectLst/>
                          <a:latin typeface="Calibri" panose="020F0502020204030204" pitchFamily="34" charset="0"/>
                        </a:rPr>
                        <a:t>2,327</a:t>
                      </a:r>
                      <a:endParaRPr lang="en-GB" sz="1200" b="1" i="0" u="none" strike="noStrike" dirty="0">
                        <a:solidFill>
                          <a:srgbClr val="3B383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68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heme/theme1.xml><?xml version="1.0" encoding="utf-8"?>
<a:theme xmlns:a="http://schemas.openxmlformats.org/drawingml/2006/main" name="Timesaver-061909_N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rIns="36000" rtlCol="0">
        <a:noAutofit/>
      </a:bodyPr>
      <a:lstStyle>
        <a:defPPr>
          <a:defRPr sz="1400" dirty="0" smtClean="0">
            <a:solidFill>
              <a:schemeClr val="tx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Timesaver-061909_NL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19_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36000" rIns="36000" rtlCol="0">
        <a:noAutofit/>
      </a:bodyPr>
      <a:lstStyle>
        <a:defPPr>
          <a:defRPr sz="1400" dirty="0" smtClean="0">
            <a:solidFill>
              <a:schemeClr val="tx2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70D069-0536-4DE3-BA31-51C9FD6D92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170E34A-0E79-4294-89D5-A981D6D922C3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A95A75C-ED5F-4143-B63F-74E16BF090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Deloitte</Template>
  <TotalTime>0</TotalTime>
  <Words>429</Words>
  <Application>Microsoft Office PowerPoint</Application>
  <PresentationFormat>A3 Paper (297x420 mm)</PresentationFormat>
  <Paragraphs>365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Segoe UI</vt:lpstr>
      <vt:lpstr>Wingdings</vt:lpstr>
      <vt:lpstr>Timesaver-061909_NL</vt:lpstr>
      <vt:lpstr>1_Timesaver-061909_NL</vt:lpstr>
      <vt:lpstr>PowerPoint Presentation</vt:lpstr>
      <vt:lpstr>Revenue &amp; Capital Overview</vt:lpstr>
      <vt:lpstr>Capital breakdown </vt:lpstr>
      <vt:lpstr>Indicative costs update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2017-10-23T11:25:49Z</dcterms:created>
  <dcterms:modified xsi:type="dcterms:W3CDTF">2022-01-28T09:07:04Z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Name">
    <vt:lpwstr>OFFICIAL</vt:lpwstr>
  </property>
  <property fmtid="{D5CDD505-2E9C-101B-9397-08002B2CF9AE}" pid="3" name="ClassificationMarking">
    <vt:lpwstr>OFFICIAL</vt:lpwstr>
  </property>
  <property fmtid="{D5CDD505-2E9C-101B-9397-08002B2CF9AE}" pid="4" name="ClassificationMadeBy">
    <vt:lpwstr>SPNET\1353358</vt:lpwstr>
  </property>
  <property fmtid="{D5CDD505-2E9C-101B-9397-08002B2CF9AE}" pid="5" name="ClassificationMadeExternally">
    <vt:lpwstr>No</vt:lpwstr>
  </property>
  <property fmtid="{D5CDD505-2E9C-101B-9397-08002B2CF9AE}" pid="6" name="ClassificationMadeOn">
    <vt:filetime>2020-09-14T10:40:51Z</vt:filetime>
  </property>
</Properties>
</file>