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vml" ContentType="application/vnd.openxmlformats-officedocument.vmlDrawing"/>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3.xml" ContentType="application/vnd.openxmlformats-officedocument.presentationml.notesSlid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notesSlides/notesSlide4.xml" ContentType="application/vnd.openxmlformats-officedocument.presentationml.notesSlid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notesSlides/notesSlide7.xml" ContentType="application/vnd.openxmlformats-officedocument.presentationml.notesSlide+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charts/chart10.xml" ContentType="application/vnd.openxmlformats-officedocument.drawingml.chart+xml"/>
  <Override PartName="/ppt/charts/style10.xml" ContentType="application/vnd.ms-office.chartstyle+xml"/>
  <Override PartName="/ppt/charts/colors10.xml" ContentType="application/vnd.ms-office.chartcolorstyl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charts/chart11.xml" ContentType="application/vnd.openxmlformats-officedocument.drawingml.chart+xml"/>
  <Override PartName="/ppt/charts/style11.xml" ContentType="application/vnd.ms-office.chartstyle+xml"/>
  <Override PartName="/ppt/charts/colors11.xml" ContentType="application/vnd.ms-office.chartcolorstyle+xml"/>
  <Override PartName="/ppt/notesSlides/notesSlide14.xml" ContentType="application/vnd.openxmlformats-officedocument.presentationml.notesSlide+xml"/>
  <Override PartName="/ppt/charts/chart12.xml" ContentType="application/vnd.openxmlformats-officedocument.drawingml.chart+xml"/>
  <Override PartName="/ppt/charts/style12.xml" ContentType="application/vnd.ms-office.chartstyle+xml"/>
  <Override PartName="/ppt/charts/colors12.xml" ContentType="application/vnd.ms-office.chartcolorstyle+xml"/>
  <Override PartName="/ppt/notesSlides/notesSlide15.xml" ContentType="application/vnd.openxmlformats-officedocument.presentationml.notesSlide+xml"/>
  <Override PartName="/ppt/charts/chart13.xml" ContentType="application/vnd.openxmlformats-officedocument.drawingml.chart+xml"/>
  <Override PartName="/ppt/charts/style13.xml" ContentType="application/vnd.ms-office.chartstyle+xml"/>
  <Override PartName="/ppt/charts/colors13.xml" ContentType="application/vnd.ms-office.chartcolorstyl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1"/>
  </p:notesMasterIdLst>
  <p:handoutMasterIdLst>
    <p:handoutMasterId r:id="rId22"/>
  </p:handoutMasterIdLst>
  <p:sldIdLst>
    <p:sldId id="576" r:id="rId2"/>
    <p:sldId id="894" r:id="rId3"/>
    <p:sldId id="887" r:id="rId4"/>
    <p:sldId id="901" r:id="rId5"/>
    <p:sldId id="909" r:id="rId6"/>
    <p:sldId id="861" r:id="rId7"/>
    <p:sldId id="862" r:id="rId8"/>
    <p:sldId id="926" r:id="rId9"/>
    <p:sldId id="927" r:id="rId10"/>
    <p:sldId id="928" r:id="rId11"/>
    <p:sldId id="937" r:id="rId12"/>
    <p:sldId id="929" r:id="rId13"/>
    <p:sldId id="932" r:id="rId14"/>
    <p:sldId id="915" r:id="rId15"/>
    <p:sldId id="917" r:id="rId16"/>
    <p:sldId id="933" r:id="rId17"/>
    <p:sldId id="934" r:id="rId18"/>
    <p:sldId id="935" r:id="rId19"/>
    <p:sldId id="936" r:id="rId20"/>
  </p:sldIdLst>
  <p:sldSz cx="12192000" cy="6858000"/>
  <p:notesSz cx="9928225" cy="1435735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E42F05A3-9B1F-4D8D-A2D8-E45FC34672E6}">
          <p14:sldIdLst>
            <p14:sldId id="576"/>
          </p14:sldIdLst>
        </p14:section>
        <p14:section name="Highlight Page" id="{CBF89D5E-51D6-4DCF-8F7C-9B668BCC4DCE}">
          <p14:sldIdLst>
            <p14:sldId id="894"/>
          </p14:sldIdLst>
        </p14:section>
        <p14:section name="Service Centre" id="{6A4E2BF4-C3F8-4A15-8DC5-F1F65881899F}">
          <p14:sldIdLst>
            <p14:sldId id="887"/>
          </p14:sldIdLst>
        </p14:section>
        <p14:section name="Incident Demand" id="{BA22FD8B-E854-46EB-B8E5-07DDE6B245B8}">
          <p14:sldIdLst>
            <p14:sldId id="901"/>
            <p14:sldId id="909"/>
          </p14:sldIdLst>
        </p14:section>
        <p14:section name="Crime" id="{C79D4424-1726-4F63-84E8-ECA073A21864}">
          <p14:sldIdLst>
            <p14:sldId id="861"/>
            <p14:sldId id="862"/>
          </p14:sldIdLst>
        </p14:section>
        <p14:section name="CVI" id="{96CEC298-05B3-459D-8904-C7D2A18EFB4E}">
          <p14:sldIdLst>
            <p14:sldId id="926"/>
            <p14:sldId id="927"/>
            <p14:sldId id="928"/>
            <p14:sldId id="937"/>
            <p14:sldId id="929"/>
          </p14:sldIdLst>
        </p14:section>
        <p14:section name="Staff Absence &amp; Welfare" id="{461953AF-F167-44E1-9096-5C5D35B7664F}">
          <p14:sldIdLst>
            <p14:sldId id="932"/>
            <p14:sldId id="915"/>
            <p14:sldId id="917"/>
          </p14:sldIdLst>
        </p14:section>
        <p14:section name="Data Appendix" id="{CA193B42-21B7-47D3-8F37-FD255FDA0BD1}">
          <p14:sldIdLst>
            <p14:sldId id="933"/>
            <p14:sldId id="934"/>
            <p14:sldId id="935"/>
            <p14:sldId id="936"/>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B9BD5"/>
    <a:srgbClr val="D4E5F4"/>
    <a:srgbClr val="FF9999"/>
    <a:srgbClr val="FFE8CB"/>
    <a:srgbClr val="FFF4E7"/>
    <a:srgbClr val="6FD7D0"/>
    <a:srgbClr val="99E3DD"/>
    <a:srgbClr val="7030A0"/>
    <a:srgbClr val="660066"/>
    <a:srgbClr val="BFBFB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8A107856-5554-42FB-B03E-39F5DBC370BA}" styleName="Medium Style 4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C4B1156A-380E-4F78-BDF5-A606A8083BF9}" styleName="Medium Style 4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 styleId="{91EBBBCC-DAD2-459C-BE2E-F6DE35CF9A28}" styleName="Dark Style 2 - Accent 3/Accent 4">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3">
              <a:tint val="20000"/>
            </a:schemeClr>
          </a:solidFill>
        </a:fill>
      </a:tcStyle>
    </a:lastRow>
    <a:firstRow>
      <a:tcTxStyle b="on">
        <a:fontRef idx="minor">
          <a:scrgbClr r="0" g="0" b="0"/>
        </a:fontRef>
        <a:schemeClr val="lt1"/>
      </a:tcTxStyle>
      <a:tcStyle>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8934" autoAdjust="0"/>
    <p:restoredTop sz="91515" autoAdjust="0"/>
  </p:normalViewPr>
  <p:slideViewPr>
    <p:cSldViewPr snapToGrid="0">
      <p:cViewPr varScale="1">
        <p:scale>
          <a:sx n="57" d="100"/>
          <a:sy n="57" d="100"/>
        </p:scale>
        <p:origin x="1248" y="2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handoutMaster" Target="handoutMasters/handoutMaster1.xml"/></Relationships>
</file>

<file path=ppt/charts/_rels/chart1.xml.rels><?xml version="1.0" encoding="UTF-8" standalone="yes"?>
<Relationships xmlns="http://schemas.openxmlformats.org/package/2006/relationships"><Relationship Id="rId3" Type="http://schemas.openxmlformats.org/officeDocument/2006/relationships/oleObject" Target="file:///\\spnet.local\PSData\OSD\EERP\Op%20Talla\Information%20Cell\WEEKLY%20PUBLIC%20RELEASE\Week%201-38\Crime%20Workings%20-%20COMPLETE.xlsx" TargetMode="External"/><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3" Type="http://schemas.openxmlformats.org/officeDocument/2006/relationships/oleObject" Target="file:///\\spnet.local\PSData\OSD\EERP\Op%20Talla\Information%20Cell\WEEKLY%20PUBLIC%20RELEASE\Week%201-38\Crime%20Workings%20-%20ONGOING.xlsx" TargetMode="External"/><Relationship Id="rId2" Type="http://schemas.microsoft.com/office/2011/relationships/chartColorStyle" Target="colors10.xml"/><Relationship Id="rId1" Type="http://schemas.microsoft.com/office/2011/relationships/chartStyle" Target="style10.xml"/></Relationships>
</file>

<file path=ppt/charts/_rels/chart11.xml.rels><?xml version="1.0" encoding="UTF-8" standalone="yes"?>
<Relationships xmlns="http://schemas.openxmlformats.org/package/2006/relationships"><Relationship Id="rId3" Type="http://schemas.openxmlformats.org/officeDocument/2006/relationships/oleObject" Target="file:///\\spnet.local\PSData\OSD\EERP\Op%20Talla\Information%20Cell\WEEKLY%20PUBLIC%20RELEASE\Week%201-38\Absence%20Workings%20-%20ONGOING.xlsx" TargetMode="External"/><Relationship Id="rId2" Type="http://schemas.microsoft.com/office/2011/relationships/chartColorStyle" Target="colors11.xml"/><Relationship Id="rId1" Type="http://schemas.microsoft.com/office/2011/relationships/chartStyle" Target="style11.xml"/></Relationships>
</file>

<file path=ppt/charts/_rels/chart12.xml.rels><?xml version="1.0" encoding="UTF-8" standalone="yes"?>
<Relationships xmlns="http://schemas.openxmlformats.org/package/2006/relationships"><Relationship Id="rId3" Type="http://schemas.openxmlformats.org/officeDocument/2006/relationships/oleObject" Target="file:///\\spnet.local\PSData\OSD\EERP\Op%20Talla\Information%20Cell\WEEKLY%20PUBLIC%20RELEASE\Week%201-38\Absence%20Workings%20-%20ONGOING.xlsx" TargetMode="External"/><Relationship Id="rId2" Type="http://schemas.microsoft.com/office/2011/relationships/chartColorStyle" Target="colors12.xml"/><Relationship Id="rId1" Type="http://schemas.microsoft.com/office/2011/relationships/chartStyle" Target="style12.xml"/></Relationships>
</file>

<file path=ppt/charts/_rels/chart13.xml.rels><?xml version="1.0" encoding="UTF-8" standalone="yes"?>
<Relationships xmlns="http://schemas.openxmlformats.org/package/2006/relationships"><Relationship Id="rId3" Type="http://schemas.openxmlformats.org/officeDocument/2006/relationships/oleObject" Target="file:///\\spnet.local\PSData\OSD\EERP\Op%20Talla\Information%20Cell\WEEKLY%20PUBLIC%20RELEASE\Week%201-38\Absence%20Workings%20-%20ONGOING.xlsx" TargetMode="External"/><Relationship Id="rId2" Type="http://schemas.microsoft.com/office/2011/relationships/chartColorStyle" Target="colors13.xml"/><Relationship Id="rId1" Type="http://schemas.microsoft.com/office/2011/relationships/chartStyle" Target="style13.xml"/></Relationships>
</file>

<file path=ppt/charts/_rels/chart2.xml.rels><?xml version="1.0" encoding="UTF-8" standalone="yes"?>
<Relationships xmlns="http://schemas.openxmlformats.org/package/2006/relationships"><Relationship Id="rId3" Type="http://schemas.openxmlformats.org/officeDocument/2006/relationships/oleObject" Target="file:///\\spnet.local\PSData\OSD\EERP\Op%20Talla\Information%20Cell\WEEKLY%20PUBLIC%20RELEASE\Week%201-38\Incident%20Workings%20-%20COMPLETE.xlsx"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file:///\\spnet.local\PSData\OSD\EERP\Op%20Talla\Information%20Cell\WEEKLY%20PUBLIC%20RELEASE\Week%201-38\Absence%20Workings%20-%20ONGOING.xlsx" TargetMode="External"/><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oleObject" Target="file:///\\spnet.local\PSData\OSD\EERP\Op%20Talla\Information%20Cell\WEEKLY%20PUBLIC%20RELEASE\Week%201-38\C3%20Workings%20-%20ONGOING.xlsx" TargetMode="External"/><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oleObject" Target="file:///\\spnet.local\PSData\OSD\EERP\Op%20Talla\Information%20Cell\WEEKLY%20PUBLIC%20RELEASE\Week%201-38\C3%20Workings%20-%20ONGOING.xlsx" TargetMode="External"/><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oleObject" Target="file:///\\spnet.local\PSData\OSD\EERP\Op%20Talla\Information%20Cell\WEEKLY%20PUBLIC%20RELEASE\Week%201-38\Incident%20Workings%20-%20COMPLETE.xlsx" TargetMode="External"/><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oleObject" Target="file:///\\spnet.local\PSData\OSD\EERP\Op%20Talla\Information%20Cell\WEEKLY%20PUBLIC%20RELEASE\Week%201-38\Crime%20Workings%20-%20ONGOING.xlsx" TargetMode="External"/><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3" Type="http://schemas.openxmlformats.org/officeDocument/2006/relationships/oleObject" Target="file:///\\spnet.local\PSData\OSD\EERP\Op%20Talla\Information%20Cell\WEEKLY%20PUBLIC%20RELEASE\Week%201-38\Crime%20Workings%20-%20ONGOING.xlsx" TargetMode="External"/><Relationship Id="rId2" Type="http://schemas.microsoft.com/office/2011/relationships/chartColorStyle" Target="colors8.xml"/><Relationship Id="rId1" Type="http://schemas.microsoft.com/office/2011/relationships/chartStyle" Target="style8.xml"/></Relationships>
</file>

<file path=ppt/charts/_rels/chart9.xml.rels><?xml version="1.0" encoding="UTF-8" standalone="yes"?>
<Relationships xmlns="http://schemas.openxmlformats.org/package/2006/relationships"><Relationship Id="rId3" Type="http://schemas.openxmlformats.org/officeDocument/2006/relationships/oleObject" Target="file:///\\spnet.local\PSData\OSD\EERP\Op%20Talla\Information%20Cell\WEEKLY%20PUBLIC%20RELEASE\Week%201-38\Crime%20Workings%20-%20ONGOING.xlsx" TargetMode="External"/><Relationship Id="rId2" Type="http://schemas.microsoft.com/office/2011/relationships/chartColorStyle" Target="colors9.xml"/><Relationship Id="rId1" Type="http://schemas.microsoft.com/office/2011/relationships/chartStyle" Target="style9.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rgbClr val="D4E5F4"/>
            </a:solidFill>
            <a:ln>
              <a:noFill/>
            </a:ln>
            <a:effectLst/>
          </c:spPr>
          <c:invertIfNegative val="0"/>
          <c:dPt>
            <c:idx val="1"/>
            <c:invertIfNegative val="0"/>
            <c:bubble3D val="0"/>
            <c:spPr>
              <a:solidFill>
                <a:srgbClr val="5B9BD5"/>
              </a:solidFill>
              <a:ln>
                <a:noFill/>
              </a:ln>
              <a:effectLst/>
            </c:spPr>
          </c:dPt>
          <c:cat>
            <c:strRef>
              <c:f>Sheet1!$M$48:$M$49</c:f>
              <c:strCache>
                <c:ptCount val="2"/>
                <c:pt idx="0">
                  <c:v>2019/20</c:v>
                </c:pt>
                <c:pt idx="1">
                  <c:v>2020/21</c:v>
                </c:pt>
              </c:strCache>
            </c:strRef>
          </c:cat>
          <c:val>
            <c:numRef>
              <c:f>Sheet1!$U$48:$U$49</c:f>
              <c:numCache>
                <c:formatCode>General</c:formatCode>
                <c:ptCount val="2"/>
                <c:pt idx="0">
                  <c:v>379244.0000000014</c:v>
                </c:pt>
                <c:pt idx="1">
                  <c:v>356753.9999999979</c:v>
                </c:pt>
              </c:numCache>
            </c:numRef>
          </c:val>
        </c:ser>
        <c:dLbls>
          <c:showLegendKey val="0"/>
          <c:showVal val="0"/>
          <c:showCatName val="0"/>
          <c:showSerName val="0"/>
          <c:showPercent val="0"/>
          <c:showBubbleSize val="0"/>
        </c:dLbls>
        <c:gapWidth val="50"/>
        <c:overlap val="-25"/>
        <c:axId val="402446200"/>
        <c:axId val="402446592"/>
      </c:barChart>
      <c:catAx>
        <c:axId val="402446200"/>
        <c:scaling>
          <c:orientation val="minMax"/>
        </c:scaling>
        <c:delete val="1"/>
        <c:axPos val="b"/>
        <c:numFmt formatCode="General" sourceLinked="1"/>
        <c:majorTickMark val="none"/>
        <c:minorTickMark val="none"/>
        <c:tickLblPos val="nextTo"/>
        <c:crossAx val="402446592"/>
        <c:crosses val="autoZero"/>
        <c:auto val="1"/>
        <c:lblAlgn val="ctr"/>
        <c:lblOffset val="100"/>
        <c:noMultiLvlLbl val="0"/>
      </c:catAx>
      <c:valAx>
        <c:axId val="402446592"/>
        <c:scaling>
          <c:orientation val="minMax"/>
          <c:min val="0"/>
        </c:scaling>
        <c:delete val="1"/>
        <c:axPos val="l"/>
        <c:numFmt formatCode="General" sourceLinked="1"/>
        <c:majorTickMark val="none"/>
        <c:minorTickMark val="none"/>
        <c:tickLblPos val="nextTo"/>
        <c:crossAx val="402446200"/>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GB"/>
              <a:t>Total Crime by Division</a:t>
            </a:r>
          </a:p>
        </c:rich>
      </c:tx>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Sheet1!$I$3</c:f>
              <c:strCache>
                <c:ptCount val="1"/>
                <c:pt idx="0">
                  <c:v>2019/20</c:v>
                </c:pt>
              </c:strCache>
            </c:strRef>
          </c:tx>
          <c:spPr>
            <a:solidFill>
              <a:schemeClr val="bg1">
                <a:lumMod val="85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7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Sheet1!$H$4:$H$16</c:f>
              <c:strCache>
                <c:ptCount val="13"/>
                <c:pt idx="0">
                  <c:v>North East Scotland</c:v>
                </c:pt>
                <c:pt idx="1">
                  <c:v>Tayside</c:v>
                </c:pt>
                <c:pt idx="2">
                  <c:v>Highland</c:v>
                </c:pt>
                <c:pt idx="3">
                  <c:v>Forth Valley</c:v>
                </c:pt>
                <c:pt idx="4">
                  <c:v>Edinburgh</c:v>
                </c:pt>
                <c:pt idx="5">
                  <c:v>Lothians &amp; Scottish Borders</c:v>
                </c:pt>
                <c:pt idx="6">
                  <c:v>Fife</c:v>
                </c:pt>
                <c:pt idx="7">
                  <c:v>Greater Glasgow</c:v>
                </c:pt>
                <c:pt idx="8">
                  <c:v>Ayrshire</c:v>
                </c:pt>
                <c:pt idx="9">
                  <c:v>Lanarkshire</c:v>
                </c:pt>
                <c:pt idx="10">
                  <c:v>Argyll &amp; West Dunbartonshire</c:v>
                </c:pt>
                <c:pt idx="11">
                  <c:v>Renfrewshire &amp; Inverclyde</c:v>
                </c:pt>
                <c:pt idx="12">
                  <c:v>Dumfries &amp; Galloway</c:v>
                </c:pt>
              </c:strCache>
            </c:strRef>
          </c:cat>
          <c:val>
            <c:numRef>
              <c:f>Sheet1!$I$4:$I$16</c:f>
              <c:numCache>
                <c:formatCode>General</c:formatCode>
                <c:ptCount val="13"/>
                <c:pt idx="0">
                  <c:v>35033.99999999984</c:v>
                </c:pt>
                <c:pt idx="1">
                  <c:v>32641.99999999996</c:v>
                </c:pt>
                <c:pt idx="2">
                  <c:v>16947.000000000116</c:v>
                </c:pt>
                <c:pt idx="3">
                  <c:v>20167.00000000012</c:v>
                </c:pt>
                <c:pt idx="4">
                  <c:v>39465.000000000036</c:v>
                </c:pt>
                <c:pt idx="5">
                  <c:v>26487.000000000106</c:v>
                </c:pt>
                <c:pt idx="6">
                  <c:v>22457.000000000065</c:v>
                </c:pt>
                <c:pt idx="7">
                  <c:v>69086.000000000349</c:v>
                </c:pt>
                <c:pt idx="8">
                  <c:v>24371.999999999811</c:v>
                </c:pt>
                <c:pt idx="9">
                  <c:v>48120.999999999513</c:v>
                </c:pt>
                <c:pt idx="10">
                  <c:v>12978.000000000016</c:v>
                </c:pt>
                <c:pt idx="11">
                  <c:v>16874.000000000055</c:v>
                </c:pt>
                <c:pt idx="12">
                  <c:v>14613.999999999907</c:v>
                </c:pt>
              </c:numCache>
            </c:numRef>
          </c:val>
        </c:ser>
        <c:ser>
          <c:idx val="1"/>
          <c:order val="1"/>
          <c:tx>
            <c:strRef>
              <c:f>Sheet1!$J$3</c:f>
              <c:strCache>
                <c:ptCount val="1"/>
                <c:pt idx="0">
                  <c:v>2020/21</c:v>
                </c:pt>
              </c:strCache>
            </c:strRef>
          </c:tx>
          <c:spPr>
            <a:solidFill>
              <a:srgbClr val="0070C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7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Sheet1!$H$4:$H$16</c:f>
              <c:strCache>
                <c:ptCount val="13"/>
                <c:pt idx="0">
                  <c:v>North East Scotland</c:v>
                </c:pt>
                <c:pt idx="1">
                  <c:v>Tayside</c:v>
                </c:pt>
                <c:pt idx="2">
                  <c:v>Highland</c:v>
                </c:pt>
                <c:pt idx="3">
                  <c:v>Forth Valley</c:v>
                </c:pt>
                <c:pt idx="4">
                  <c:v>Edinburgh</c:v>
                </c:pt>
                <c:pt idx="5">
                  <c:v>Lothians &amp; Scottish Borders</c:v>
                </c:pt>
                <c:pt idx="6">
                  <c:v>Fife</c:v>
                </c:pt>
                <c:pt idx="7">
                  <c:v>Greater Glasgow</c:v>
                </c:pt>
                <c:pt idx="8">
                  <c:v>Ayrshire</c:v>
                </c:pt>
                <c:pt idx="9">
                  <c:v>Lanarkshire</c:v>
                </c:pt>
                <c:pt idx="10">
                  <c:v>Argyll &amp; West Dunbartonshire</c:v>
                </c:pt>
                <c:pt idx="11">
                  <c:v>Renfrewshire &amp; Inverclyde</c:v>
                </c:pt>
                <c:pt idx="12">
                  <c:v>Dumfries &amp; Galloway</c:v>
                </c:pt>
              </c:strCache>
            </c:strRef>
          </c:cat>
          <c:val>
            <c:numRef>
              <c:f>Sheet1!$J$4:$J$16</c:f>
              <c:numCache>
                <c:formatCode>General</c:formatCode>
                <c:ptCount val="13"/>
                <c:pt idx="0">
                  <c:v>31643.999999999574</c:v>
                </c:pt>
                <c:pt idx="1">
                  <c:v>31111.999999999607</c:v>
                </c:pt>
                <c:pt idx="2">
                  <c:v>15701.999999999911</c:v>
                </c:pt>
                <c:pt idx="3">
                  <c:v>19442.000000000062</c:v>
                </c:pt>
                <c:pt idx="4">
                  <c:v>33658.999999999724</c:v>
                </c:pt>
                <c:pt idx="5">
                  <c:v>26290.999999999698</c:v>
                </c:pt>
                <c:pt idx="6">
                  <c:v>21060.000000000011</c:v>
                </c:pt>
                <c:pt idx="7">
                  <c:v>66629.000000000015</c:v>
                </c:pt>
                <c:pt idx="8">
                  <c:v>23671.000000000007</c:v>
                </c:pt>
                <c:pt idx="9">
                  <c:v>46066.999999999505</c:v>
                </c:pt>
                <c:pt idx="10">
                  <c:v>12300.000000000029</c:v>
                </c:pt>
                <c:pt idx="11">
                  <c:v>16077.000000000002</c:v>
                </c:pt>
                <c:pt idx="12">
                  <c:v>13100.000000000098</c:v>
                </c:pt>
              </c:numCache>
            </c:numRef>
          </c:val>
        </c:ser>
        <c:dLbls>
          <c:showLegendKey val="0"/>
          <c:showVal val="1"/>
          <c:showCatName val="0"/>
          <c:showSerName val="0"/>
          <c:showPercent val="0"/>
          <c:showBubbleSize val="0"/>
        </c:dLbls>
        <c:gapWidth val="75"/>
        <c:overlap val="-25"/>
        <c:axId val="405091424"/>
        <c:axId val="405089856"/>
      </c:barChart>
      <c:catAx>
        <c:axId val="40509142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5400000" spcFirstLastPara="1" vertOverflow="ellipsis" wrap="square" anchor="ctr" anchorCtr="1"/>
          <a:lstStyle/>
          <a:p>
            <a:pPr>
              <a:defRPr sz="800" b="0" i="0" u="none" strike="noStrike" kern="1200" baseline="0">
                <a:solidFill>
                  <a:schemeClr val="tx1">
                    <a:lumMod val="65000"/>
                    <a:lumOff val="35000"/>
                  </a:schemeClr>
                </a:solidFill>
                <a:latin typeface="+mn-lt"/>
                <a:ea typeface="+mn-ea"/>
                <a:cs typeface="+mn-cs"/>
              </a:defRPr>
            </a:pPr>
            <a:endParaRPr lang="en-US"/>
          </a:p>
        </c:txPr>
        <c:crossAx val="405089856"/>
        <c:crosses val="autoZero"/>
        <c:auto val="1"/>
        <c:lblAlgn val="ctr"/>
        <c:lblOffset val="100"/>
        <c:noMultiLvlLbl val="0"/>
      </c:catAx>
      <c:valAx>
        <c:axId val="405089856"/>
        <c:scaling>
          <c:orientation val="minMax"/>
        </c:scaling>
        <c:delete val="1"/>
        <c:axPos val="l"/>
        <c:numFmt formatCode="General" sourceLinked="1"/>
        <c:majorTickMark val="none"/>
        <c:minorTickMark val="none"/>
        <c:tickLblPos val="nextTo"/>
        <c:crossAx val="405091424"/>
        <c:crosses val="autoZero"/>
        <c:crossBetween val="between"/>
      </c:valAx>
      <c:spPr>
        <a:noFill/>
        <a:ln>
          <a:noFill/>
        </a:ln>
        <a:effectLst/>
      </c:spPr>
    </c:plotArea>
    <c:legend>
      <c:legendPos val="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'WEEKLY PUBLIC INFO'!$H$66</c:f>
              <c:strCache>
                <c:ptCount val="1"/>
                <c:pt idx="0">
                  <c:v>2020</c:v>
                </c:pt>
              </c:strCache>
            </c:strRef>
          </c:tx>
          <c:spPr>
            <a:ln w="28575" cap="rnd">
              <a:solidFill>
                <a:schemeClr val="accent2"/>
              </a:solidFill>
              <a:round/>
            </a:ln>
            <a:effectLst/>
          </c:spPr>
          <c:marker>
            <c:symbol val="none"/>
          </c:marker>
          <c:cat>
            <c:numRef>
              <c:f>'WEEKLY PUBLIC INFO'!$I$65:$O$65</c:f>
              <c:numCache>
                <c:formatCode>d\-mmm</c:formatCode>
                <c:ptCount val="7"/>
                <c:pt idx="0">
                  <c:v>44168</c:v>
                </c:pt>
                <c:pt idx="1">
                  <c:v>44169</c:v>
                </c:pt>
                <c:pt idx="2">
                  <c:v>44170</c:v>
                </c:pt>
                <c:pt idx="3">
                  <c:v>44171</c:v>
                </c:pt>
                <c:pt idx="4">
                  <c:v>44172</c:v>
                </c:pt>
                <c:pt idx="5">
                  <c:v>44173</c:v>
                </c:pt>
                <c:pt idx="6">
                  <c:v>44174</c:v>
                </c:pt>
              </c:numCache>
            </c:numRef>
          </c:cat>
          <c:val>
            <c:numRef>
              <c:f>'WEEKLY PUBLIC INFO'!$I$66:$O$66</c:f>
              <c:numCache>
                <c:formatCode>General</c:formatCode>
                <c:ptCount val="7"/>
                <c:pt idx="0">
                  <c:v>1296</c:v>
                </c:pt>
                <c:pt idx="1">
                  <c:v>1284</c:v>
                </c:pt>
                <c:pt idx="2">
                  <c:v>1263</c:v>
                </c:pt>
                <c:pt idx="3">
                  <c:v>1267</c:v>
                </c:pt>
                <c:pt idx="4">
                  <c:v>1270</c:v>
                </c:pt>
                <c:pt idx="5">
                  <c:v>1284</c:v>
                </c:pt>
                <c:pt idx="6">
                  <c:v>1333</c:v>
                </c:pt>
              </c:numCache>
            </c:numRef>
          </c:val>
          <c:smooth val="0"/>
        </c:ser>
        <c:ser>
          <c:idx val="1"/>
          <c:order val="1"/>
          <c:tx>
            <c:strRef>
              <c:f>'WEEKLY PUBLIC INFO'!$H$67</c:f>
              <c:strCache>
                <c:ptCount val="1"/>
                <c:pt idx="0">
                  <c:v>2019</c:v>
                </c:pt>
              </c:strCache>
            </c:strRef>
          </c:tx>
          <c:spPr>
            <a:ln w="28575" cap="rnd">
              <a:solidFill>
                <a:schemeClr val="accent4"/>
              </a:solidFill>
              <a:round/>
            </a:ln>
            <a:effectLst/>
          </c:spPr>
          <c:marker>
            <c:symbol val="none"/>
          </c:marker>
          <c:cat>
            <c:numRef>
              <c:f>'WEEKLY PUBLIC INFO'!$I$65:$O$65</c:f>
              <c:numCache>
                <c:formatCode>d\-mmm</c:formatCode>
                <c:ptCount val="7"/>
                <c:pt idx="0">
                  <c:v>44168</c:v>
                </c:pt>
                <c:pt idx="1">
                  <c:v>44169</c:v>
                </c:pt>
                <c:pt idx="2">
                  <c:v>44170</c:v>
                </c:pt>
                <c:pt idx="3">
                  <c:v>44171</c:v>
                </c:pt>
                <c:pt idx="4">
                  <c:v>44172</c:v>
                </c:pt>
                <c:pt idx="5">
                  <c:v>44173</c:v>
                </c:pt>
                <c:pt idx="6">
                  <c:v>44174</c:v>
                </c:pt>
              </c:numCache>
            </c:numRef>
          </c:cat>
          <c:val>
            <c:numRef>
              <c:f>'WEEKLY PUBLIC INFO'!$I$67:$O$67</c:f>
              <c:numCache>
                <c:formatCode>General</c:formatCode>
                <c:ptCount val="7"/>
                <c:pt idx="0">
                  <c:v>1248</c:v>
                </c:pt>
                <c:pt idx="1">
                  <c:v>1273</c:v>
                </c:pt>
                <c:pt idx="2">
                  <c:v>1259</c:v>
                </c:pt>
                <c:pt idx="3">
                  <c:v>1269</c:v>
                </c:pt>
                <c:pt idx="4">
                  <c:v>1230</c:v>
                </c:pt>
                <c:pt idx="5">
                  <c:v>1207</c:v>
                </c:pt>
                <c:pt idx="6">
                  <c:v>1210</c:v>
                </c:pt>
              </c:numCache>
            </c:numRef>
          </c:val>
          <c:smooth val="0"/>
        </c:ser>
        <c:dLbls>
          <c:showLegendKey val="0"/>
          <c:showVal val="0"/>
          <c:showCatName val="0"/>
          <c:showSerName val="0"/>
          <c:showPercent val="0"/>
          <c:showBubbleSize val="0"/>
        </c:dLbls>
        <c:smooth val="0"/>
        <c:axId val="405088680"/>
        <c:axId val="405094560"/>
      </c:lineChart>
      <c:dateAx>
        <c:axId val="405088680"/>
        <c:scaling>
          <c:orientation val="minMax"/>
        </c:scaling>
        <c:delete val="0"/>
        <c:axPos val="b"/>
        <c:numFmt formatCode="d\-mmm"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405094560"/>
        <c:crosses val="autoZero"/>
        <c:auto val="1"/>
        <c:lblOffset val="100"/>
        <c:baseTimeUnit val="days"/>
      </c:dateAx>
      <c:valAx>
        <c:axId val="405094560"/>
        <c:scaling>
          <c:orientation val="minMax"/>
          <c:min val="1150"/>
        </c:scaling>
        <c:delete val="0"/>
        <c:axPos val="l"/>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405088680"/>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'WEEKLY PUBLIC INFO'!$B$33</c:f>
              <c:strCache>
                <c:ptCount val="1"/>
                <c:pt idx="0">
                  <c:v>2020</c:v>
                </c:pt>
              </c:strCache>
            </c:strRef>
          </c:tx>
          <c:spPr>
            <a:ln w="28575" cap="rnd">
              <a:solidFill>
                <a:schemeClr val="accent2"/>
              </a:solidFill>
              <a:round/>
            </a:ln>
            <a:effectLst/>
          </c:spPr>
          <c:marker>
            <c:symbol val="none"/>
          </c:marker>
          <c:cat>
            <c:numRef>
              <c:f>'WEEKLY PUBLIC INFO'!$A$34:$A$300</c:f>
              <c:numCache>
                <c:formatCode>d\-mmm</c:formatCode>
                <c:ptCount val="267"/>
                <c:pt idx="0">
                  <c:v>43908</c:v>
                </c:pt>
                <c:pt idx="1">
                  <c:v>43909</c:v>
                </c:pt>
                <c:pt idx="2">
                  <c:v>43910</c:v>
                </c:pt>
                <c:pt idx="3">
                  <c:v>43911</c:v>
                </c:pt>
                <c:pt idx="4">
                  <c:v>43912</c:v>
                </c:pt>
                <c:pt idx="5">
                  <c:v>43913</c:v>
                </c:pt>
                <c:pt idx="6">
                  <c:v>43914</c:v>
                </c:pt>
                <c:pt idx="7">
                  <c:v>43915</c:v>
                </c:pt>
                <c:pt idx="8">
                  <c:v>43916</c:v>
                </c:pt>
                <c:pt idx="9">
                  <c:v>43917</c:v>
                </c:pt>
                <c:pt idx="10">
                  <c:v>43918</c:v>
                </c:pt>
                <c:pt idx="11">
                  <c:v>43919</c:v>
                </c:pt>
                <c:pt idx="12">
                  <c:v>43920</c:v>
                </c:pt>
                <c:pt idx="13">
                  <c:v>43921</c:v>
                </c:pt>
                <c:pt idx="14">
                  <c:v>43922</c:v>
                </c:pt>
                <c:pt idx="15">
                  <c:v>43923</c:v>
                </c:pt>
                <c:pt idx="16">
                  <c:v>43924</c:v>
                </c:pt>
                <c:pt idx="17">
                  <c:v>43925</c:v>
                </c:pt>
                <c:pt idx="18">
                  <c:v>43926</c:v>
                </c:pt>
                <c:pt idx="19">
                  <c:v>43927</c:v>
                </c:pt>
                <c:pt idx="20">
                  <c:v>43928</c:v>
                </c:pt>
                <c:pt idx="21">
                  <c:v>43929</c:v>
                </c:pt>
                <c:pt idx="22">
                  <c:v>43930</c:v>
                </c:pt>
                <c:pt idx="23">
                  <c:v>43931</c:v>
                </c:pt>
                <c:pt idx="24">
                  <c:v>43932</c:v>
                </c:pt>
                <c:pt idx="25">
                  <c:v>43933</c:v>
                </c:pt>
                <c:pt idx="26">
                  <c:v>43934</c:v>
                </c:pt>
                <c:pt idx="27">
                  <c:v>43935</c:v>
                </c:pt>
                <c:pt idx="28">
                  <c:v>43936</c:v>
                </c:pt>
                <c:pt idx="29">
                  <c:v>43937</c:v>
                </c:pt>
                <c:pt idx="30">
                  <c:v>43938</c:v>
                </c:pt>
                <c:pt idx="31">
                  <c:v>43939</c:v>
                </c:pt>
                <c:pt idx="32">
                  <c:v>43940</c:v>
                </c:pt>
                <c:pt idx="33">
                  <c:v>43941</c:v>
                </c:pt>
                <c:pt idx="34">
                  <c:v>43942</c:v>
                </c:pt>
                <c:pt idx="35">
                  <c:v>43943</c:v>
                </c:pt>
                <c:pt idx="36">
                  <c:v>43944</c:v>
                </c:pt>
                <c:pt idx="37">
                  <c:v>43945</c:v>
                </c:pt>
                <c:pt idx="38">
                  <c:v>43946</c:v>
                </c:pt>
                <c:pt idx="39">
                  <c:v>43947</c:v>
                </c:pt>
                <c:pt idx="40">
                  <c:v>43948</c:v>
                </c:pt>
                <c:pt idx="41">
                  <c:v>43949</c:v>
                </c:pt>
                <c:pt idx="42">
                  <c:v>43950</c:v>
                </c:pt>
                <c:pt idx="43">
                  <c:v>43951</c:v>
                </c:pt>
                <c:pt idx="44">
                  <c:v>43952</c:v>
                </c:pt>
                <c:pt idx="45">
                  <c:v>43953</c:v>
                </c:pt>
                <c:pt idx="46">
                  <c:v>43954</c:v>
                </c:pt>
                <c:pt idx="47">
                  <c:v>43955</c:v>
                </c:pt>
                <c:pt idx="48">
                  <c:v>43956</c:v>
                </c:pt>
                <c:pt idx="49">
                  <c:v>43957</c:v>
                </c:pt>
                <c:pt idx="50">
                  <c:v>43958</c:v>
                </c:pt>
                <c:pt idx="51">
                  <c:v>43959</c:v>
                </c:pt>
                <c:pt idx="52">
                  <c:v>43960</c:v>
                </c:pt>
                <c:pt idx="53">
                  <c:v>43961</c:v>
                </c:pt>
                <c:pt idx="54">
                  <c:v>43962</c:v>
                </c:pt>
                <c:pt idx="55">
                  <c:v>43963</c:v>
                </c:pt>
                <c:pt idx="56">
                  <c:v>43964</c:v>
                </c:pt>
                <c:pt idx="57">
                  <c:v>43965</c:v>
                </c:pt>
                <c:pt idx="58">
                  <c:v>43966</c:v>
                </c:pt>
                <c:pt idx="59">
                  <c:v>43967</c:v>
                </c:pt>
                <c:pt idx="60">
                  <c:v>43968</c:v>
                </c:pt>
                <c:pt idx="61">
                  <c:v>43969</c:v>
                </c:pt>
                <c:pt idx="62">
                  <c:v>43970</c:v>
                </c:pt>
                <c:pt idx="63">
                  <c:v>43971</c:v>
                </c:pt>
                <c:pt idx="64">
                  <c:v>43972</c:v>
                </c:pt>
                <c:pt idx="65">
                  <c:v>43973</c:v>
                </c:pt>
                <c:pt idx="66">
                  <c:v>43974</c:v>
                </c:pt>
                <c:pt idx="67">
                  <c:v>43975</c:v>
                </c:pt>
                <c:pt idx="68">
                  <c:v>43976</c:v>
                </c:pt>
                <c:pt idx="69">
                  <c:v>43977</c:v>
                </c:pt>
                <c:pt idx="70">
                  <c:v>43978</c:v>
                </c:pt>
                <c:pt idx="71">
                  <c:v>43979</c:v>
                </c:pt>
                <c:pt idx="72">
                  <c:v>43980</c:v>
                </c:pt>
                <c:pt idx="73">
                  <c:v>43981</c:v>
                </c:pt>
                <c:pt idx="74">
                  <c:v>43982</c:v>
                </c:pt>
                <c:pt idx="75">
                  <c:v>43983</c:v>
                </c:pt>
                <c:pt idx="76">
                  <c:v>43984</c:v>
                </c:pt>
                <c:pt idx="77">
                  <c:v>43985</c:v>
                </c:pt>
                <c:pt idx="78">
                  <c:v>43986</c:v>
                </c:pt>
                <c:pt idx="79">
                  <c:v>43987</c:v>
                </c:pt>
                <c:pt idx="80">
                  <c:v>43988</c:v>
                </c:pt>
                <c:pt idx="81">
                  <c:v>43989</c:v>
                </c:pt>
                <c:pt idx="82">
                  <c:v>43990</c:v>
                </c:pt>
                <c:pt idx="83">
                  <c:v>43991</c:v>
                </c:pt>
                <c:pt idx="84">
                  <c:v>43992</c:v>
                </c:pt>
                <c:pt idx="85">
                  <c:v>43993</c:v>
                </c:pt>
                <c:pt idx="86">
                  <c:v>43994</c:v>
                </c:pt>
                <c:pt idx="87">
                  <c:v>43995</c:v>
                </c:pt>
                <c:pt idx="88">
                  <c:v>43996</c:v>
                </c:pt>
                <c:pt idx="89">
                  <c:v>43997</c:v>
                </c:pt>
                <c:pt idx="90">
                  <c:v>43998</c:v>
                </c:pt>
                <c:pt idx="91">
                  <c:v>43999</c:v>
                </c:pt>
                <c:pt idx="92">
                  <c:v>44000</c:v>
                </c:pt>
                <c:pt idx="93">
                  <c:v>44001</c:v>
                </c:pt>
                <c:pt idx="94">
                  <c:v>44002</c:v>
                </c:pt>
                <c:pt idx="95">
                  <c:v>44003</c:v>
                </c:pt>
                <c:pt idx="96">
                  <c:v>44004</c:v>
                </c:pt>
                <c:pt idx="97">
                  <c:v>44005</c:v>
                </c:pt>
                <c:pt idx="98">
                  <c:v>44006</c:v>
                </c:pt>
                <c:pt idx="99">
                  <c:v>44007</c:v>
                </c:pt>
                <c:pt idx="100">
                  <c:v>44008</c:v>
                </c:pt>
                <c:pt idx="101">
                  <c:v>44009</c:v>
                </c:pt>
                <c:pt idx="102">
                  <c:v>44010</c:v>
                </c:pt>
                <c:pt idx="103">
                  <c:v>44011</c:v>
                </c:pt>
                <c:pt idx="104">
                  <c:v>44012</c:v>
                </c:pt>
                <c:pt idx="105">
                  <c:v>44013</c:v>
                </c:pt>
                <c:pt idx="106">
                  <c:v>44014</c:v>
                </c:pt>
                <c:pt idx="107">
                  <c:v>44015</c:v>
                </c:pt>
                <c:pt idx="108">
                  <c:v>44016</c:v>
                </c:pt>
                <c:pt idx="109">
                  <c:v>44017</c:v>
                </c:pt>
                <c:pt idx="110">
                  <c:v>44018</c:v>
                </c:pt>
                <c:pt idx="111">
                  <c:v>44019</c:v>
                </c:pt>
                <c:pt idx="112">
                  <c:v>44020</c:v>
                </c:pt>
                <c:pt idx="113">
                  <c:v>44021</c:v>
                </c:pt>
                <c:pt idx="114">
                  <c:v>44022</c:v>
                </c:pt>
                <c:pt idx="115">
                  <c:v>44023</c:v>
                </c:pt>
                <c:pt idx="116">
                  <c:v>44024</c:v>
                </c:pt>
                <c:pt idx="117">
                  <c:v>44025</c:v>
                </c:pt>
                <c:pt idx="118">
                  <c:v>44026</c:v>
                </c:pt>
                <c:pt idx="119">
                  <c:v>44027</c:v>
                </c:pt>
                <c:pt idx="120">
                  <c:v>44028</c:v>
                </c:pt>
                <c:pt idx="121">
                  <c:v>44029</c:v>
                </c:pt>
                <c:pt idx="122">
                  <c:v>44030</c:v>
                </c:pt>
                <c:pt idx="123">
                  <c:v>44031</c:v>
                </c:pt>
                <c:pt idx="124">
                  <c:v>44032</c:v>
                </c:pt>
                <c:pt idx="125">
                  <c:v>44033</c:v>
                </c:pt>
                <c:pt idx="126">
                  <c:v>44034</c:v>
                </c:pt>
                <c:pt idx="127">
                  <c:v>44035</c:v>
                </c:pt>
                <c:pt idx="128">
                  <c:v>44036</c:v>
                </c:pt>
                <c:pt idx="129">
                  <c:v>44037</c:v>
                </c:pt>
                <c:pt idx="130">
                  <c:v>44038</c:v>
                </c:pt>
                <c:pt idx="131">
                  <c:v>44039</c:v>
                </c:pt>
                <c:pt idx="132">
                  <c:v>44040</c:v>
                </c:pt>
                <c:pt idx="133">
                  <c:v>44041</c:v>
                </c:pt>
                <c:pt idx="134">
                  <c:v>44042</c:v>
                </c:pt>
                <c:pt idx="135">
                  <c:v>44043</c:v>
                </c:pt>
                <c:pt idx="136">
                  <c:v>44044</c:v>
                </c:pt>
                <c:pt idx="137">
                  <c:v>44045</c:v>
                </c:pt>
                <c:pt idx="138">
                  <c:v>44046</c:v>
                </c:pt>
                <c:pt idx="139">
                  <c:v>44047</c:v>
                </c:pt>
                <c:pt idx="140">
                  <c:v>44048</c:v>
                </c:pt>
                <c:pt idx="141">
                  <c:v>44049</c:v>
                </c:pt>
                <c:pt idx="142">
                  <c:v>44050</c:v>
                </c:pt>
                <c:pt idx="143">
                  <c:v>44051</c:v>
                </c:pt>
                <c:pt idx="144">
                  <c:v>44052</c:v>
                </c:pt>
                <c:pt idx="145">
                  <c:v>44053</c:v>
                </c:pt>
                <c:pt idx="146">
                  <c:v>44054</c:v>
                </c:pt>
                <c:pt idx="147">
                  <c:v>44055</c:v>
                </c:pt>
                <c:pt idx="148">
                  <c:v>44056</c:v>
                </c:pt>
                <c:pt idx="149">
                  <c:v>44057</c:v>
                </c:pt>
                <c:pt idx="150">
                  <c:v>44058</c:v>
                </c:pt>
                <c:pt idx="151">
                  <c:v>44059</c:v>
                </c:pt>
                <c:pt idx="152">
                  <c:v>44060</c:v>
                </c:pt>
                <c:pt idx="153">
                  <c:v>44061</c:v>
                </c:pt>
                <c:pt idx="154">
                  <c:v>44062</c:v>
                </c:pt>
                <c:pt idx="155">
                  <c:v>44063</c:v>
                </c:pt>
                <c:pt idx="156">
                  <c:v>44064</c:v>
                </c:pt>
                <c:pt idx="157">
                  <c:v>44065</c:v>
                </c:pt>
                <c:pt idx="158">
                  <c:v>44066</c:v>
                </c:pt>
                <c:pt idx="159">
                  <c:v>44067</c:v>
                </c:pt>
                <c:pt idx="160">
                  <c:v>44068</c:v>
                </c:pt>
                <c:pt idx="161">
                  <c:v>44069</c:v>
                </c:pt>
                <c:pt idx="162">
                  <c:v>44070</c:v>
                </c:pt>
                <c:pt idx="163">
                  <c:v>44071</c:v>
                </c:pt>
                <c:pt idx="164">
                  <c:v>44072</c:v>
                </c:pt>
                <c:pt idx="165">
                  <c:v>44073</c:v>
                </c:pt>
                <c:pt idx="166">
                  <c:v>44074</c:v>
                </c:pt>
                <c:pt idx="167">
                  <c:v>44075</c:v>
                </c:pt>
                <c:pt idx="168">
                  <c:v>44076</c:v>
                </c:pt>
                <c:pt idx="169">
                  <c:v>44077</c:v>
                </c:pt>
                <c:pt idx="170">
                  <c:v>44078</c:v>
                </c:pt>
                <c:pt idx="171">
                  <c:v>44079</c:v>
                </c:pt>
                <c:pt idx="172">
                  <c:v>44080</c:v>
                </c:pt>
                <c:pt idx="173">
                  <c:v>44081</c:v>
                </c:pt>
                <c:pt idx="174">
                  <c:v>44082</c:v>
                </c:pt>
                <c:pt idx="175">
                  <c:v>44083</c:v>
                </c:pt>
                <c:pt idx="176">
                  <c:v>44084</c:v>
                </c:pt>
                <c:pt idx="177">
                  <c:v>44085</c:v>
                </c:pt>
                <c:pt idx="178">
                  <c:v>44086</c:v>
                </c:pt>
                <c:pt idx="179">
                  <c:v>44087</c:v>
                </c:pt>
                <c:pt idx="180">
                  <c:v>44088</c:v>
                </c:pt>
                <c:pt idx="181">
                  <c:v>44089</c:v>
                </c:pt>
                <c:pt idx="182">
                  <c:v>44090</c:v>
                </c:pt>
                <c:pt idx="183">
                  <c:v>44091</c:v>
                </c:pt>
                <c:pt idx="184">
                  <c:v>44092</c:v>
                </c:pt>
                <c:pt idx="185">
                  <c:v>44093</c:v>
                </c:pt>
                <c:pt idx="186">
                  <c:v>44094</c:v>
                </c:pt>
                <c:pt idx="187">
                  <c:v>44095</c:v>
                </c:pt>
                <c:pt idx="188">
                  <c:v>44096</c:v>
                </c:pt>
                <c:pt idx="189">
                  <c:v>44097</c:v>
                </c:pt>
                <c:pt idx="190">
                  <c:v>44098</c:v>
                </c:pt>
                <c:pt idx="191">
                  <c:v>44099</c:v>
                </c:pt>
                <c:pt idx="192">
                  <c:v>44100</c:v>
                </c:pt>
                <c:pt idx="193">
                  <c:v>44101</c:v>
                </c:pt>
                <c:pt idx="194">
                  <c:v>44102</c:v>
                </c:pt>
                <c:pt idx="195">
                  <c:v>44103</c:v>
                </c:pt>
                <c:pt idx="196">
                  <c:v>44104</c:v>
                </c:pt>
                <c:pt idx="197">
                  <c:v>44105</c:v>
                </c:pt>
                <c:pt idx="198">
                  <c:v>44106</c:v>
                </c:pt>
                <c:pt idx="199">
                  <c:v>44107</c:v>
                </c:pt>
                <c:pt idx="200">
                  <c:v>44108</c:v>
                </c:pt>
                <c:pt idx="201">
                  <c:v>44109</c:v>
                </c:pt>
                <c:pt idx="202">
                  <c:v>44110</c:v>
                </c:pt>
                <c:pt idx="203">
                  <c:v>44111</c:v>
                </c:pt>
                <c:pt idx="204">
                  <c:v>44112</c:v>
                </c:pt>
                <c:pt idx="205">
                  <c:v>44113</c:v>
                </c:pt>
                <c:pt idx="206">
                  <c:v>44114</c:v>
                </c:pt>
                <c:pt idx="207">
                  <c:v>44115</c:v>
                </c:pt>
                <c:pt idx="208">
                  <c:v>44116</c:v>
                </c:pt>
                <c:pt idx="209">
                  <c:v>44117</c:v>
                </c:pt>
                <c:pt idx="210">
                  <c:v>44118</c:v>
                </c:pt>
                <c:pt idx="211">
                  <c:v>44119</c:v>
                </c:pt>
                <c:pt idx="212">
                  <c:v>44120</c:v>
                </c:pt>
                <c:pt idx="213">
                  <c:v>44121</c:v>
                </c:pt>
                <c:pt idx="214">
                  <c:v>44122</c:v>
                </c:pt>
                <c:pt idx="215">
                  <c:v>44123</c:v>
                </c:pt>
                <c:pt idx="216">
                  <c:v>44124</c:v>
                </c:pt>
                <c:pt idx="217">
                  <c:v>44125</c:v>
                </c:pt>
                <c:pt idx="218">
                  <c:v>44126</c:v>
                </c:pt>
                <c:pt idx="219">
                  <c:v>44127</c:v>
                </c:pt>
                <c:pt idx="220">
                  <c:v>44128</c:v>
                </c:pt>
                <c:pt idx="221">
                  <c:v>44129</c:v>
                </c:pt>
                <c:pt idx="222">
                  <c:v>44130</c:v>
                </c:pt>
                <c:pt idx="223">
                  <c:v>44131</c:v>
                </c:pt>
                <c:pt idx="224">
                  <c:v>44132</c:v>
                </c:pt>
                <c:pt idx="225">
                  <c:v>44133</c:v>
                </c:pt>
                <c:pt idx="226">
                  <c:v>44134</c:v>
                </c:pt>
                <c:pt idx="227">
                  <c:v>44135</c:v>
                </c:pt>
                <c:pt idx="228">
                  <c:v>44136</c:v>
                </c:pt>
                <c:pt idx="229">
                  <c:v>44137</c:v>
                </c:pt>
                <c:pt idx="230">
                  <c:v>44138</c:v>
                </c:pt>
                <c:pt idx="231">
                  <c:v>44139</c:v>
                </c:pt>
                <c:pt idx="232">
                  <c:v>44140</c:v>
                </c:pt>
                <c:pt idx="233">
                  <c:v>44141</c:v>
                </c:pt>
                <c:pt idx="234">
                  <c:v>44142</c:v>
                </c:pt>
                <c:pt idx="235">
                  <c:v>44143</c:v>
                </c:pt>
                <c:pt idx="236">
                  <c:v>44144</c:v>
                </c:pt>
                <c:pt idx="237">
                  <c:v>44145</c:v>
                </c:pt>
                <c:pt idx="238">
                  <c:v>44146</c:v>
                </c:pt>
                <c:pt idx="239">
                  <c:v>44147</c:v>
                </c:pt>
                <c:pt idx="240">
                  <c:v>44148</c:v>
                </c:pt>
                <c:pt idx="241">
                  <c:v>44149</c:v>
                </c:pt>
                <c:pt idx="242">
                  <c:v>44150</c:v>
                </c:pt>
                <c:pt idx="243">
                  <c:v>44151</c:v>
                </c:pt>
                <c:pt idx="244">
                  <c:v>44152</c:v>
                </c:pt>
                <c:pt idx="245">
                  <c:v>44153</c:v>
                </c:pt>
                <c:pt idx="246">
                  <c:v>44154</c:v>
                </c:pt>
                <c:pt idx="247">
                  <c:v>44155</c:v>
                </c:pt>
                <c:pt idx="248">
                  <c:v>44156</c:v>
                </c:pt>
                <c:pt idx="249">
                  <c:v>44157</c:v>
                </c:pt>
                <c:pt idx="250">
                  <c:v>44158</c:v>
                </c:pt>
                <c:pt idx="251">
                  <c:v>44159</c:v>
                </c:pt>
                <c:pt idx="252">
                  <c:v>44160</c:v>
                </c:pt>
                <c:pt idx="253">
                  <c:v>44161</c:v>
                </c:pt>
                <c:pt idx="254">
                  <c:v>44162</c:v>
                </c:pt>
                <c:pt idx="255">
                  <c:v>44163</c:v>
                </c:pt>
                <c:pt idx="256">
                  <c:v>44164</c:v>
                </c:pt>
                <c:pt idx="257">
                  <c:v>44165</c:v>
                </c:pt>
                <c:pt idx="258">
                  <c:v>44166</c:v>
                </c:pt>
                <c:pt idx="259">
                  <c:v>44167</c:v>
                </c:pt>
                <c:pt idx="260">
                  <c:v>44168</c:v>
                </c:pt>
                <c:pt idx="261">
                  <c:v>44169</c:v>
                </c:pt>
                <c:pt idx="262">
                  <c:v>44170</c:v>
                </c:pt>
                <c:pt idx="263">
                  <c:v>44171</c:v>
                </c:pt>
                <c:pt idx="264">
                  <c:v>44172</c:v>
                </c:pt>
                <c:pt idx="265">
                  <c:v>44173</c:v>
                </c:pt>
                <c:pt idx="266">
                  <c:v>44174</c:v>
                </c:pt>
              </c:numCache>
            </c:numRef>
          </c:cat>
          <c:val>
            <c:numRef>
              <c:f>'WEEKLY PUBLIC INFO'!$B$34:$B$300</c:f>
              <c:numCache>
                <c:formatCode>General</c:formatCode>
                <c:ptCount val="267"/>
                <c:pt idx="0">
                  <c:v>1424</c:v>
                </c:pt>
                <c:pt idx="1">
                  <c:v>1725</c:v>
                </c:pt>
                <c:pt idx="2">
                  <c:v>2587</c:v>
                </c:pt>
                <c:pt idx="3">
                  <c:v>2681</c:v>
                </c:pt>
                <c:pt idx="4">
                  <c:v>2765</c:v>
                </c:pt>
                <c:pt idx="5">
                  <c:v>2926</c:v>
                </c:pt>
                <c:pt idx="6">
                  <c:v>3238</c:v>
                </c:pt>
                <c:pt idx="7">
                  <c:v>3460</c:v>
                </c:pt>
                <c:pt idx="8">
                  <c:v>3619</c:v>
                </c:pt>
                <c:pt idx="9">
                  <c:v>3669</c:v>
                </c:pt>
                <c:pt idx="10">
                  <c:v>3731</c:v>
                </c:pt>
                <c:pt idx="11">
                  <c:v>3745</c:v>
                </c:pt>
                <c:pt idx="12">
                  <c:v>3716</c:v>
                </c:pt>
                <c:pt idx="13">
                  <c:v>3688</c:v>
                </c:pt>
                <c:pt idx="14">
                  <c:v>3562</c:v>
                </c:pt>
                <c:pt idx="15">
                  <c:v>3421</c:v>
                </c:pt>
                <c:pt idx="16">
                  <c:v>3330</c:v>
                </c:pt>
                <c:pt idx="17">
                  <c:v>3258</c:v>
                </c:pt>
                <c:pt idx="18">
                  <c:v>3214</c:v>
                </c:pt>
                <c:pt idx="19">
                  <c:v>3114</c:v>
                </c:pt>
                <c:pt idx="20">
                  <c:v>2992</c:v>
                </c:pt>
                <c:pt idx="21">
                  <c:v>2871</c:v>
                </c:pt>
                <c:pt idx="22">
                  <c:v>2823</c:v>
                </c:pt>
                <c:pt idx="23">
                  <c:v>2730</c:v>
                </c:pt>
                <c:pt idx="24">
                  <c:v>2653</c:v>
                </c:pt>
                <c:pt idx="25">
                  <c:v>2619</c:v>
                </c:pt>
                <c:pt idx="26">
                  <c:v>2548</c:v>
                </c:pt>
                <c:pt idx="27">
                  <c:v>2440</c:v>
                </c:pt>
                <c:pt idx="28">
                  <c:v>2376</c:v>
                </c:pt>
                <c:pt idx="29">
                  <c:v>2347</c:v>
                </c:pt>
                <c:pt idx="30">
                  <c:v>2333</c:v>
                </c:pt>
                <c:pt idx="31">
                  <c:v>2301</c:v>
                </c:pt>
                <c:pt idx="32">
                  <c:v>2292</c:v>
                </c:pt>
                <c:pt idx="33">
                  <c:v>2268</c:v>
                </c:pt>
                <c:pt idx="34">
                  <c:v>2175</c:v>
                </c:pt>
                <c:pt idx="35">
                  <c:v>2105</c:v>
                </c:pt>
                <c:pt idx="36">
                  <c:v>2069</c:v>
                </c:pt>
                <c:pt idx="37">
                  <c:v>2015</c:v>
                </c:pt>
                <c:pt idx="38">
                  <c:v>1981</c:v>
                </c:pt>
                <c:pt idx="39">
                  <c:v>1954</c:v>
                </c:pt>
                <c:pt idx="40">
                  <c:v>1926</c:v>
                </c:pt>
                <c:pt idx="41">
                  <c:v>1870</c:v>
                </c:pt>
                <c:pt idx="42">
                  <c:v>1815</c:v>
                </c:pt>
                <c:pt idx="43">
                  <c:v>1783</c:v>
                </c:pt>
                <c:pt idx="44">
                  <c:v>1779</c:v>
                </c:pt>
                <c:pt idx="45">
                  <c:v>1720</c:v>
                </c:pt>
                <c:pt idx="46">
                  <c:v>1709</c:v>
                </c:pt>
                <c:pt idx="47">
                  <c:v>1686</c:v>
                </c:pt>
                <c:pt idx="48">
                  <c:v>1626</c:v>
                </c:pt>
                <c:pt idx="49">
                  <c:v>1550</c:v>
                </c:pt>
                <c:pt idx="50">
                  <c:v>1486</c:v>
                </c:pt>
                <c:pt idx="51">
                  <c:v>1385</c:v>
                </c:pt>
                <c:pt idx="52">
                  <c:v>1293</c:v>
                </c:pt>
                <c:pt idx="53">
                  <c:v>1266</c:v>
                </c:pt>
                <c:pt idx="54">
                  <c:v>1249</c:v>
                </c:pt>
                <c:pt idx="55">
                  <c:v>1217</c:v>
                </c:pt>
                <c:pt idx="56">
                  <c:v>1194</c:v>
                </c:pt>
                <c:pt idx="57">
                  <c:v>1182</c:v>
                </c:pt>
                <c:pt idx="58">
                  <c:v>1137</c:v>
                </c:pt>
                <c:pt idx="59">
                  <c:v>1102</c:v>
                </c:pt>
                <c:pt idx="60">
                  <c:v>1081</c:v>
                </c:pt>
                <c:pt idx="61">
                  <c:v>1072</c:v>
                </c:pt>
                <c:pt idx="62">
                  <c:v>1060</c:v>
                </c:pt>
                <c:pt idx="63">
                  <c:v>1053</c:v>
                </c:pt>
                <c:pt idx="64">
                  <c:v>1043</c:v>
                </c:pt>
                <c:pt idx="65">
                  <c:v>1058</c:v>
                </c:pt>
                <c:pt idx="66">
                  <c:v>1046</c:v>
                </c:pt>
                <c:pt idx="67">
                  <c:v>1026</c:v>
                </c:pt>
                <c:pt idx="68">
                  <c:v>1006</c:v>
                </c:pt>
                <c:pt idx="69">
                  <c:v>984</c:v>
                </c:pt>
                <c:pt idx="70">
                  <c:v>970</c:v>
                </c:pt>
                <c:pt idx="71">
                  <c:v>963</c:v>
                </c:pt>
                <c:pt idx="72">
                  <c:v>974</c:v>
                </c:pt>
                <c:pt idx="73">
                  <c:v>960</c:v>
                </c:pt>
                <c:pt idx="74">
                  <c:v>931</c:v>
                </c:pt>
                <c:pt idx="75">
                  <c:v>929</c:v>
                </c:pt>
                <c:pt idx="76">
                  <c:v>915</c:v>
                </c:pt>
                <c:pt idx="77">
                  <c:v>910</c:v>
                </c:pt>
                <c:pt idx="78">
                  <c:v>900</c:v>
                </c:pt>
                <c:pt idx="79">
                  <c:v>905</c:v>
                </c:pt>
                <c:pt idx="80">
                  <c:v>899</c:v>
                </c:pt>
                <c:pt idx="81">
                  <c:v>904</c:v>
                </c:pt>
                <c:pt idx="82">
                  <c:v>889</c:v>
                </c:pt>
                <c:pt idx="83">
                  <c:v>887</c:v>
                </c:pt>
                <c:pt idx="84">
                  <c:v>903</c:v>
                </c:pt>
                <c:pt idx="85">
                  <c:v>900</c:v>
                </c:pt>
                <c:pt idx="86">
                  <c:v>891</c:v>
                </c:pt>
                <c:pt idx="87">
                  <c:v>888</c:v>
                </c:pt>
                <c:pt idx="88">
                  <c:v>883</c:v>
                </c:pt>
                <c:pt idx="89">
                  <c:v>894</c:v>
                </c:pt>
                <c:pt idx="90">
                  <c:v>886</c:v>
                </c:pt>
                <c:pt idx="91">
                  <c:v>887</c:v>
                </c:pt>
                <c:pt idx="92">
                  <c:v>872</c:v>
                </c:pt>
                <c:pt idx="93">
                  <c:v>868</c:v>
                </c:pt>
                <c:pt idx="94">
                  <c:v>869</c:v>
                </c:pt>
                <c:pt idx="95">
                  <c:v>864</c:v>
                </c:pt>
                <c:pt idx="96">
                  <c:v>861</c:v>
                </c:pt>
                <c:pt idx="97">
                  <c:v>861</c:v>
                </c:pt>
                <c:pt idx="98">
                  <c:v>857</c:v>
                </c:pt>
                <c:pt idx="99">
                  <c:v>853</c:v>
                </c:pt>
                <c:pt idx="100">
                  <c:v>845</c:v>
                </c:pt>
                <c:pt idx="101">
                  <c:v>840</c:v>
                </c:pt>
                <c:pt idx="102">
                  <c:v>841</c:v>
                </c:pt>
                <c:pt idx="103">
                  <c:v>825</c:v>
                </c:pt>
                <c:pt idx="104">
                  <c:v>839</c:v>
                </c:pt>
                <c:pt idx="105">
                  <c:v>823</c:v>
                </c:pt>
                <c:pt idx="106">
                  <c:v>826</c:v>
                </c:pt>
                <c:pt idx="107">
                  <c:v>831</c:v>
                </c:pt>
                <c:pt idx="108">
                  <c:v>842</c:v>
                </c:pt>
                <c:pt idx="109">
                  <c:v>832</c:v>
                </c:pt>
                <c:pt idx="110">
                  <c:v>815</c:v>
                </c:pt>
                <c:pt idx="111">
                  <c:v>801</c:v>
                </c:pt>
                <c:pt idx="112">
                  <c:v>806</c:v>
                </c:pt>
                <c:pt idx="113">
                  <c:v>810</c:v>
                </c:pt>
                <c:pt idx="114">
                  <c:v>819</c:v>
                </c:pt>
                <c:pt idx="115">
                  <c:v>823</c:v>
                </c:pt>
                <c:pt idx="116">
                  <c:v>818</c:v>
                </c:pt>
                <c:pt idx="117">
                  <c:v>810</c:v>
                </c:pt>
                <c:pt idx="118">
                  <c:v>809</c:v>
                </c:pt>
                <c:pt idx="119">
                  <c:v>808</c:v>
                </c:pt>
                <c:pt idx="120">
                  <c:v>798</c:v>
                </c:pt>
                <c:pt idx="121">
                  <c:v>811</c:v>
                </c:pt>
                <c:pt idx="122">
                  <c:v>794</c:v>
                </c:pt>
                <c:pt idx="123">
                  <c:v>787</c:v>
                </c:pt>
                <c:pt idx="124">
                  <c:v>796</c:v>
                </c:pt>
                <c:pt idx="125">
                  <c:v>800</c:v>
                </c:pt>
                <c:pt idx="126">
                  <c:v>802</c:v>
                </c:pt>
                <c:pt idx="127">
                  <c:v>804</c:v>
                </c:pt>
                <c:pt idx="128">
                  <c:v>814</c:v>
                </c:pt>
                <c:pt idx="129">
                  <c:v>809</c:v>
                </c:pt>
                <c:pt idx="130">
                  <c:v>806</c:v>
                </c:pt>
                <c:pt idx="131">
                  <c:v>801</c:v>
                </c:pt>
                <c:pt idx="132">
                  <c:v>821</c:v>
                </c:pt>
                <c:pt idx="133">
                  <c:v>826</c:v>
                </c:pt>
                <c:pt idx="134">
                  <c:v>831</c:v>
                </c:pt>
                <c:pt idx="135">
                  <c:v>867</c:v>
                </c:pt>
                <c:pt idx="136">
                  <c:v>838</c:v>
                </c:pt>
                <c:pt idx="137">
                  <c:v>835</c:v>
                </c:pt>
                <c:pt idx="138">
                  <c:v>804</c:v>
                </c:pt>
                <c:pt idx="139">
                  <c:v>806</c:v>
                </c:pt>
                <c:pt idx="140">
                  <c:v>804</c:v>
                </c:pt>
                <c:pt idx="141">
                  <c:v>811</c:v>
                </c:pt>
                <c:pt idx="142">
                  <c:v>814</c:v>
                </c:pt>
                <c:pt idx="143">
                  <c:v>810</c:v>
                </c:pt>
                <c:pt idx="144">
                  <c:v>822</c:v>
                </c:pt>
                <c:pt idx="145">
                  <c:v>822</c:v>
                </c:pt>
                <c:pt idx="146">
                  <c:v>811</c:v>
                </c:pt>
                <c:pt idx="147">
                  <c:v>821</c:v>
                </c:pt>
                <c:pt idx="148">
                  <c:v>836</c:v>
                </c:pt>
                <c:pt idx="149">
                  <c:v>829</c:v>
                </c:pt>
                <c:pt idx="150">
                  <c:v>830</c:v>
                </c:pt>
                <c:pt idx="151">
                  <c:v>824</c:v>
                </c:pt>
                <c:pt idx="152">
                  <c:v>819</c:v>
                </c:pt>
                <c:pt idx="153">
                  <c:v>846</c:v>
                </c:pt>
                <c:pt idx="154">
                  <c:v>866</c:v>
                </c:pt>
                <c:pt idx="155">
                  <c:v>878</c:v>
                </c:pt>
                <c:pt idx="156">
                  <c:v>913</c:v>
                </c:pt>
                <c:pt idx="157">
                  <c:v>913</c:v>
                </c:pt>
                <c:pt idx="158">
                  <c:v>908</c:v>
                </c:pt>
                <c:pt idx="159">
                  <c:v>898</c:v>
                </c:pt>
                <c:pt idx="160">
                  <c:v>994</c:v>
                </c:pt>
                <c:pt idx="161">
                  <c:v>1067</c:v>
                </c:pt>
                <c:pt idx="162">
                  <c:v>1074</c:v>
                </c:pt>
                <c:pt idx="163">
                  <c:v>1116</c:v>
                </c:pt>
                <c:pt idx="164">
                  <c:v>1151</c:v>
                </c:pt>
                <c:pt idx="165">
                  <c:v>1115</c:v>
                </c:pt>
                <c:pt idx="166">
                  <c:v>1059</c:v>
                </c:pt>
                <c:pt idx="167">
                  <c:v>1050</c:v>
                </c:pt>
                <c:pt idx="168">
                  <c:v>1059</c:v>
                </c:pt>
                <c:pt idx="169">
                  <c:v>1048</c:v>
                </c:pt>
                <c:pt idx="170">
                  <c:v>1051</c:v>
                </c:pt>
                <c:pt idx="171">
                  <c:v>1031</c:v>
                </c:pt>
                <c:pt idx="172">
                  <c:v>1038</c:v>
                </c:pt>
                <c:pt idx="173">
                  <c:v>1013</c:v>
                </c:pt>
                <c:pt idx="174">
                  <c:v>1018</c:v>
                </c:pt>
                <c:pt idx="175">
                  <c:v>1046</c:v>
                </c:pt>
                <c:pt idx="176">
                  <c:v>1068</c:v>
                </c:pt>
                <c:pt idx="177">
                  <c:v>1085</c:v>
                </c:pt>
                <c:pt idx="178">
                  <c:v>1097</c:v>
                </c:pt>
                <c:pt idx="179">
                  <c:v>1097</c:v>
                </c:pt>
                <c:pt idx="180">
                  <c:v>1088</c:v>
                </c:pt>
                <c:pt idx="181">
                  <c:v>1184</c:v>
                </c:pt>
                <c:pt idx="182">
                  <c:v>1191</c:v>
                </c:pt>
                <c:pt idx="183">
                  <c:v>1181</c:v>
                </c:pt>
                <c:pt idx="184">
                  <c:v>1176</c:v>
                </c:pt>
                <c:pt idx="185">
                  <c:v>1166</c:v>
                </c:pt>
                <c:pt idx="186">
                  <c:v>1166</c:v>
                </c:pt>
                <c:pt idx="187">
                  <c:v>1155</c:v>
                </c:pt>
                <c:pt idx="188">
                  <c:v>1158</c:v>
                </c:pt>
                <c:pt idx="189">
                  <c:v>1139</c:v>
                </c:pt>
                <c:pt idx="190">
                  <c:v>1108</c:v>
                </c:pt>
                <c:pt idx="191">
                  <c:v>1119</c:v>
                </c:pt>
                <c:pt idx="192">
                  <c:v>1129</c:v>
                </c:pt>
                <c:pt idx="193">
                  <c:v>1129</c:v>
                </c:pt>
                <c:pt idx="194">
                  <c:v>1136</c:v>
                </c:pt>
                <c:pt idx="195">
                  <c:v>1153</c:v>
                </c:pt>
                <c:pt idx="196">
                  <c:v>1214</c:v>
                </c:pt>
                <c:pt idx="197">
                  <c:v>1218</c:v>
                </c:pt>
                <c:pt idx="198">
                  <c:v>1212</c:v>
                </c:pt>
                <c:pt idx="199">
                  <c:v>1210</c:v>
                </c:pt>
                <c:pt idx="200">
                  <c:v>1203</c:v>
                </c:pt>
                <c:pt idx="201">
                  <c:v>1186</c:v>
                </c:pt>
                <c:pt idx="202">
                  <c:v>1206</c:v>
                </c:pt>
                <c:pt idx="203">
                  <c:v>1216</c:v>
                </c:pt>
                <c:pt idx="204">
                  <c:v>1241</c:v>
                </c:pt>
                <c:pt idx="205">
                  <c:v>1227</c:v>
                </c:pt>
                <c:pt idx="206">
                  <c:v>1210</c:v>
                </c:pt>
                <c:pt idx="207">
                  <c:v>1235</c:v>
                </c:pt>
                <c:pt idx="208">
                  <c:v>1246</c:v>
                </c:pt>
                <c:pt idx="209">
                  <c:v>1299</c:v>
                </c:pt>
                <c:pt idx="210">
                  <c:v>1345</c:v>
                </c:pt>
                <c:pt idx="211">
                  <c:v>1377</c:v>
                </c:pt>
                <c:pt idx="212">
                  <c:v>1434</c:v>
                </c:pt>
                <c:pt idx="213">
                  <c:v>1448</c:v>
                </c:pt>
                <c:pt idx="214">
                  <c:v>1449</c:v>
                </c:pt>
                <c:pt idx="215">
                  <c:v>1426</c:v>
                </c:pt>
                <c:pt idx="216">
                  <c:v>1456</c:v>
                </c:pt>
                <c:pt idx="217">
                  <c:v>1444</c:v>
                </c:pt>
                <c:pt idx="218">
                  <c:v>1444</c:v>
                </c:pt>
                <c:pt idx="219">
                  <c:v>1425</c:v>
                </c:pt>
                <c:pt idx="220">
                  <c:v>1382</c:v>
                </c:pt>
                <c:pt idx="221">
                  <c:v>1385</c:v>
                </c:pt>
                <c:pt idx="222">
                  <c:v>1388</c:v>
                </c:pt>
                <c:pt idx="223">
                  <c:v>1422</c:v>
                </c:pt>
                <c:pt idx="224">
                  <c:v>1446</c:v>
                </c:pt>
                <c:pt idx="225">
                  <c:v>1418</c:v>
                </c:pt>
                <c:pt idx="226">
                  <c:v>1457</c:v>
                </c:pt>
                <c:pt idx="227">
                  <c:v>1407</c:v>
                </c:pt>
                <c:pt idx="228">
                  <c:v>1414</c:v>
                </c:pt>
                <c:pt idx="229">
                  <c:v>1433</c:v>
                </c:pt>
                <c:pt idx="230">
                  <c:v>1397</c:v>
                </c:pt>
                <c:pt idx="231">
                  <c:v>1430</c:v>
                </c:pt>
                <c:pt idx="232">
                  <c:v>1439</c:v>
                </c:pt>
                <c:pt idx="233">
                  <c:v>1450</c:v>
                </c:pt>
                <c:pt idx="234">
                  <c:v>1450</c:v>
                </c:pt>
                <c:pt idx="235">
                  <c:v>1431</c:v>
                </c:pt>
                <c:pt idx="236">
                  <c:v>1418</c:v>
                </c:pt>
                <c:pt idx="237">
                  <c:v>1463</c:v>
                </c:pt>
                <c:pt idx="238">
                  <c:v>1458</c:v>
                </c:pt>
                <c:pt idx="239">
                  <c:v>1452</c:v>
                </c:pt>
                <c:pt idx="240">
                  <c:v>1482</c:v>
                </c:pt>
                <c:pt idx="241">
                  <c:v>1459</c:v>
                </c:pt>
                <c:pt idx="242">
                  <c:v>1451</c:v>
                </c:pt>
                <c:pt idx="243">
                  <c:v>1410</c:v>
                </c:pt>
                <c:pt idx="244">
                  <c:v>1401</c:v>
                </c:pt>
                <c:pt idx="245">
                  <c:v>1366</c:v>
                </c:pt>
                <c:pt idx="246">
                  <c:v>1354</c:v>
                </c:pt>
                <c:pt idx="247">
                  <c:v>1382</c:v>
                </c:pt>
                <c:pt idx="248">
                  <c:v>1379</c:v>
                </c:pt>
                <c:pt idx="249">
                  <c:v>1366</c:v>
                </c:pt>
                <c:pt idx="250">
                  <c:v>1351</c:v>
                </c:pt>
                <c:pt idx="251">
                  <c:v>1352</c:v>
                </c:pt>
                <c:pt idx="252">
                  <c:v>1373</c:v>
                </c:pt>
                <c:pt idx="253">
                  <c:v>1404</c:v>
                </c:pt>
                <c:pt idx="254">
                  <c:v>1396</c:v>
                </c:pt>
                <c:pt idx="255">
                  <c:v>1345</c:v>
                </c:pt>
                <c:pt idx="256">
                  <c:v>1332</c:v>
                </c:pt>
                <c:pt idx="257">
                  <c:v>1320</c:v>
                </c:pt>
                <c:pt idx="258">
                  <c:v>1322</c:v>
                </c:pt>
                <c:pt idx="259">
                  <c:v>1290</c:v>
                </c:pt>
                <c:pt idx="260">
                  <c:v>1296</c:v>
                </c:pt>
                <c:pt idx="261">
                  <c:v>1284</c:v>
                </c:pt>
                <c:pt idx="262">
                  <c:v>1263</c:v>
                </c:pt>
                <c:pt idx="263">
                  <c:v>1267</c:v>
                </c:pt>
                <c:pt idx="264">
                  <c:v>1270</c:v>
                </c:pt>
                <c:pt idx="265">
                  <c:v>1284</c:v>
                </c:pt>
                <c:pt idx="266">
                  <c:v>1333</c:v>
                </c:pt>
              </c:numCache>
            </c:numRef>
          </c:val>
          <c:smooth val="0"/>
        </c:ser>
        <c:ser>
          <c:idx val="1"/>
          <c:order val="1"/>
          <c:tx>
            <c:strRef>
              <c:f>'WEEKLY PUBLIC INFO'!$C$33</c:f>
              <c:strCache>
                <c:ptCount val="1"/>
                <c:pt idx="0">
                  <c:v>2019</c:v>
                </c:pt>
              </c:strCache>
            </c:strRef>
          </c:tx>
          <c:spPr>
            <a:ln w="28575" cap="rnd">
              <a:solidFill>
                <a:srgbClr val="FFC000"/>
              </a:solidFill>
              <a:round/>
            </a:ln>
            <a:effectLst/>
          </c:spPr>
          <c:marker>
            <c:symbol val="none"/>
          </c:marker>
          <c:cat>
            <c:numRef>
              <c:f>'WEEKLY PUBLIC INFO'!$A$34:$A$300</c:f>
              <c:numCache>
                <c:formatCode>d\-mmm</c:formatCode>
                <c:ptCount val="267"/>
                <c:pt idx="0">
                  <c:v>43908</c:v>
                </c:pt>
                <c:pt idx="1">
                  <c:v>43909</c:v>
                </c:pt>
                <c:pt idx="2">
                  <c:v>43910</c:v>
                </c:pt>
                <c:pt idx="3">
                  <c:v>43911</c:v>
                </c:pt>
                <c:pt idx="4">
                  <c:v>43912</c:v>
                </c:pt>
                <c:pt idx="5">
                  <c:v>43913</c:v>
                </c:pt>
                <c:pt idx="6">
                  <c:v>43914</c:v>
                </c:pt>
                <c:pt idx="7">
                  <c:v>43915</c:v>
                </c:pt>
                <c:pt idx="8">
                  <c:v>43916</c:v>
                </c:pt>
                <c:pt idx="9">
                  <c:v>43917</c:v>
                </c:pt>
                <c:pt idx="10">
                  <c:v>43918</c:v>
                </c:pt>
                <c:pt idx="11">
                  <c:v>43919</c:v>
                </c:pt>
                <c:pt idx="12">
                  <c:v>43920</c:v>
                </c:pt>
                <c:pt idx="13">
                  <c:v>43921</c:v>
                </c:pt>
                <c:pt idx="14">
                  <c:v>43922</c:v>
                </c:pt>
                <c:pt idx="15">
                  <c:v>43923</c:v>
                </c:pt>
                <c:pt idx="16">
                  <c:v>43924</c:v>
                </c:pt>
                <c:pt idx="17">
                  <c:v>43925</c:v>
                </c:pt>
                <c:pt idx="18">
                  <c:v>43926</c:v>
                </c:pt>
                <c:pt idx="19">
                  <c:v>43927</c:v>
                </c:pt>
                <c:pt idx="20">
                  <c:v>43928</c:v>
                </c:pt>
                <c:pt idx="21">
                  <c:v>43929</c:v>
                </c:pt>
                <c:pt idx="22">
                  <c:v>43930</c:v>
                </c:pt>
                <c:pt idx="23">
                  <c:v>43931</c:v>
                </c:pt>
                <c:pt idx="24">
                  <c:v>43932</c:v>
                </c:pt>
                <c:pt idx="25">
                  <c:v>43933</c:v>
                </c:pt>
                <c:pt idx="26">
                  <c:v>43934</c:v>
                </c:pt>
                <c:pt idx="27">
                  <c:v>43935</c:v>
                </c:pt>
                <c:pt idx="28">
                  <c:v>43936</c:v>
                </c:pt>
                <c:pt idx="29">
                  <c:v>43937</c:v>
                </c:pt>
                <c:pt idx="30">
                  <c:v>43938</c:v>
                </c:pt>
                <c:pt idx="31">
                  <c:v>43939</c:v>
                </c:pt>
                <c:pt idx="32">
                  <c:v>43940</c:v>
                </c:pt>
                <c:pt idx="33">
                  <c:v>43941</c:v>
                </c:pt>
                <c:pt idx="34">
                  <c:v>43942</c:v>
                </c:pt>
                <c:pt idx="35">
                  <c:v>43943</c:v>
                </c:pt>
                <c:pt idx="36">
                  <c:v>43944</c:v>
                </c:pt>
                <c:pt idx="37">
                  <c:v>43945</c:v>
                </c:pt>
                <c:pt idx="38">
                  <c:v>43946</c:v>
                </c:pt>
                <c:pt idx="39">
                  <c:v>43947</c:v>
                </c:pt>
                <c:pt idx="40">
                  <c:v>43948</c:v>
                </c:pt>
                <c:pt idx="41">
                  <c:v>43949</c:v>
                </c:pt>
                <c:pt idx="42">
                  <c:v>43950</c:v>
                </c:pt>
                <c:pt idx="43">
                  <c:v>43951</c:v>
                </c:pt>
                <c:pt idx="44">
                  <c:v>43952</c:v>
                </c:pt>
                <c:pt idx="45">
                  <c:v>43953</c:v>
                </c:pt>
                <c:pt idx="46">
                  <c:v>43954</c:v>
                </c:pt>
                <c:pt idx="47">
                  <c:v>43955</c:v>
                </c:pt>
                <c:pt idx="48">
                  <c:v>43956</c:v>
                </c:pt>
                <c:pt idx="49">
                  <c:v>43957</c:v>
                </c:pt>
                <c:pt idx="50">
                  <c:v>43958</c:v>
                </c:pt>
                <c:pt idx="51">
                  <c:v>43959</c:v>
                </c:pt>
                <c:pt idx="52">
                  <c:v>43960</c:v>
                </c:pt>
                <c:pt idx="53">
                  <c:v>43961</c:v>
                </c:pt>
                <c:pt idx="54">
                  <c:v>43962</c:v>
                </c:pt>
                <c:pt idx="55">
                  <c:v>43963</c:v>
                </c:pt>
                <c:pt idx="56">
                  <c:v>43964</c:v>
                </c:pt>
                <c:pt idx="57">
                  <c:v>43965</c:v>
                </c:pt>
                <c:pt idx="58">
                  <c:v>43966</c:v>
                </c:pt>
                <c:pt idx="59">
                  <c:v>43967</c:v>
                </c:pt>
                <c:pt idx="60">
                  <c:v>43968</c:v>
                </c:pt>
                <c:pt idx="61">
                  <c:v>43969</c:v>
                </c:pt>
                <c:pt idx="62">
                  <c:v>43970</c:v>
                </c:pt>
                <c:pt idx="63">
                  <c:v>43971</c:v>
                </c:pt>
                <c:pt idx="64">
                  <c:v>43972</c:v>
                </c:pt>
                <c:pt idx="65">
                  <c:v>43973</c:v>
                </c:pt>
                <c:pt idx="66">
                  <c:v>43974</c:v>
                </c:pt>
                <c:pt idx="67">
                  <c:v>43975</c:v>
                </c:pt>
                <c:pt idx="68">
                  <c:v>43976</c:v>
                </c:pt>
                <c:pt idx="69">
                  <c:v>43977</c:v>
                </c:pt>
                <c:pt idx="70">
                  <c:v>43978</c:v>
                </c:pt>
                <c:pt idx="71">
                  <c:v>43979</c:v>
                </c:pt>
                <c:pt idx="72">
                  <c:v>43980</c:v>
                </c:pt>
                <c:pt idx="73">
                  <c:v>43981</c:v>
                </c:pt>
                <c:pt idx="74">
                  <c:v>43982</c:v>
                </c:pt>
                <c:pt idx="75">
                  <c:v>43983</c:v>
                </c:pt>
                <c:pt idx="76">
                  <c:v>43984</c:v>
                </c:pt>
                <c:pt idx="77">
                  <c:v>43985</c:v>
                </c:pt>
                <c:pt idx="78">
                  <c:v>43986</c:v>
                </c:pt>
                <c:pt idx="79">
                  <c:v>43987</c:v>
                </c:pt>
                <c:pt idx="80">
                  <c:v>43988</c:v>
                </c:pt>
                <c:pt idx="81">
                  <c:v>43989</c:v>
                </c:pt>
                <c:pt idx="82">
                  <c:v>43990</c:v>
                </c:pt>
                <c:pt idx="83">
                  <c:v>43991</c:v>
                </c:pt>
                <c:pt idx="84">
                  <c:v>43992</c:v>
                </c:pt>
                <c:pt idx="85">
                  <c:v>43993</c:v>
                </c:pt>
                <c:pt idx="86">
                  <c:v>43994</c:v>
                </c:pt>
                <c:pt idx="87">
                  <c:v>43995</c:v>
                </c:pt>
                <c:pt idx="88">
                  <c:v>43996</c:v>
                </c:pt>
                <c:pt idx="89">
                  <c:v>43997</c:v>
                </c:pt>
                <c:pt idx="90">
                  <c:v>43998</c:v>
                </c:pt>
                <c:pt idx="91">
                  <c:v>43999</c:v>
                </c:pt>
                <c:pt idx="92">
                  <c:v>44000</c:v>
                </c:pt>
                <c:pt idx="93">
                  <c:v>44001</c:v>
                </c:pt>
                <c:pt idx="94">
                  <c:v>44002</c:v>
                </c:pt>
                <c:pt idx="95">
                  <c:v>44003</c:v>
                </c:pt>
                <c:pt idx="96">
                  <c:v>44004</c:v>
                </c:pt>
                <c:pt idx="97">
                  <c:v>44005</c:v>
                </c:pt>
                <c:pt idx="98">
                  <c:v>44006</c:v>
                </c:pt>
                <c:pt idx="99">
                  <c:v>44007</c:v>
                </c:pt>
                <c:pt idx="100">
                  <c:v>44008</c:v>
                </c:pt>
                <c:pt idx="101">
                  <c:v>44009</c:v>
                </c:pt>
                <c:pt idx="102">
                  <c:v>44010</c:v>
                </c:pt>
                <c:pt idx="103">
                  <c:v>44011</c:v>
                </c:pt>
                <c:pt idx="104">
                  <c:v>44012</c:v>
                </c:pt>
                <c:pt idx="105">
                  <c:v>44013</c:v>
                </c:pt>
                <c:pt idx="106">
                  <c:v>44014</c:v>
                </c:pt>
                <c:pt idx="107">
                  <c:v>44015</c:v>
                </c:pt>
                <c:pt idx="108">
                  <c:v>44016</c:v>
                </c:pt>
                <c:pt idx="109">
                  <c:v>44017</c:v>
                </c:pt>
                <c:pt idx="110">
                  <c:v>44018</c:v>
                </c:pt>
                <c:pt idx="111">
                  <c:v>44019</c:v>
                </c:pt>
                <c:pt idx="112">
                  <c:v>44020</c:v>
                </c:pt>
                <c:pt idx="113">
                  <c:v>44021</c:v>
                </c:pt>
                <c:pt idx="114">
                  <c:v>44022</c:v>
                </c:pt>
                <c:pt idx="115">
                  <c:v>44023</c:v>
                </c:pt>
                <c:pt idx="116">
                  <c:v>44024</c:v>
                </c:pt>
                <c:pt idx="117">
                  <c:v>44025</c:v>
                </c:pt>
                <c:pt idx="118">
                  <c:v>44026</c:v>
                </c:pt>
                <c:pt idx="119">
                  <c:v>44027</c:v>
                </c:pt>
                <c:pt idx="120">
                  <c:v>44028</c:v>
                </c:pt>
                <c:pt idx="121">
                  <c:v>44029</c:v>
                </c:pt>
                <c:pt idx="122">
                  <c:v>44030</c:v>
                </c:pt>
                <c:pt idx="123">
                  <c:v>44031</c:v>
                </c:pt>
                <c:pt idx="124">
                  <c:v>44032</c:v>
                </c:pt>
                <c:pt idx="125">
                  <c:v>44033</c:v>
                </c:pt>
                <c:pt idx="126">
                  <c:v>44034</c:v>
                </c:pt>
                <c:pt idx="127">
                  <c:v>44035</c:v>
                </c:pt>
                <c:pt idx="128">
                  <c:v>44036</c:v>
                </c:pt>
                <c:pt idx="129">
                  <c:v>44037</c:v>
                </c:pt>
                <c:pt idx="130">
                  <c:v>44038</c:v>
                </c:pt>
                <c:pt idx="131">
                  <c:v>44039</c:v>
                </c:pt>
                <c:pt idx="132">
                  <c:v>44040</c:v>
                </c:pt>
                <c:pt idx="133">
                  <c:v>44041</c:v>
                </c:pt>
                <c:pt idx="134">
                  <c:v>44042</c:v>
                </c:pt>
                <c:pt idx="135">
                  <c:v>44043</c:v>
                </c:pt>
                <c:pt idx="136">
                  <c:v>44044</c:v>
                </c:pt>
                <c:pt idx="137">
                  <c:v>44045</c:v>
                </c:pt>
                <c:pt idx="138">
                  <c:v>44046</c:v>
                </c:pt>
                <c:pt idx="139">
                  <c:v>44047</c:v>
                </c:pt>
                <c:pt idx="140">
                  <c:v>44048</c:v>
                </c:pt>
                <c:pt idx="141">
                  <c:v>44049</c:v>
                </c:pt>
                <c:pt idx="142">
                  <c:v>44050</c:v>
                </c:pt>
                <c:pt idx="143">
                  <c:v>44051</c:v>
                </c:pt>
                <c:pt idx="144">
                  <c:v>44052</c:v>
                </c:pt>
                <c:pt idx="145">
                  <c:v>44053</c:v>
                </c:pt>
                <c:pt idx="146">
                  <c:v>44054</c:v>
                </c:pt>
                <c:pt idx="147">
                  <c:v>44055</c:v>
                </c:pt>
                <c:pt idx="148">
                  <c:v>44056</c:v>
                </c:pt>
                <c:pt idx="149">
                  <c:v>44057</c:v>
                </c:pt>
                <c:pt idx="150">
                  <c:v>44058</c:v>
                </c:pt>
                <c:pt idx="151">
                  <c:v>44059</c:v>
                </c:pt>
                <c:pt idx="152">
                  <c:v>44060</c:v>
                </c:pt>
                <c:pt idx="153">
                  <c:v>44061</c:v>
                </c:pt>
                <c:pt idx="154">
                  <c:v>44062</c:v>
                </c:pt>
                <c:pt idx="155">
                  <c:v>44063</c:v>
                </c:pt>
                <c:pt idx="156">
                  <c:v>44064</c:v>
                </c:pt>
                <c:pt idx="157">
                  <c:v>44065</c:v>
                </c:pt>
                <c:pt idx="158">
                  <c:v>44066</c:v>
                </c:pt>
                <c:pt idx="159">
                  <c:v>44067</c:v>
                </c:pt>
                <c:pt idx="160">
                  <c:v>44068</c:v>
                </c:pt>
                <c:pt idx="161">
                  <c:v>44069</c:v>
                </c:pt>
                <c:pt idx="162">
                  <c:v>44070</c:v>
                </c:pt>
                <c:pt idx="163">
                  <c:v>44071</c:v>
                </c:pt>
                <c:pt idx="164">
                  <c:v>44072</c:v>
                </c:pt>
                <c:pt idx="165">
                  <c:v>44073</c:v>
                </c:pt>
                <c:pt idx="166">
                  <c:v>44074</c:v>
                </c:pt>
                <c:pt idx="167">
                  <c:v>44075</c:v>
                </c:pt>
                <c:pt idx="168">
                  <c:v>44076</c:v>
                </c:pt>
                <c:pt idx="169">
                  <c:v>44077</c:v>
                </c:pt>
                <c:pt idx="170">
                  <c:v>44078</c:v>
                </c:pt>
                <c:pt idx="171">
                  <c:v>44079</c:v>
                </c:pt>
                <c:pt idx="172">
                  <c:v>44080</c:v>
                </c:pt>
                <c:pt idx="173">
                  <c:v>44081</c:v>
                </c:pt>
                <c:pt idx="174">
                  <c:v>44082</c:v>
                </c:pt>
                <c:pt idx="175">
                  <c:v>44083</c:v>
                </c:pt>
                <c:pt idx="176">
                  <c:v>44084</c:v>
                </c:pt>
                <c:pt idx="177">
                  <c:v>44085</c:v>
                </c:pt>
                <c:pt idx="178">
                  <c:v>44086</c:v>
                </c:pt>
                <c:pt idx="179">
                  <c:v>44087</c:v>
                </c:pt>
                <c:pt idx="180">
                  <c:v>44088</c:v>
                </c:pt>
                <c:pt idx="181">
                  <c:v>44089</c:v>
                </c:pt>
                <c:pt idx="182">
                  <c:v>44090</c:v>
                </c:pt>
                <c:pt idx="183">
                  <c:v>44091</c:v>
                </c:pt>
                <c:pt idx="184">
                  <c:v>44092</c:v>
                </c:pt>
                <c:pt idx="185">
                  <c:v>44093</c:v>
                </c:pt>
                <c:pt idx="186">
                  <c:v>44094</c:v>
                </c:pt>
                <c:pt idx="187">
                  <c:v>44095</c:v>
                </c:pt>
                <c:pt idx="188">
                  <c:v>44096</c:v>
                </c:pt>
                <c:pt idx="189">
                  <c:v>44097</c:v>
                </c:pt>
                <c:pt idx="190">
                  <c:v>44098</c:v>
                </c:pt>
                <c:pt idx="191">
                  <c:v>44099</c:v>
                </c:pt>
                <c:pt idx="192">
                  <c:v>44100</c:v>
                </c:pt>
                <c:pt idx="193">
                  <c:v>44101</c:v>
                </c:pt>
                <c:pt idx="194">
                  <c:v>44102</c:v>
                </c:pt>
                <c:pt idx="195">
                  <c:v>44103</c:v>
                </c:pt>
                <c:pt idx="196">
                  <c:v>44104</c:v>
                </c:pt>
                <c:pt idx="197">
                  <c:v>44105</c:v>
                </c:pt>
                <c:pt idx="198">
                  <c:v>44106</c:v>
                </c:pt>
                <c:pt idx="199">
                  <c:v>44107</c:v>
                </c:pt>
                <c:pt idx="200">
                  <c:v>44108</c:v>
                </c:pt>
                <c:pt idx="201">
                  <c:v>44109</c:v>
                </c:pt>
                <c:pt idx="202">
                  <c:v>44110</c:v>
                </c:pt>
                <c:pt idx="203">
                  <c:v>44111</c:v>
                </c:pt>
                <c:pt idx="204">
                  <c:v>44112</c:v>
                </c:pt>
                <c:pt idx="205">
                  <c:v>44113</c:v>
                </c:pt>
                <c:pt idx="206">
                  <c:v>44114</c:v>
                </c:pt>
                <c:pt idx="207">
                  <c:v>44115</c:v>
                </c:pt>
                <c:pt idx="208">
                  <c:v>44116</c:v>
                </c:pt>
                <c:pt idx="209">
                  <c:v>44117</c:v>
                </c:pt>
                <c:pt idx="210">
                  <c:v>44118</c:v>
                </c:pt>
                <c:pt idx="211">
                  <c:v>44119</c:v>
                </c:pt>
                <c:pt idx="212">
                  <c:v>44120</c:v>
                </c:pt>
                <c:pt idx="213">
                  <c:v>44121</c:v>
                </c:pt>
                <c:pt idx="214">
                  <c:v>44122</c:v>
                </c:pt>
                <c:pt idx="215">
                  <c:v>44123</c:v>
                </c:pt>
                <c:pt idx="216">
                  <c:v>44124</c:v>
                </c:pt>
                <c:pt idx="217">
                  <c:v>44125</c:v>
                </c:pt>
                <c:pt idx="218">
                  <c:v>44126</c:v>
                </c:pt>
                <c:pt idx="219">
                  <c:v>44127</c:v>
                </c:pt>
                <c:pt idx="220">
                  <c:v>44128</c:v>
                </c:pt>
                <c:pt idx="221">
                  <c:v>44129</c:v>
                </c:pt>
                <c:pt idx="222">
                  <c:v>44130</c:v>
                </c:pt>
                <c:pt idx="223">
                  <c:v>44131</c:v>
                </c:pt>
                <c:pt idx="224">
                  <c:v>44132</c:v>
                </c:pt>
                <c:pt idx="225">
                  <c:v>44133</c:v>
                </c:pt>
                <c:pt idx="226">
                  <c:v>44134</c:v>
                </c:pt>
                <c:pt idx="227">
                  <c:v>44135</c:v>
                </c:pt>
                <c:pt idx="228">
                  <c:v>44136</c:v>
                </c:pt>
                <c:pt idx="229">
                  <c:v>44137</c:v>
                </c:pt>
                <c:pt idx="230">
                  <c:v>44138</c:v>
                </c:pt>
                <c:pt idx="231">
                  <c:v>44139</c:v>
                </c:pt>
                <c:pt idx="232">
                  <c:v>44140</c:v>
                </c:pt>
                <c:pt idx="233">
                  <c:v>44141</c:v>
                </c:pt>
                <c:pt idx="234">
                  <c:v>44142</c:v>
                </c:pt>
                <c:pt idx="235">
                  <c:v>44143</c:v>
                </c:pt>
                <c:pt idx="236">
                  <c:v>44144</c:v>
                </c:pt>
                <c:pt idx="237">
                  <c:v>44145</c:v>
                </c:pt>
                <c:pt idx="238">
                  <c:v>44146</c:v>
                </c:pt>
                <c:pt idx="239">
                  <c:v>44147</c:v>
                </c:pt>
                <c:pt idx="240">
                  <c:v>44148</c:v>
                </c:pt>
                <c:pt idx="241">
                  <c:v>44149</c:v>
                </c:pt>
                <c:pt idx="242">
                  <c:v>44150</c:v>
                </c:pt>
                <c:pt idx="243">
                  <c:v>44151</c:v>
                </c:pt>
                <c:pt idx="244">
                  <c:v>44152</c:v>
                </c:pt>
                <c:pt idx="245">
                  <c:v>44153</c:v>
                </c:pt>
                <c:pt idx="246">
                  <c:v>44154</c:v>
                </c:pt>
                <c:pt idx="247">
                  <c:v>44155</c:v>
                </c:pt>
                <c:pt idx="248">
                  <c:v>44156</c:v>
                </c:pt>
                <c:pt idx="249">
                  <c:v>44157</c:v>
                </c:pt>
                <c:pt idx="250">
                  <c:v>44158</c:v>
                </c:pt>
                <c:pt idx="251">
                  <c:v>44159</c:v>
                </c:pt>
                <c:pt idx="252">
                  <c:v>44160</c:v>
                </c:pt>
                <c:pt idx="253">
                  <c:v>44161</c:v>
                </c:pt>
                <c:pt idx="254">
                  <c:v>44162</c:v>
                </c:pt>
                <c:pt idx="255">
                  <c:v>44163</c:v>
                </c:pt>
                <c:pt idx="256">
                  <c:v>44164</c:v>
                </c:pt>
                <c:pt idx="257">
                  <c:v>44165</c:v>
                </c:pt>
                <c:pt idx="258">
                  <c:v>44166</c:v>
                </c:pt>
                <c:pt idx="259">
                  <c:v>44167</c:v>
                </c:pt>
                <c:pt idx="260">
                  <c:v>44168</c:v>
                </c:pt>
                <c:pt idx="261">
                  <c:v>44169</c:v>
                </c:pt>
                <c:pt idx="262">
                  <c:v>44170</c:v>
                </c:pt>
                <c:pt idx="263">
                  <c:v>44171</c:v>
                </c:pt>
                <c:pt idx="264">
                  <c:v>44172</c:v>
                </c:pt>
                <c:pt idx="265">
                  <c:v>44173</c:v>
                </c:pt>
                <c:pt idx="266">
                  <c:v>44174</c:v>
                </c:pt>
              </c:numCache>
            </c:numRef>
          </c:cat>
          <c:val>
            <c:numRef>
              <c:f>'WEEKLY PUBLIC INFO'!$C$34:$C$300</c:f>
              <c:numCache>
                <c:formatCode>General</c:formatCode>
                <c:ptCount val="267"/>
                <c:pt idx="0">
                  <c:v>977</c:v>
                </c:pt>
                <c:pt idx="1">
                  <c:v>979</c:v>
                </c:pt>
                <c:pt idx="2">
                  <c:v>964</c:v>
                </c:pt>
                <c:pt idx="3">
                  <c:v>963</c:v>
                </c:pt>
                <c:pt idx="4">
                  <c:v>973</c:v>
                </c:pt>
                <c:pt idx="5">
                  <c:v>971</c:v>
                </c:pt>
                <c:pt idx="6">
                  <c:v>961</c:v>
                </c:pt>
                <c:pt idx="7">
                  <c:v>951</c:v>
                </c:pt>
                <c:pt idx="8">
                  <c:v>985</c:v>
                </c:pt>
                <c:pt idx="9">
                  <c:v>1018</c:v>
                </c:pt>
                <c:pt idx="10">
                  <c:v>1007</c:v>
                </c:pt>
                <c:pt idx="11">
                  <c:v>1006</c:v>
                </c:pt>
                <c:pt idx="12">
                  <c:v>993</c:v>
                </c:pt>
                <c:pt idx="13">
                  <c:v>994</c:v>
                </c:pt>
                <c:pt idx="14">
                  <c:v>987</c:v>
                </c:pt>
                <c:pt idx="15">
                  <c:v>995</c:v>
                </c:pt>
                <c:pt idx="16">
                  <c:v>983</c:v>
                </c:pt>
                <c:pt idx="17">
                  <c:v>985</c:v>
                </c:pt>
                <c:pt idx="18">
                  <c:v>976</c:v>
                </c:pt>
                <c:pt idx="19">
                  <c:v>965</c:v>
                </c:pt>
                <c:pt idx="20">
                  <c:v>968</c:v>
                </c:pt>
                <c:pt idx="21">
                  <c:v>978</c:v>
                </c:pt>
                <c:pt idx="22">
                  <c:v>993</c:v>
                </c:pt>
                <c:pt idx="23">
                  <c:v>1022</c:v>
                </c:pt>
                <c:pt idx="24">
                  <c:v>1006</c:v>
                </c:pt>
                <c:pt idx="25">
                  <c:v>1012</c:v>
                </c:pt>
                <c:pt idx="26">
                  <c:v>989</c:v>
                </c:pt>
                <c:pt idx="27">
                  <c:v>989</c:v>
                </c:pt>
                <c:pt idx="28">
                  <c:v>1000</c:v>
                </c:pt>
                <c:pt idx="29">
                  <c:v>1024</c:v>
                </c:pt>
                <c:pt idx="30">
                  <c:v>1024</c:v>
                </c:pt>
                <c:pt idx="31">
                  <c:v>1017</c:v>
                </c:pt>
                <c:pt idx="32">
                  <c:v>1006</c:v>
                </c:pt>
                <c:pt idx="33">
                  <c:v>993</c:v>
                </c:pt>
                <c:pt idx="34">
                  <c:v>988</c:v>
                </c:pt>
                <c:pt idx="35">
                  <c:v>981</c:v>
                </c:pt>
                <c:pt idx="36">
                  <c:v>992</c:v>
                </c:pt>
                <c:pt idx="37">
                  <c:v>988</c:v>
                </c:pt>
                <c:pt idx="38">
                  <c:v>1000</c:v>
                </c:pt>
                <c:pt idx="39">
                  <c:v>1000</c:v>
                </c:pt>
                <c:pt idx="40">
                  <c:v>988</c:v>
                </c:pt>
                <c:pt idx="41">
                  <c:v>984</c:v>
                </c:pt>
                <c:pt idx="42">
                  <c:v>963</c:v>
                </c:pt>
                <c:pt idx="43">
                  <c:v>978</c:v>
                </c:pt>
                <c:pt idx="44">
                  <c:v>973</c:v>
                </c:pt>
                <c:pt idx="45">
                  <c:v>981</c:v>
                </c:pt>
                <c:pt idx="46">
                  <c:v>986</c:v>
                </c:pt>
                <c:pt idx="47">
                  <c:v>999</c:v>
                </c:pt>
                <c:pt idx="48">
                  <c:v>987</c:v>
                </c:pt>
                <c:pt idx="49">
                  <c:v>1000</c:v>
                </c:pt>
                <c:pt idx="50">
                  <c:v>1022</c:v>
                </c:pt>
                <c:pt idx="51">
                  <c:v>1027</c:v>
                </c:pt>
                <c:pt idx="52">
                  <c:v>1037</c:v>
                </c:pt>
                <c:pt idx="53">
                  <c:v>1032</c:v>
                </c:pt>
                <c:pt idx="54">
                  <c:v>1030</c:v>
                </c:pt>
                <c:pt idx="55">
                  <c:v>1029</c:v>
                </c:pt>
                <c:pt idx="56">
                  <c:v>1025</c:v>
                </c:pt>
                <c:pt idx="57">
                  <c:v>1052</c:v>
                </c:pt>
                <c:pt idx="58">
                  <c:v>1054</c:v>
                </c:pt>
                <c:pt idx="59">
                  <c:v>1034</c:v>
                </c:pt>
                <c:pt idx="60">
                  <c:v>1031</c:v>
                </c:pt>
                <c:pt idx="61">
                  <c:v>1028</c:v>
                </c:pt>
                <c:pt idx="62">
                  <c:v>1023</c:v>
                </c:pt>
                <c:pt idx="63">
                  <c:v>1023</c:v>
                </c:pt>
                <c:pt idx="64">
                  <c:v>1058</c:v>
                </c:pt>
                <c:pt idx="65">
                  <c:v>1060</c:v>
                </c:pt>
                <c:pt idx="66">
                  <c:v>1062</c:v>
                </c:pt>
                <c:pt idx="67">
                  <c:v>1061</c:v>
                </c:pt>
                <c:pt idx="68">
                  <c:v>1071</c:v>
                </c:pt>
                <c:pt idx="69">
                  <c:v>1058</c:v>
                </c:pt>
                <c:pt idx="70">
                  <c:v>1044</c:v>
                </c:pt>
                <c:pt idx="71">
                  <c:v>1053</c:v>
                </c:pt>
                <c:pt idx="72">
                  <c:v>1069</c:v>
                </c:pt>
                <c:pt idx="73">
                  <c:v>1055</c:v>
                </c:pt>
                <c:pt idx="74">
                  <c:v>1044</c:v>
                </c:pt>
                <c:pt idx="75">
                  <c:v>1037</c:v>
                </c:pt>
                <c:pt idx="76">
                  <c:v>1043</c:v>
                </c:pt>
                <c:pt idx="77">
                  <c:v>1041</c:v>
                </c:pt>
                <c:pt idx="78">
                  <c:v>1038</c:v>
                </c:pt>
                <c:pt idx="79">
                  <c:v>1067</c:v>
                </c:pt>
                <c:pt idx="80">
                  <c:v>1062</c:v>
                </c:pt>
                <c:pt idx="81">
                  <c:v>1052</c:v>
                </c:pt>
                <c:pt idx="82">
                  <c:v>1049</c:v>
                </c:pt>
                <c:pt idx="83">
                  <c:v>1023</c:v>
                </c:pt>
                <c:pt idx="84">
                  <c:v>1023</c:v>
                </c:pt>
                <c:pt idx="85">
                  <c:v>1020</c:v>
                </c:pt>
                <c:pt idx="86">
                  <c:v>1032</c:v>
                </c:pt>
                <c:pt idx="87">
                  <c:v>1036</c:v>
                </c:pt>
                <c:pt idx="88">
                  <c:v>1052</c:v>
                </c:pt>
                <c:pt idx="89">
                  <c:v>1049</c:v>
                </c:pt>
                <c:pt idx="90">
                  <c:v>1043</c:v>
                </c:pt>
                <c:pt idx="91">
                  <c:v>1038</c:v>
                </c:pt>
                <c:pt idx="92">
                  <c:v>1054</c:v>
                </c:pt>
                <c:pt idx="93">
                  <c:v>1056</c:v>
                </c:pt>
                <c:pt idx="94">
                  <c:v>1044</c:v>
                </c:pt>
                <c:pt idx="95">
                  <c:v>1053</c:v>
                </c:pt>
                <c:pt idx="96">
                  <c:v>1038</c:v>
                </c:pt>
                <c:pt idx="97">
                  <c:v>1035</c:v>
                </c:pt>
                <c:pt idx="98">
                  <c:v>1019</c:v>
                </c:pt>
                <c:pt idx="99">
                  <c:v>1033</c:v>
                </c:pt>
                <c:pt idx="100">
                  <c:v>1057</c:v>
                </c:pt>
                <c:pt idx="101">
                  <c:v>1066</c:v>
                </c:pt>
                <c:pt idx="102">
                  <c:v>1069</c:v>
                </c:pt>
                <c:pt idx="103">
                  <c:v>1056</c:v>
                </c:pt>
                <c:pt idx="104">
                  <c:v>1036</c:v>
                </c:pt>
                <c:pt idx="105">
                  <c:v>1019</c:v>
                </c:pt>
                <c:pt idx="106">
                  <c:v>1015</c:v>
                </c:pt>
                <c:pt idx="107">
                  <c:v>1021</c:v>
                </c:pt>
                <c:pt idx="108">
                  <c:v>1034</c:v>
                </c:pt>
                <c:pt idx="109">
                  <c:v>1035</c:v>
                </c:pt>
                <c:pt idx="110">
                  <c:v>1038</c:v>
                </c:pt>
                <c:pt idx="111">
                  <c:v>1036</c:v>
                </c:pt>
                <c:pt idx="112">
                  <c:v>1015</c:v>
                </c:pt>
                <c:pt idx="113">
                  <c:v>1015</c:v>
                </c:pt>
                <c:pt idx="114">
                  <c:v>1022</c:v>
                </c:pt>
                <c:pt idx="115">
                  <c:v>1006</c:v>
                </c:pt>
                <c:pt idx="116">
                  <c:v>1025</c:v>
                </c:pt>
                <c:pt idx="117">
                  <c:v>1012</c:v>
                </c:pt>
                <c:pt idx="118">
                  <c:v>1007</c:v>
                </c:pt>
                <c:pt idx="119">
                  <c:v>985</c:v>
                </c:pt>
                <c:pt idx="120">
                  <c:v>981</c:v>
                </c:pt>
                <c:pt idx="121">
                  <c:v>970</c:v>
                </c:pt>
                <c:pt idx="122">
                  <c:v>987</c:v>
                </c:pt>
                <c:pt idx="123">
                  <c:v>1001</c:v>
                </c:pt>
                <c:pt idx="124">
                  <c:v>981</c:v>
                </c:pt>
                <c:pt idx="125">
                  <c:v>980</c:v>
                </c:pt>
                <c:pt idx="126">
                  <c:v>974</c:v>
                </c:pt>
                <c:pt idx="127">
                  <c:v>981</c:v>
                </c:pt>
                <c:pt idx="128">
                  <c:v>1005</c:v>
                </c:pt>
                <c:pt idx="129">
                  <c:v>1015</c:v>
                </c:pt>
                <c:pt idx="130">
                  <c:v>999</c:v>
                </c:pt>
                <c:pt idx="131">
                  <c:v>974</c:v>
                </c:pt>
                <c:pt idx="132">
                  <c:v>975</c:v>
                </c:pt>
                <c:pt idx="133">
                  <c:v>972</c:v>
                </c:pt>
                <c:pt idx="134">
                  <c:v>983</c:v>
                </c:pt>
                <c:pt idx="135">
                  <c:v>996</c:v>
                </c:pt>
                <c:pt idx="136">
                  <c:v>985</c:v>
                </c:pt>
                <c:pt idx="137">
                  <c:v>979</c:v>
                </c:pt>
                <c:pt idx="138">
                  <c:v>967</c:v>
                </c:pt>
                <c:pt idx="139">
                  <c:v>959</c:v>
                </c:pt>
                <c:pt idx="140">
                  <c:v>948</c:v>
                </c:pt>
                <c:pt idx="141">
                  <c:v>964</c:v>
                </c:pt>
                <c:pt idx="142">
                  <c:v>976</c:v>
                </c:pt>
                <c:pt idx="143">
                  <c:v>993</c:v>
                </c:pt>
                <c:pt idx="144">
                  <c:v>1025</c:v>
                </c:pt>
                <c:pt idx="145">
                  <c:v>1023</c:v>
                </c:pt>
                <c:pt idx="146">
                  <c:v>1019</c:v>
                </c:pt>
                <c:pt idx="147">
                  <c:v>1021</c:v>
                </c:pt>
                <c:pt idx="148">
                  <c:v>1023</c:v>
                </c:pt>
                <c:pt idx="149">
                  <c:v>1021</c:v>
                </c:pt>
                <c:pt idx="150">
                  <c:v>1037</c:v>
                </c:pt>
                <c:pt idx="151">
                  <c:v>1031</c:v>
                </c:pt>
                <c:pt idx="152">
                  <c:v>1027</c:v>
                </c:pt>
                <c:pt idx="153">
                  <c:v>1020</c:v>
                </c:pt>
                <c:pt idx="154">
                  <c:v>999</c:v>
                </c:pt>
                <c:pt idx="155">
                  <c:v>1004</c:v>
                </c:pt>
                <c:pt idx="156">
                  <c:v>1036</c:v>
                </c:pt>
                <c:pt idx="157">
                  <c:v>1054</c:v>
                </c:pt>
                <c:pt idx="158">
                  <c:v>1059</c:v>
                </c:pt>
                <c:pt idx="159">
                  <c:v>1058</c:v>
                </c:pt>
                <c:pt idx="160">
                  <c:v>1055</c:v>
                </c:pt>
                <c:pt idx="161">
                  <c:v>1051</c:v>
                </c:pt>
                <c:pt idx="162">
                  <c:v>1052</c:v>
                </c:pt>
                <c:pt idx="163">
                  <c:v>1072</c:v>
                </c:pt>
                <c:pt idx="164">
                  <c:v>1054</c:v>
                </c:pt>
                <c:pt idx="165">
                  <c:v>1072</c:v>
                </c:pt>
                <c:pt idx="166">
                  <c:v>1061</c:v>
                </c:pt>
                <c:pt idx="167">
                  <c:v>1047</c:v>
                </c:pt>
                <c:pt idx="168">
                  <c:v>1051</c:v>
                </c:pt>
                <c:pt idx="169">
                  <c:v>1063</c:v>
                </c:pt>
                <c:pt idx="170">
                  <c:v>1073</c:v>
                </c:pt>
                <c:pt idx="171">
                  <c:v>1075</c:v>
                </c:pt>
                <c:pt idx="172">
                  <c:v>1090</c:v>
                </c:pt>
                <c:pt idx="173">
                  <c:v>1083</c:v>
                </c:pt>
                <c:pt idx="174">
                  <c:v>1078</c:v>
                </c:pt>
                <c:pt idx="175">
                  <c:v>1061</c:v>
                </c:pt>
                <c:pt idx="176">
                  <c:v>1073</c:v>
                </c:pt>
                <c:pt idx="177">
                  <c:v>1102</c:v>
                </c:pt>
                <c:pt idx="178">
                  <c:v>1078</c:v>
                </c:pt>
                <c:pt idx="179">
                  <c:v>1095</c:v>
                </c:pt>
                <c:pt idx="180">
                  <c:v>1082</c:v>
                </c:pt>
                <c:pt idx="181">
                  <c:v>1078</c:v>
                </c:pt>
                <c:pt idx="182">
                  <c:v>1067</c:v>
                </c:pt>
                <c:pt idx="183">
                  <c:v>1097</c:v>
                </c:pt>
                <c:pt idx="184">
                  <c:v>1105</c:v>
                </c:pt>
                <c:pt idx="185">
                  <c:v>1102</c:v>
                </c:pt>
                <c:pt idx="186">
                  <c:v>1111</c:v>
                </c:pt>
                <c:pt idx="187">
                  <c:v>1106</c:v>
                </c:pt>
                <c:pt idx="188">
                  <c:v>1092</c:v>
                </c:pt>
                <c:pt idx="189">
                  <c:v>1091</c:v>
                </c:pt>
                <c:pt idx="190">
                  <c:v>1110</c:v>
                </c:pt>
                <c:pt idx="191">
                  <c:v>1112</c:v>
                </c:pt>
                <c:pt idx="192">
                  <c:v>1100</c:v>
                </c:pt>
                <c:pt idx="193">
                  <c:v>1099</c:v>
                </c:pt>
                <c:pt idx="194">
                  <c:v>1073</c:v>
                </c:pt>
                <c:pt idx="195">
                  <c:v>1062</c:v>
                </c:pt>
                <c:pt idx="196">
                  <c:v>1300</c:v>
                </c:pt>
                <c:pt idx="197">
                  <c:v>1066</c:v>
                </c:pt>
                <c:pt idx="198">
                  <c:v>1068</c:v>
                </c:pt>
                <c:pt idx="199">
                  <c:v>1098</c:v>
                </c:pt>
                <c:pt idx="200">
                  <c:v>1087</c:v>
                </c:pt>
                <c:pt idx="201">
                  <c:v>1107</c:v>
                </c:pt>
                <c:pt idx="202">
                  <c:v>1102</c:v>
                </c:pt>
                <c:pt idx="203">
                  <c:v>1102</c:v>
                </c:pt>
                <c:pt idx="204">
                  <c:v>1115</c:v>
                </c:pt>
                <c:pt idx="205">
                  <c:v>1118</c:v>
                </c:pt>
                <c:pt idx="206">
                  <c:v>1115</c:v>
                </c:pt>
                <c:pt idx="207">
                  <c:v>1106</c:v>
                </c:pt>
                <c:pt idx="208">
                  <c:v>1096</c:v>
                </c:pt>
                <c:pt idx="209">
                  <c:v>1087</c:v>
                </c:pt>
                <c:pt idx="210">
                  <c:v>1089</c:v>
                </c:pt>
                <c:pt idx="211">
                  <c:v>1089</c:v>
                </c:pt>
                <c:pt idx="212">
                  <c:v>1103</c:v>
                </c:pt>
                <c:pt idx="213">
                  <c:v>1093</c:v>
                </c:pt>
                <c:pt idx="214">
                  <c:v>1089</c:v>
                </c:pt>
                <c:pt idx="215">
                  <c:v>1076</c:v>
                </c:pt>
                <c:pt idx="216">
                  <c:v>1076</c:v>
                </c:pt>
                <c:pt idx="217">
                  <c:v>1092</c:v>
                </c:pt>
                <c:pt idx="218">
                  <c:v>1084</c:v>
                </c:pt>
                <c:pt idx="219">
                  <c:v>1099</c:v>
                </c:pt>
                <c:pt idx="220">
                  <c:v>1111</c:v>
                </c:pt>
                <c:pt idx="221">
                  <c:v>1128</c:v>
                </c:pt>
                <c:pt idx="222">
                  <c:v>1113</c:v>
                </c:pt>
                <c:pt idx="223">
                  <c:v>1097</c:v>
                </c:pt>
                <c:pt idx="224">
                  <c:v>1110</c:v>
                </c:pt>
                <c:pt idx="225">
                  <c:v>1116</c:v>
                </c:pt>
                <c:pt idx="226">
                  <c:v>1123</c:v>
                </c:pt>
                <c:pt idx="227">
                  <c:v>1142</c:v>
                </c:pt>
                <c:pt idx="228">
                  <c:v>1142</c:v>
                </c:pt>
                <c:pt idx="229">
                  <c:v>1163</c:v>
                </c:pt>
                <c:pt idx="230">
                  <c:v>1149</c:v>
                </c:pt>
                <c:pt idx="231">
                  <c:v>1155</c:v>
                </c:pt>
                <c:pt idx="232">
                  <c:v>1178</c:v>
                </c:pt>
                <c:pt idx="233">
                  <c:v>1186</c:v>
                </c:pt>
                <c:pt idx="234">
                  <c:v>1171</c:v>
                </c:pt>
                <c:pt idx="235">
                  <c:v>1155</c:v>
                </c:pt>
                <c:pt idx="236">
                  <c:v>1149</c:v>
                </c:pt>
                <c:pt idx="237">
                  <c:v>1150</c:v>
                </c:pt>
                <c:pt idx="238">
                  <c:v>1148</c:v>
                </c:pt>
                <c:pt idx="239">
                  <c:v>1191</c:v>
                </c:pt>
                <c:pt idx="240">
                  <c:v>1211</c:v>
                </c:pt>
                <c:pt idx="241">
                  <c:v>1200</c:v>
                </c:pt>
                <c:pt idx="242">
                  <c:v>1202</c:v>
                </c:pt>
                <c:pt idx="243">
                  <c:v>1195</c:v>
                </c:pt>
                <c:pt idx="244">
                  <c:v>1160</c:v>
                </c:pt>
                <c:pt idx="245">
                  <c:v>1152</c:v>
                </c:pt>
                <c:pt idx="246">
                  <c:v>1165</c:v>
                </c:pt>
                <c:pt idx="247">
                  <c:v>1188</c:v>
                </c:pt>
                <c:pt idx="248">
                  <c:v>1194</c:v>
                </c:pt>
                <c:pt idx="249">
                  <c:v>1198</c:v>
                </c:pt>
                <c:pt idx="250">
                  <c:v>1199</c:v>
                </c:pt>
                <c:pt idx="251">
                  <c:v>1204</c:v>
                </c:pt>
                <c:pt idx="252">
                  <c:v>1194</c:v>
                </c:pt>
                <c:pt idx="253">
                  <c:v>1211</c:v>
                </c:pt>
                <c:pt idx="254">
                  <c:v>1217</c:v>
                </c:pt>
                <c:pt idx="255">
                  <c:v>1209</c:v>
                </c:pt>
                <c:pt idx="256">
                  <c:v>1229</c:v>
                </c:pt>
                <c:pt idx="257">
                  <c:v>1212</c:v>
                </c:pt>
                <c:pt idx="258">
                  <c:v>1228</c:v>
                </c:pt>
                <c:pt idx="259">
                  <c:v>1206</c:v>
                </c:pt>
                <c:pt idx="260">
                  <c:v>1248</c:v>
                </c:pt>
                <c:pt idx="261">
                  <c:v>1273</c:v>
                </c:pt>
                <c:pt idx="262">
                  <c:v>1259</c:v>
                </c:pt>
                <c:pt idx="263">
                  <c:v>1269</c:v>
                </c:pt>
                <c:pt idx="264">
                  <c:v>1230</c:v>
                </c:pt>
                <c:pt idx="265">
                  <c:v>1207</c:v>
                </c:pt>
                <c:pt idx="266">
                  <c:v>1210</c:v>
                </c:pt>
              </c:numCache>
            </c:numRef>
          </c:val>
          <c:smooth val="0"/>
        </c:ser>
        <c:dLbls>
          <c:showLegendKey val="0"/>
          <c:showVal val="0"/>
          <c:showCatName val="0"/>
          <c:showSerName val="0"/>
          <c:showPercent val="0"/>
          <c:showBubbleSize val="0"/>
        </c:dLbls>
        <c:smooth val="0"/>
        <c:axId val="405099264"/>
        <c:axId val="405095736"/>
      </c:lineChart>
      <c:dateAx>
        <c:axId val="405099264"/>
        <c:scaling>
          <c:orientation val="minMax"/>
        </c:scaling>
        <c:delete val="0"/>
        <c:axPos val="b"/>
        <c:numFmt formatCode="d\-mmm"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mn-lt"/>
                <a:ea typeface="+mn-ea"/>
                <a:cs typeface="+mn-cs"/>
              </a:defRPr>
            </a:pPr>
            <a:endParaRPr lang="en-US"/>
          </a:p>
        </c:txPr>
        <c:crossAx val="405095736"/>
        <c:crosses val="autoZero"/>
        <c:auto val="1"/>
        <c:lblOffset val="100"/>
        <c:baseTimeUnit val="days"/>
        <c:majorUnit val="5"/>
        <c:majorTimeUnit val="days"/>
      </c:dateAx>
      <c:valAx>
        <c:axId val="405095736"/>
        <c:scaling>
          <c:orientation val="minMax"/>
        </c:scaling>
        <c:delete val="0"/>
        <c:axPos val="l"/>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405099264"/>
        <c:crosses val="autoZero"/>
        <c:crossBetween val="between"/>
      </c:valAx>
      <c:spPr>
        <a:noFill/>
        <a:ln>
          <a:noFill/>
        </a:ln>
        <a:effectLst/>
      </c:spPr>
    </c:plotArea>
    <c:legend>
      <c:legendPos val="b"/>
      <c:layout>
        <c:manualLayout>
          <c:xMode val="edge"/>
          <c:yMode val="edge"/>
          <c:x val="0.4410699739944024"/>
          <c:y val="0.74029310811491411"/>
          <c:w val="0.12270149429972588"/>
          <c:h val="3.8826842868266577E-2"/>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GB"/>
              <a:t>Weekly 'Near</a:t>
            </a:r>
            <a:r>
              <a:rPr lang="en-GB" baseline="0"/>
              <a:t> Miss' Form Submission</a:t>
            </a:r>
            <a:endParaRPr lang="en-GB"/>
          </a:p>
        </c:rich>
      </c:tx>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lineChart>
        <c:grouping val="standard"/>
        <c:varyColors val="0"/>
        <c:ser>
          <c:idx val="0"/>
          <c:order val="0"/>
          <c:spPr>
            <a:ln w="28575" cap="rnd">
              <a:solidFill>
                <a:schemeClr val="accent2"/>
              </a:solidFill>
              <a:round/>
            </a:ln>
            <a:effectLst/>
          </c:spPr>
          <c:marker>
            <c:symbol val="none"/>
          </c:marker>
          <c:dLbls>
            <c:dLbl>
              <c:idx val="18"/>
              <c:layout>
                <c:manualLayout>
                  <c:x val="-5.4127198917456026E-3"/>
                  <c:y val="0"/>
                </c:manualLayout>
              </c:layout>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numRef>
              <c:f>'NEAR MISS'!$AR$5:$CC$5</c:f>
              <c:numCache>
                <c:formatCode>m/d/yyyy</c:formatCode>
                <c:ptCount val="38"/>
                <c:pt idx="0">
                  <c:v>43913</c:v>
                </c:pt>
                <c:pt idx="1">
                  <c:v>43920</c:v>
                </c:pt>
                <c:pt idx="2">
                  <c:v>43927</c:v>
                </c:pt>
                <c:pt idx="3">
                  <c:v>43934</c:v>
                </c:pt>
                <c:pt idx="4">
                  <c:v>43941</c:v>
                </c:pt>
                <c:pt idx="5">
                  <c:v>43948</c:v>
                </c:pt>
                <c:pt idx="6">
                  <c:v>43955</c:v>
                </c:pt>
                <c:pt idx="7">
                  <c:v>43962</c:v>
                </c:pt>
                <c:pt idx="8">
                  <c:v>43969</c:v>
                </c:pt>
                <c:pt idx="9">
                  <c:v>43976</c:v>
                </c:pt>
                <c:pt idx="10">
                  <c:v>43983</c:v>
                </c:pt>
                <c:pt idx="11">
                  <c:v>43990</c:v>
                </c:pt>
                <c:pt idx="12">
                  <c:v>43997</c:v>
                </c:pt>
                <c:pt idx="13">
                  <c:v>44004</c:v>
                </c:pt>
                <c:pt idx="14">
                  <c:v>44011</c:v>
                </c:pt>
                <c:pt idx="15">
                  <c:v>44018</c:v>
                </c:pt>
                <c:pt idx="16">
                  <c:v>44025</c:v>
                </c:pt>
                <c:pt idx="17">
                  <c:v>44032</c:v>
                </c:pt>
                <c:pt idx="18">
                  <c:v>44039</c:v>
                </c:pt>
                <c:pt idx="19">
                  <c:v>44046</c:v>
                </c:pt>
                <c:pt idx="20">
                  <c:v>44053</c:v>
                </c:pt>
                <c:pt idx="21">
                  <c:v>44060</c:v>
                </c:pt>
                <c:pt idx="22">
                  <c:v>44067</c:v>
                </c:pt>
                <c:pt idx="23">
                  <c:v>44074</c:v>
                </c:pt>
                <c:pt idx="24">
                  <c:v>44081</c:v>
                </c:pt>
                <c:pt idx="25">
                  <c:v>44088</c:v>
                </c:pt>
                <c:pt idx="26">
                  <c:v>44095</c:v>
                </c:pt>
                <c:pt idx="27">
                  <c:v>44102</c:v>
                </c:pt>
                <c:pt idx="28">
                  <c:v>44110</c:v>
                </c:pt>
                <c:pt idx="29">
                  <c:v>44116</c:v>
                </c:pt>
                <c:pt idx="30">
                  <c:v>44123</c:v>
                </c:pt>
                <c:pt idx="31">
                  <c:v>44130</c:v>
                </c:pt>
                <c:pt idx="32">
                  <c:v>44137</c:v>
                </c:pt>
                <c:pt idx="33">
                  <c:v>44144</c:v>
                </c:pt>
                <c:pt idx="34">
                  <c:v>44151</c:v>
                </c:pt>
                <c:pt idx="35">
                  <c:v>44158</c:v>
                </c:pt>
                <c:pt idx="36">
                  <c:v>44165</c:v>
                </c:pt>
                <c:pt idx="37">
                  <c:v>44172</c:v>
                </c:pt>
              </c:numCache>
            </c:numRef>
          </c:cat>
          <c:val>
            <c:numRef>
              <c:f>'NEAR MISS'!$AR$6:$CC$6</c:f>
              <c:numCache>
                <c:formatCode>General</c:formatCode>
                <c:ptCount val="38"/>
                <c:pt idx="0">
                  <c:v>31</c:v>
                </c:pt>
                <c:pt idx="1">
                  <c:v>39</c:v>
                </c:pt>
                <c:pt idx="2">
                  <c:v>55</c:v>
                </c:pt>
                <c:pt idx="3">
                  <c:v>88</c:v>
                </c:pt>
                <c:pt idx="4">
                  <c:v>68</c:v>
                </c:pt>
                <c:pt idx="5">
                  <c:v>24</c:v>
                </c:pt>
                <c:pt idx="6">
                  <c:v>19</c:v>
                </c:pt>
                <c:pt idx="7">
                  <c:v>20</c:v>
                </c:pt>
                <c:pt idx="8">
                  <c:v>78</c:v>
                </c:pt>
                <c:pt idx="9">
                  <c:v>96</c:v>
                </c:pt>
                <c:pt idx="10">
                  <c:v>81</c:v>
                </c:pt>
                <c:pt idx="11">
                  <c:v>54</c:v>
                </c:pt>
                <c:pt idx="12">
                  <c:v>46</c:v>
                </c:pt>
                <c:pt idx="13">
                  <c:v>36</c:v>
                </c:pt>
                <c:pt idx="14">
                  <c:v>22</c:v>
                </c:pt>
                <c:pt idx="15">
                  <c:v>16</c:v>
                </c:pt>
                <c:pt idx="16">
                  <c:v>11</c:v>
                </c:pt>
                <c:pt idx="17">
                  <c:v>2</c:v>
                </c:pt>
                <c:pt idx="18">
                  <c:v>23</c:v>
                </c:pt>
                <c:pt idx="19">
                  <c:v>47</c:v>
                </c:pt>
                <c:pt idx="20">
                  <c:v>24</c:v>
                </c:pt>
                <c:pt idx="21">
                  <c:v>20</c:v>
                </c:pt>
                <c:pt idx="22">
                  <c:v>20</c:v>
                </c:pt>
                <c:pt idx="23">
                  <c:v>32</c:v>
                </c:pt>
                <c:pt idx="24">
                  <c:v>37</c:v>
                </c:pt>
                <c:pt idx="25">
                  <c:v>86</c:v>
                </c:pt>
                <c:pt idx="26">
                  <c:v>47</c:v>
                </c:pt>
                <c:pt idx="27">
                  <c:v>58</c:v>
                </c:pt>
                <c:pt idx="28">
                  <c:v>65</c:v>
                </c:pt>
                <c:pt idx="29">
                  <c:v>34</c:v>
                </c:pt>
                <c:pt idx="30">
                  <c:v>62</c:v>
                </c:pt>
                <c:pt idx="31">
                  <c:v>71</c:v>
                </c:pt>
                <c:pt idx="32">
                  <c:v>117</c:v>
                </c:pt>
                <c:pt idx="33">
                  <c:v>117</c:v>
                </c:pt>
                <c:pt idx="34">
                  <c:v>71</c:v>
                </c:pt>
                <c:pt idx="35">
                  <c:v>60</c:v>
                </c:pt>
                <c:pt idx="36">
                  <c:v>69</c:v>
                </c:pt>
                <c:pt idx="37">
                  <c:v>74</c:v>
                </c:pt>
              </c:numCache>
            </c:numRef>
          </c:val>
          <c:smooth val="0"/>
        </c:ser>
        <c:dLbls>
          <c:showLegendKey val="0"/>
          <c:showVal val="0"/>
          <c:showCatName val="0"/>
          <c:showSerName val="0"/>
          <c:showPercent val="0"/>
          <c:showBubbleSize val="0"/>
        </c:dLbls>
        <c:smooth val="0"/>
        <c:axId val="405089072"/>
        <c:axId val="405095344"/>
      </c:lineChart>
      <c:dateAx>
        <c:axId val="405089072"/>
        <c:scaling>
          <c:orientation val="minMax"/>
          <c:max val="44172"/>
        </c:scaling>
        <c:delete val="0"/>
        <c:axPos val="b"/>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GB"/>
                  <a:t>Week Ending</a:t>
                </a:r>
              </a:p>
            </c:rich>
          </c:tx>
          <c:layout/>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m/d/yyyy"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mn-lt"/>
                <a:ea typeface="+mn-ea"/>
                <a:cs typeface="+mn-cs"/>
              </a:defRPr>
            </a:pPr>
            <a:endParaRPr lang="en-US"/>
          </a:p>
        </c:txPr>
        <c:crossAx val="405095344"/>
        <c:crosses val="autoZero"/>
        <c:auto val="1"/>
        <c:lblOffset val="100"/>
        <c:baseTimeUnit val="days"/>
      </c:dateAx>
      <c:valAx>
        <c:axId val="405095344"/>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405089072"/>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'Weekly Bulletin'!$B$1</c:f>
              <c:strCache>
                <c:ptCount val="1"/>
                <c:pt idx="0">
                  <c:v>2020</c:v>
                </c:pt>
              </c:strCache>
            </c:strRef>
          </c:tx>
          <c:spPr>
            <a:ln w="28575" cap="rnd">
              <a:solidFill>
                <a:srgbClr val="7030A0"/>
              </a:solidFill>
              <a:round/>
            </a:ln>
            <a:effectLst/>
          </c:spPr>
          <c:marker>
            <c:symbol val="none"/>
          </c:marker>
          <c:cat>
            <c:numRef>
              <c:f>'Weekly Bulletin'!$H$79:$N$79</c:f>
              <c:numCache>
                <c:formatCode>d\-mmm</c:formatCode>
                <c:ptCount val="7"/>
                <c:pt idx="0">
                  <c:v>44168</c:v>
                </c:pt>
                <c:pt idx="1">
                  <c:v>44169</c:v>
                </c:pt>
                <c:pt idx="2">
                  <c:v>44170</c:v>
                </c:pt>
                <c:pt idx="3">
                  <c:v>44171</c:v>
                </c:pt>
                <c:pt idx="4">
                  <c:v>44172</c:v>
                </c:pt>
                <c:pt idx="5">
                  <c:v>44173</c:v>
                </c:pt>
                <c:pt idx="6">
                  <c:v>44174</c:v>
                </c:pt>
              </c:numCache>
            </c:numRef>
          </c:cat>
          <c:val>
            <c:numRef>
              <c:f>'Weekly Bulletin'!$H$80:$N$80</c:f>
              <c:numCache>
                <c:formatCode>General</c:formatCode>
                <c:ptCount val="7"/>
                <c:pt idx="0">
                  <c:v>3597</c:v>
                </c:pt>
                <c:pt idx="1">
                  <c:v>4341</c:v>
                </c:pt>
                <c:pt idx="2">
                  <c:v>4331</c:v>
                </c:pt>
                <c:pt idx="3">
                  <c:v>3606</c:v>
                </c:pt>
                <c:pt idx="4">
                  <c:v>3644</c:v>
                </c:pt>
                <c:pt idx="5">
                  <c:v>3498</c:v>
                </c:pt>
                <c:pt idx="6">
                  <c:v>3604</c:v>
                </c:pt>
              </c:numCache>
            </c:numRef>
          </c:val>
          <c:smooth val="0"/>
        </c:ser>
        <c:ser>
          <c:idx val="1"/>
          <c:order val="1"/>
          <c:tx>
            <c:strRef>
              <c:f>'Weekly Bulletin'!$C$1</c:f>
              <c:strCache>
                <c:ptCount val="1"/>
                <c:pt idx="0">
                  <c:v>2019</c:v>
                </c:pt>
              </c:strCache>
            </c:strRef>
          </c:tx>
          <c:spPr>
            <a:ln w="28575" cap="rnd">
              <a:solidFill>
                <a:schemeClr val="accent1">
                  <a:lumMod val="60000"/>
                  <a:lumOff val="40000"/>
                </a:schemeClr>
              </a:solidFill>
              <a:round/>
            </a:ln>
            <a:effectLst/>
          </c:spPr>
          <c:marker>
            <c:symbol val="none"/>
          </c:marker>
          <c:cat>
            <c:numRef>
              <c:f>'Weekly Bulletin'!$H$79:$N$79</c:f>
              <c:numCache>
                <c:formatCode>d\-mmm</c:formatCode>
                <c:ptCount val="7"/>
                <c:pt idx="0">
                  <c:v>44168</c:v>
                </c:pt>
                <c:pt idx="1">
                  <c:v>44169</c:v>
                </c:pt>
                <c:pt idx="2">
                  <c:v>44170</c:v>
                </c:pt>
                <c:pt idx="3">
                  <c:v>44171</c:v>
                </c:pt>
                <c:pt idx="4">
                  <c:v>44172</c:v>
                </c:pt>
                <c:pt idx="5">
                  <c:v>44173</c:v>
                </c:pt>
                <c:pt idx="6">
                  <c:v>44174</c:v>
                </c:pt>
              </c:numCache>
            </c:numRef>
          </c:cat>
          <c:val>
            <c:numRef>
              <c:f>'Weekly Bulletin'!$H$81:$N$81</c:f>
              <c:numCache>
                <c:formatCode>General</c:formatCode>
                <c:ptCount val="7"/>
                <c:pt idx="0">
                  <c:v>4144</c:v>
                </c:pt>
                <c:pt idx="1">
                  <c:v>4025</c:v>
                </c:pt>
                <c:pt idx="2">
                  <c:v>4157</c:v>
                </c:pt>
                <c:pt idx="3">
                  <c:v>4458</c:v>
                </c:pt>
                <c:pt idx="4">
                  <c:v>4692</c:v>
                </c:pt>
                <c:pt idx="5">
                  <c:v>4480</c:v>
                </c:pt>
                <c:pt idx="6">
                  <c:v>4349</c:v>
                </c:pt>
              </c:numCache>
            </c:numRef>
          </c:val>
          <c:smooth val="0"/>
        </c:ser>
        <c:dLbls>
          <c:showLegendKey val="0"/>
          <c:showVal val="0"/>
          <c:showCatName val="0"/>
          <c:showSerName val="0"/>
          <c:showPercent val="0"/>
          <c:showBubbleSize val="0"/>
        </c:dLbls>
        <c:smooth val="0"/>
        <c:axId val="402451688"/>
        <c:axId val="402447376"/>
      </c:lineChart>
      <c:dateAx>
        <c:axId val="402451688"/>
        <c:scaling>
          <c:orientation val="minMax"/>
        </c:scaling>
        <c:delete val="1"/>
        <c:axPos val="b"/>
        <c:numFmt formatCode="d\-mmm" sourceLinked="1"/>
        <c:majorTickMark val="out"/>
        <c:minorTickMark val="none"/>
        <c:tickLblPos val="nextTo"/>
        <c:crossAx val="402447376"/>
        <c:crosses val="autoZero"/>
        <c:auto val="1"/>
        <c:lblOffset val="100"/>
        <c:baseTimeUnit val="days"/>
      </c:dateAx>
      <c:valAx>
        <c:axId val="402447376"/>
        <c:scaling>
          <c:orientation val="minMax"/>
          <c:min val="3000"/>
        </c:scaling>
        <c:delete val="1"/>
        <c:axPos val="l"/>
        <c:numFmt formatCode="General" sourceLinked="1"/>
        <c:majorTickMark val="out"/>
        <c:minorTickMark val="none"/>
        <c:tickLblPos val="nextTo"/>
        <c:crossAx val="402451688"/>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'WEEKLY PUBLIC INFO'!$B$33</c:f>
              <c:strCache>
                <c:ptCount val="1"/>
                <c:pt idx="0">
                  <c:v>2020</c:v>
                </c:pt>
              </c:strCache>
            </c:strRef>
          </c:tx>
          <c:spPr>
            <a:ln w="28575" cap="rnd">
              <a:solidFill>
                <a:schemeClr val="accent2"/>
              </a:solidFill>
              <a:round/>
            </a:ln>
            <a:effectLst/>
          </c:spPr>
          <c:marker>
            <c:symbol val="none"/>
          </c:marker>
          <c:cat>
            <c:numRef>
              <c:f>'WEEKLY PUBLIC INFO'!$A$34:$A$300</c:f>
              <c:numCache>
                <c:formatCode>d\-mmm</c:formatCode>
                <c:ptCount val="267"/>
                <c:pt idx="0">
                  <c:v>43908</c:v>
                </c:pt>
                <c:pt idx="1">
                  <c:v>43909</c:v>
                </c:pt>
                <c:pt idx="2">
                  <c:v>43910</c:v>
                </c:pt>
                <c:pt idx="3">
                  <c:v>43911</c:v>
                </c:pt>
                <c:pt idx="4">
                  <c:v>43912</c:v>
                </c:pt>
                <c:pt idx="5">
                  <c:v>43913</c:v>
                </c:pt>
                <c:pt idx="6">
                  <c:v>43914</c:v>
                </c:pt>
                <c:pt idx="7">
                  <c:v>43915</c:v>
                </c:pt>
                <c:pt idx="8">
                  <c:v>43916</c:v>
                </c:pt>
                <c:pt idx="9">
                  <c:v>43917</c:v>
                </c:pt>
                <c:pt idx="10">
                  <c:v>43918</c:v>
                </c:pt>
                <c:pt idx="11">
                  <c:v>43919</c:v>
                </c:pt>
                <c:pt idx="12">
                  <c:v>43920</c:v>
                </c:pt>
                <c:pt idx="13">
                  <c:v>43921</c:v>
                </c:pt>
                <c:pt idx="14">
                  <c:v>43922</c:v>
                </c:pt>
                <c:pt idx="15">
                  <c:v>43923</c:v>
                </c:pt>
                <c:pt idx="16">
                  <c:v>43924</c:v>
                </c:pt>
                <c:pt idx="17">
                  <c:v>43925</c:v>
                </c:pt>
                <c:pt idx="18">
                  <c:v>43926</c:v>
                </c:pt>
                <c:pt idx="19">
                  <c:v>43927</c:v>
                </c:pt>
                <c:pt idx="20">
                  <c:v>43928</c:v>
                </c:pt>
                <c:pt idx="21">
                  <c:v>43929</c:v>
                </c:pt>
                <c:pt idx="22">
                  <c:v>43930</c:v>
                </c:pt>
                <c:pt idx="23">
                  <c:v>43931</c:v>
                </c:pt>
                <c:pt idx="24">
                  <c:v>43932</c:v>
                </c:pt>
                <c:pt idx="25">
                  <c:v>43933</c:v>
                </c:pt>
                <c:pt idx="26">
                  <c:v>43934</c:v>
                </c:pt>
                <c:pt idx="27">
                  <c:v>43935</c:v>
                </c:pt>
                <c:pt idx="28">
                  <c:v>43936</c:v>
                </c:pt>
                <c:pt idx="29">
                  <c:v>43937</c:v>
                </c:pt>
                <c:pt idx="30">
                  <c:v>43938</c:v>
                </c:pt>
                <c:pt idx="31">
                  <c:v>43939</c:v>
                </c:pt>
                <c:pt idx="32">
                  <c:v>43940</c:v>
                </c:pt>
                <c:pt idx="33">
                  <c:v>43941</c:v>
                </c:pt>
                <c:pt idx="34">
                  <c:v>43942</c:v>
                </c:pt>
                <c:pt idx="35">
                  <c:v>43943</c:v>
                </c:pt>
                <c:pt idx="36">
                  <c:v>43944</c:v>
                </c:pt>
                <c:pt idx="37">
                  <c:v>43945</c:v>
                </c:pt>
                <c:pt idx="38">
                  <c:v>43946</c:v>
                </c:pt>
                <c:pt idx="39">
                  <c:v>43947</c:v>
                </c:pt>
                <c:pt idx="40">
                  <c:v>43948</c:v>
                </c:pt>
                <c:pt idx="41">
                  <c:v>43949</c:v>
                </c:pt>
                <c:pt idx="42">
                  <c:v>43950</c:v>
                </c:pt>
                <c:pt idx="43">
                  <c:v>43951</c:v>
                </c:pt>
                <c:pt idx="44">
                  <c:v>43952</c:v>
                </c:pt>
                <c:pt idx="45">
                  <c:v>43953</c:v>
                </c:pt>
                <c:pt idx="46">
                  <c:v>43954</c:v>
                </c:pt>
                <c:pt idx="47">
                  <c:v>43955</c:v>
                </c:pt>
                <c:pt idx="48">
                  <c:v>43956</c:v>
                </c:pt>
                <c:pt idx="49">
                  <c:v>43957</c:v>
                </c:pt>
                <c:pt idx="50">
                  <c:v>43958</c:v>
                </c:pt>
                <c:pt idx="51">
                  <c:v>43959</c:v>
                </c:pt>
                <c:pt idx="52">
                  <c:v>43960</c:v>
                </c:pt>
                <c:pt idx="53">
                  <c:v>43961</c:v>
                </c:pt>
                <c:pt idx="54">
                  <c:v>43962</c:v>
                </c:pt>
                <c:pt idx="55">
                  <c:v>43963</c:v>
                </c:pt>
                <c:pt idx="56">
                  <c:v>43964</c:v>
                </c:pt>
                <c:pt idx="57">
                  <c:v>43965</c:v>
                </c:pt>
                <c:pt idx="58">
                  <c:v>43966</c:v>
                </c:pt>
                <c:pt idx="59">
                  <c:v>43967</c:v>
                </c:pt>
                <c:pt idx="60">
                  <c:v>43968</c:v>
                </c:pt>
                <c:pt idx="61">
                  <c:v>43969</c:v>
                </c:pt>
                <c:pt idx="62">
                  <c:v>43970</c:v>
                </c:pt>
                <c:pt idx="63">
                  <c:v>43971</c:v>
                </c:pt>
                <c:pt idx="64">
                  <c:v>43972</c:v>
                </c:pt>
                <c:pt idx="65">
                  <c:v>43973</c:v>
                </c:pt>
                <c:pt idx="66">
                  <c:v>43974</c:v>
                </c:pt>
                <c:pt idx="67">
                  <c:v>43975</c:v>
                </c:pt>
                <c:pt idx="68">
                  <c:v>43976</c:v>
                </c:pt>
                <c:pt idx="69">
                  <c:v>43977</c:v>
                </c:pt>
                <c:pt idx="70">
                  <c:v>43978</c:v>
                </c:pt>
                <c:pt idx="71">
                  <c:v>43979</c:v>
                </c:pt>
                <c:pt idx="72">
                  <c:v>43980</c:v>
                </c:pt>
                <c:pt idx="73">
                  <c:v>43981</c:v>
                </c:pt>
                <c:pt idx="74">
                  <c:v>43982</c:v>
                </c:pt>
                <c:pt idx="75">
                  <c:v>43983</c:v>
                </c:pt>
                <c:pt idx="76">
                  <c:v>43984</c:v>
                </c:pt>
                <c:pt idx="77">
                  <c:v>43985</c:v>
                </c:pt>
                <c:pt idx="78">
                  <c:v>43986</c:v>
                </c:pt>
                <c:pt idx="79">
                  <c:v>43987</c:v>
                </c:pt>
                <c:pt idx="80">
                  <c:v>43988</c:v>
                </c:pt>
                <c:pt idx="81">
                  <c:v>43989</c:v>
                </c:pt>
                <c:pt idx="82">
                  <c:v>43990</c:v>
                </c:pt>
                <c:pt idx="83">
                  <c:v>43991</c:v>
                </c:pt>
                <c:pt idx="84">
                  <c:v>43992</c:v>
                </c:pt>
                <c:pt idx="85">
                  <c:v>43993</c:v>
                </c:pt>
                <c:pt idx="86">
                  <c:v>43994</c:v>
                </c:pt>
                <c:pt idx="87">
                  <c:v>43995</c:v>
                </c:pt>
                <c:pt idx="88">
                  <c:v>43996</c:v>
                </c:pt>
                <c:pt idx="89">
                  <c:v>43997</c:v>
                </c:pt>
                <c:pt idx="90">
                  <c:v>43998</c:v>
                </c:pt>
                <c:pt idx="91">
                  <c:v>43999</c:v>
                </c:pt>
                <c:pt idx="92">
                  <c:v>44000</c:v>
                </c:pt>
                <c:pt idx="93">
                  <c:v>44001</c:v>
                </c:pt>
                <c:pt idx="94">
                  <c:v>44002</c:v>
                </c:pt>
                <c:pt idx="95">
                  <c:v>44003</c:v>
                </c:pt>
                <c:pt idx="96">
                  <c:v>44004</c:v>
                </c:pt>
                <c:pt idx="97">
                  <c:v>44005</c:v>
                </c:pt>
                <c:pt idx="98">
                  <c:v>44006</c:v>
                </c:pt>
                <c:pt idx="99">
                  <c:v>44007</c:v>
                </c:pt>
                <c:pt idx="100">
                  <c:v>44008</c:v>
                </c:pt>
                <c:pt idx="101">
                  <c:v>44009</c:v>
                </c:pt>
                <c:pt idx="102">
                  <c:v>44010</c:v>
                </c:pt>
                <c:pt idx="103">
                  <c:v>44011</c:v>
                </c:pt>
                <c:pt idx="104">
                  <c:v>44012</c:v>
                </c:pt>
                <c:pt idx="105">
                  <c:v>44013</c:v>
                </c:pt>
                <c:pt idx="106">
                  <c:v>44014</c:v>
                </c:pt>
                <c:pt idx="107">
                  <c:v>44015</c:v>
                </c:pt>
                <c:pt idx="108">
                  <c:v>44016</c:v>
                </c:pt>
                <c:pt idx="109">
                  <c:v>44017</c:v>
                </c:pt>
                <c:pt idx="110">
                  <c:v>44018</c:v>
                </c:pt>
                <c:pt idx="111">
                  <c:v>44019</c:v>
                </c:pt>
                <c:pt idx="112">
                  <c:v>44020</c:v>
                </c:pt>
                <c:pt idx="113">
                  <c:v>44021</c:v>
                </c:pt>
                <c:pt idx="114">
                  <c:v>44022</c:v>
                </c:pt>
                <c:pt idx="115">
                  <c:v>44023</c:v>
                </c:pt>
                <c:pt idx="116">
                  <c:v>44024</c:v>
                </c:pt>
                <c:pt idx="117">
                  <c:v>44025</c:v>
                </c:pt>
                <c:pt idx="118">
                  <c:v>44026</c:v>
                </c:pt>
                <c:pt idx="119">
                  <c:v>44027</c:v>
                </c:pt>
                <c:pt idx="120">
                  <c:v>44028</c:v>
                </c:pt>
                <c:pt idx="121">
                  <c:v>44029</c:v>
                </c:pt>
                <c:pt idx="122">
                  <c:v>44030</c:v>
                </c:pt>
                <c:pt idx="123">
                  <c:v>44031</c:v>
                </c:pt>
                <c:pt idx="124">
                  <c:v>44032</c:v>
                </c:pt>
                <c:pt idx="125">
                  <c:v>44033</c:v>
                </c:pt>
                <c:pt idx="126">
                  <c:v>44034</c:v>
                </c:pt>
                <c:pt idx="127">
                  <c:v>44035</c:v>
                </c:pt>
                <c:pt idx="128">
                  <c:v>44036</c:v>
                </c:pt>
                <c:pt idx="129">
                  <c:v>44037</c:v>
                </c:pt>
                <c:pt idx="130">
                  <c:v>44038</c:v>
                </c:pt>
                <c:pt idx="131">
                  <c:v>44039</c:v>
                </c:pt>
                <c:pt idx="132">
                  <c:v>44040</c:v>
                </c:pt>
                <c:pt idx="133">
                  <c:v>44041</c:v>
                </c:pt>
                <c:pt idx="134">
                  <c:v>44042</c:v>
                </c:pt>
                <c:pt idx="135">
                  <c:v>44043</c:v>
                </c:pt>
                <c:pt idx="136">
                  <c:v>44044</c:v>
                </c:pt>
                <c:pt idx="137">
                  <c:v>44045</c:v>
                </c:pt>
                <c:pt idx="138">
                  <c:v>44046</c:v>
                </c:pt>
                <c:pt idx="139">
                  <c:v>44047</c:v>
                </c:pt>
                <c:pt idx="140">
                  <c:v>44048</c:v>
                </c:pt>
                <c:pt idx="141">
                  <c:v>44049</c:v>
                </c:pt>
                <c:pt idx="142">
                  <c:v>44050</c:v>
                </c:pt>
                <c:pt idx="143">
                  <c:v>44051</c:v>
                </c:pt>
                <c:pt idx="144">
                  <c:v>44052</c:v>
                </c:pt>
                <c:pt idx="145">
                  <c:v>44053</c:v>
                </c:pt>
                <c:pt idx="146">
                  <c:v>44054</c:v>
                </c:pt>
                <c:pt idx="147">
                  <c:v>44055</c:v>
                </c:pt>
                <c:pt idx="148">
                  <c:v>44056</c:v>
                </c:pt>
                <c:pt idx="149">
                  <c:v>44057</c:v>
                </c:pt>
                <c:pt idx="150">
                  <c:v>44058</c:v>
                </c:pt>
                <c:pt idx="151">
                  <c:v>44059</c:v>
                </c:pt>
                <c:pt idx="152">
                  <c:v>44060</c:v>
                </c:pt>
                <c:pt idx="153">
                  <c:v>44061</c:v>
                </c:pt>
                <c:pt idx="154">
                  <c:v>44062</c:v>
                </c:pt>
                <c:pt idx="155">
                  <c:v>44063</c:v>
                </c:pt>
                <c:pt idx="156">
                  <c:v>44064</c:v>
                </c:pt>
                <c:pt idx="157">
                  <c:v>44065</c:v>
                </c:pt>
                <c:pt idx="158">
                  <c:v>44066</c:v>
                </c:pt>
                <c:pt idx="159">
                  <c:v>44067</c:v>
                </c:pt>
                <c:pt idx="160">
                  <c:v>44068</c:v>
                </c:pt>
                <c:pt idx="161">
                  <c:v>44069</c:v>
                </c:pt>
                <c:pt idx="162">
                  <c:v>44070</c:v>
                </c:pt>
                <c:pt idx="163">
                  <c:v>44071</c:v>
                </c:pt>
                <c:pt idx="164">
                  <c:v>44072</c:v>
                </c:pt>
                <c:pt idx="165">
                  <c:v>44073</c:v>
                </c:pt>
                <c:pt idx="166">
                  <c:v>44074</c:v>
                </c:pt>
                <c:pt idx="167">
                  <c:v>44075</c:v>
                </c:pt>
                <c:pt idx="168">
                  <c:v>44076</c:v>
                </c:pt>
                <c:pt idx="169">
                  <c:v>44077</c:v>
                </c:pt>
                <c:pt idx="170">
                  <c:v>44078</c:v>
                </c:pt>
                <c:pt idx="171">
                  <c:v>44079</c:v>
                </c:pt>
                <c:pt idx="172">
                  <c:v>44080</c:v>
                </c:pt>
                <c:pt idx="173">
                  <c:v>44081</c:v>
                </c:pt>
                <c:pt idx="174">
                  <c:v>44082</c:v>
                </c:pt>
                <c:pt idx="175">
                  <c:v>44083</c:v>
                </c:pt>
                <c:pt idx="176">
                  <c:v>44084</c:v>
                </c:pt>
                <c:pt idx="177">
                  <c:v>44085</c:v>
                </c:pt>
                <c:pt idx="178">
                  <c:v>44086</c:v>
                </c:pt>
                <c:pt idx="179">
                  <c:v>44087</c:v>
                </c:pt>
                <c:pt idx="180">
                  <c:v>44088</c:v>
                </c:pt>
                <c:pt idx="181">
                  <c:v>44089</c:v>
                </c:pt>
                <c:pt idx="182">
                  <c:v>44090</c:v>
                </c:pt>
                <c:pt idx="183">
                  <c:v>44091</c:v>
                </c:pt>
                <c:pt idx="184">
                  <c:v>44092</c:v>
                </c:pt>
                <c:pt idx="185">
                  <c:v>44093</c:v>
                </c:pt>
                <c:pt idx="186">
                  <c:v>44094</c:v>
                </c:pt>
                <c:pt idx="187">
                  <c:v>44095</c:v>
                </c:pt>
                <c:pt idx="188">
                  <c:v>44096</c:v>
                </c:pt>
                <c:pt idx="189">
                  <c:v>44097</c:v>
                </c:pt>
                <c:pt idx="190">
                  <c:v>44098</c:v>
                </c:pt>
                <c:pt idx="191">
                  <c:v>44099</c:v>
                </c:pt>
                <c:pt idx="192">
                  <c:v>44100</c:v>
                </c:pt>
                <c:pt idx="193">
                  <c:v>44101</c:v>
                </c:pt>
                <c:pt idx="194">
                  <c:v>44102</c:v>
                </c:pt>
                <c:pt idx="195">
                  <c:v>44103</c:v>
                </c:pt>
                <c:pt idx="196">
                  <c:v>44104</c:v>
                </c:pt>
                <c:pt idx="197">
                  <c:v>44105</c:v>
                </c:pt>
                <c:pt idx="198">
                  <c:v>44106</c:v>
                </c:pt>
                <c:pt idx="199">
                  <c:v>44107</c:v>
                </c:pt>
                <c:pt idx="200">
                  <c:v>44108</c:v>
                </c:pt>
                <c:pt idx="201">
                  <c:v>44109</c:v>
                </c:pt>
                <c:pt idx="202">
                  <c:v>44110</c:v>
                </c:pt>
                <c:pt idx="203">
                  <c:v>44111</c:v>
                </c:pt>
                <c:pt idx="204">
                  <c:v>44112</c:v>
                </c:pt>
                <c:pt idx="205">
                  <c:v>44113</c:v>
                </c:pt>
                <c:pt idx="206">
                  <c:v>44114</c:v>
                </c:pt>
                <c:pt idx="207">
                  <c:v>44115</c:v>
                </c:pt>
                <c:pt idx="208">
                  <c:v>44116</c:v>
                </c:pt>
                <c:pt idx="209">
                  <c:v>44117</c:v>
                </c:pt>
                <c:pt idx="210">
                  <c:v>44118</c:v>
                </c:pt>
                <c:pt idx="211">
                  <c:v>44119</c:v>
                </c:pt>
                <c:pt idx="212">
                  <c:v>44120</c:v>
                </c:pt>
                <c:pt idx="213">
                  <c:v>44121</c:v>
                </c:pt>
                <c:pt idx="214">
                  <c:v>44122</c:v>
                </c:pt>
                <c:pt idx="215">
                  <c:v>44123</c:v>
                </c:pt>
                <c:pt idx="216">
                  <c:v>44124</c:v>
                </c:pt>
                <c:pt idx="217">
                  <c:v>44125</c:v>
                </c:pt>
                <c:pt idx="218">
                  <c:v>44126</c:v>
                </c:pt>
                <c:pt idx="219">
                  <c:v>44127</c:v>
                </c:pt>
                <c:pt idx="220">
                  <c:v>44128</c:v>
                </c:pt>
                <c:pt idx="221">
                  <c:v>44129</c:v>
                </c:pt>
                <c:pt idx="222">
                  <c:v>44130</c:v>
                </c:pt>
                <c:pt idx="223">
                  <c:v>44131</c:v>
                </c:pt>
                <c:pt idx="224">
                  <c:v>44132</c:v>
                </c:pt>
                <c:pt idx="225">
                  <c:v>44133</c:v>
                </c:pt>
                <c:pt idx="226">
                  <c:v>44134</c:v>
                </c:pt>
                <c:pt idx="227">
                  <c:v>44135</c:v>
                </c:pt>
                <c:pt idx="228">
                  <c:v>44136</c:v>
                </c:pt>
                <c:pt idx="229">
                  <c:v>44137</c:v>
                </c:pt>
                <c:pt idx="230">
                  <c:v>44138</c:v>
                </c:pt>
                <c:pt idx="231">
                  <c:v>44139</c:v>
                </c:pt>
                <c:pt idx="232">
                  <c:v>44140</c:v>
                </c:pt>
                <c:pt idx="233">
                  <c:v>44141</c:v>
                </c:pt>
                <c:pt idx="234">
                  <c:v>44142</c:v>
                </c:pt>
                <c:pt idx="235">
                  <c:v>44143</c:v>
                </c:pt>
                <c:pt idx="236">
                  <c:v>44144</c:v>
                </c:pt>
                <c:pt idx="237">
                  <c:v>44145</c:v>
                </c:pt>
                <c:pt idx="238">
                  <c:v>44146</c:v>
                </c:pt>
                <c:pt idx="239">
                  <c:v>44147</c:v>
                </c:pt>
                <c:pt idx="240">
                  <c:v>44148</c:v>
                </c:pt>
                <c:pt idx="241">
                  <c:v>44149</c:v>
                </c:pt>
                <c:pt idx="242">
                  <c:v>44150</c:v>
                </c:pt>
                <c:pt idx="243">
                  <c:v>44151</c:v>
                </c:pt>
                <c:pt idx="244">
                  <c:v>44152</c:v>
                </c:pt>
                <c:pt idx="245">
                  <c:v>44153</c:v>
                </c:pt>
                <c:pt idx="246">
                  <c:v>44154</c:v>
                </c:pt>
                <c:pt idx="247">
                  <c:v>44155</c:v>
                </c:pt>
                <c:pt idx="248">
                  <c:v>44156</c:v>
                </c:pt>
                <c:pt idx="249">
                  <c:v>44157</c:v>
                </c:pt>
                <c:pt idx="250">
                  <c:v>44158</c:v>
                </c:pt>
                <c:pt idx="251">
                  <c:v>44159</c:v>
                </c:pt>
                <c:pt idx="252">
                  <c:v>44160</c:v>
                </c:pt>
                <c:pt idx="253">
                  <c:v>44161</c:v>
                </c:pt>
                <c:pt idx="254">
                  <c:v>44162</c:v>
                </c:pt>
                <c:pt idx="255">
                  <c:v>44163</c:v>
                </c:pt>
                <c:pt idx="256">
                  <c:v>44164</c:v>
                </c:pt>
                <c:pt idx="257">
                  <c:v>44165</c:v>
                </c:pt>
                <c:pt idx="258">
                  <c:v>44166</c:v>
                </c:pt>
                <c:pt idx="259">
                  <c:v>44167</c:v>
                </c:pt>
                <c:pt idx="260">
                  <c:v>44168</c:v>
                </c:pt>
                <c:pt idx="261">
                  <c:v>44169</c:v>
                </c:pt>
                <c:pt idx="262">
                  <c:v>44170</c:v>
                </c:pt>
                <c:pt idx="263">
                  <c:v>44171</c:v>
                </c:pt>
                <c:pt idx="264">
                  <c:v>44172</c:v>
                </c:pt>
                <c:pt idx="265">
                  <c:v>44173</c:v>
                </c:pt>
                <c:pt idx="266">
                  <c:v>44174</c:v>
                </c:pt>
              </c:numCache>
            </c:numRef>
          </c:cat>
          <c:val>
            <c:numRef>
              <c:f>'WEEKLY PUBLIC INFO'!$B$34:$B$300</c:f>
              <c:numCache>
                <c:formatCode>General</c:formatCode>
                <c:ptCount val="267"/>
                <c:pt idx="0">
                  <c:v>1424</c:v>
                </c:pt>
                <c:pt idx="1">
                  <c:v>1725</c:v>
                </c:pt>
                <c:pt idx="2">
                  <c:v>2587</c:v>
                </c:pt>
                <c:pt idx="3">
                  <c:v>2681</c:v>
                </c:pt>
                <c:pt idx="4">
                  <c:v>2765</c:v>
                </c:pt>
                <c:pt idx="5">
                  <c:v>2926</c:v>
                </c:pt>
                <c:pt idx="6">
                  <c:v>3238</c:v>
                </c:pt>
                <c:pt idx="7">
                  <c:v>3460</c:v>
                </c:pt>
                <c:pt idx="8">
                  <c:v>3619</c:v>
                </c:pt>
                <c:pt idx="9">
                  <c:v>3669</c:v>
                </c:pt>
                <c:pt idx="10">
                  <c:v>3731</c:v>
                </c:pt>
                <c:pt idx="11">
                  <c:v>3745</c:v>
                </c:pt>
                <c:pt idx="12">
                  <c:v>3716</c:v>
                </c:pt>
                <c:pt idx="13">
                  <c:v>3688</c:v>
                </c:pt>
                <c:pt idx="14">
                  <c:v>3562</c:v>
                </c:pt>
                <c:pt idx="15">
                  <c:v>3421</c:v>
                </c:pt>
                <c:pt idx="16">
                  <c:v>3330</c:v>
                </c:pt>
                <c:pt idx="17">
                  <c:v>3258</c:v>
                </c:pt>
                <c:pt idx="18">
                  <c:v>3214</c:v>
                </c:pt>
                <c:pt idx="19">
                  <c:v>3114</c:v>
                </c:pt>
                <c:pt idx="20">
                  <c:v>2992</c:v>
                </c:pt>
                <c:pt idx="21">
                  <c:v>2871</c:v>
                </c:pt>
                <c:pt idx="22">
                  <c:v>2823</c:v>
                </c:pt>
                <c:pt idx="23">
                  <c:v>2730</c:v>
                </c:pt>
                <c:pt idx="24">
                  <c:v>2653</c:v>
                </c:pt>
                <c:pt idx="25">
                  <c:v>2619</c:v>
                </c:pt>
                <c:pt idx="26">
                  <c:v>2548</c:v>
                </c:pt>
                <c:pt idx="27">
                  <c:v>2440</c:v>
                </c:pt>
                <c:pt idx="28">
                  <c:v>2376</c:v>
                </c:pt>
                <c:pt idx="29">
                  <c:v>2347</c:v>
                </c:pt>
                <c:pt idx="30">
                  <c:v>2333</c:v>
                </c:pt>
                <c:pt idx="31">
                  <c:v>2301</c:v>
                </c:pt>
                <c:pt idx="32">
                  <c:v>2292</c:v>
                </c:pt>
                <c:pt idx="33">
                  <c:v>2268</c:v>
                </c:pt>
                <c:pt idx="34">
                  <c:v>2175</c:v>
                </c:pt>
                <c:pt idx="35">
                  <c:v>2105</c:v>
                </c:pt>
                <c:pt idx="36">
                  <c:v>2069</c:v>
                </c:pt>
                <c:pt idx="37">
                  <c:v>2015</c:v>
                </c:pt>
                <c:pt idx="38">
                  <c:v>1981</c:v>
                </c:pt>
                <c:pt idx="39">
                  <c:v>1954</c:v>
                </c:pt>
                <c:pt idx="40">
                  <c:v>1926</c:v>
                </c:pt>
                <c:pt idx="41">
                  <c:v>1870</c:v>
                </c:pt>
                <c:pt idx="42">
                  <c:v>1815</c:v>
                </c:pt>
                <c:pt idx="43">
                  <c:v>1783</c:v>
                </c:pt>
                <c:pt idx="44">
                  <c:v>1779</c:v>
                </c:pt>
                <c:pt idx="45">
                  <c:v>1720</c:v>
                </c:pt>
                <c:pt idx="46">
                  <c:v>1709</c:v>
                </c:pt>
                <c:pt idx="47">
                  <c:v>1686</c:v>
                </c:pt>
                <c:pt idx="48">
                  <c:v>1626</c:v>
                </c:pt>
                <c:pt idx="49">
                  <c:v>1550</c:v>
                </c:pt>
                <c:pt idx="50">
                  <c:v>1486</c:v>
                </c:pt>
                <c:pt idx="51">
                  <c:v>1385</c:v>
                </c:pt>
                <c:pt idx="52">
                  <c:v>1293</c:v>
                </c:pt>
                <c:pt idx="53">
                  <c:v>1266</c:v>
                </c:pt>
                <c:pt idx="54">
                  <c:v>1249</c:v>
                </c:pt>
                <c:pt idx="55">
                  <c:v>1217</c:v>
                </c:pt>
                <c:pt idx="56">
                  <c:v>1194</c:v>
                </c:pt>
                <c:pt idx="57">
                  <c:v>1182</c:v>
                </c:pt>
                <c:pt idx="58">
                  <c:v>1137</c:v>
                </c:pt>
                <c:pt idx="59">
                  <c:v>1102</c:v>
                </c:pt>
                <c:pt idx="60">
                  <c:v>1081</c:v>
                </c:pt>
                <c:pt idx="61">
                  <c:v>1072</c:v>
                </c:pt>
                <c:pt idx="62">
                  <c:v>1060</c:v>
                </c:pt>
                <c:pt idx="63">
                  <c:v>1053</c:v>
                </c:pt>
                <c:pt idx="64">
                  <c:v>1043</c:v>
                </c:pt>
                <c:pt idx="65">
                  <c:v>1058</c:v>
                </c:pt>
                <c:pt idx="66">
                  <c:v>1046</c:v>
                </c:pt>
                <c:pt idx="67">
                  <c:v>1026</c:v>
                </c:pt>
                <c:pt idx="68">
                  <c:v>1006</c:v>
                </c:pt>
                <c:pt idx="69">
                  <c:v>984</c:v>
                </c:pt>
                <c:pt idx="70">
                  <c:v>970</c:v>
                </c:pt>
                <c:pt idx="71">
                  <c:v>963</c:v>
                </c:pt>
                <c:pt idx="72">
                  <c:v>974</c:v>
                </c:pt>
                <c:pt idx="73">
                  <c:v>960</c:v>
                </c:pt>
                <c:pt idx="74">
                  <c:v>931</c:v>
                </c:pt>
                <c:pt idx="75">
                  <c:v>929</c:v>
                </c:pt>
                <c:pt idx="76">
                  <c:v>915</c:v>
                </c:pt>
                <c:pt idx="77">
                  <c:v>910</c:v>
                </c:pt>
                <c:pt idx="78">
                  <c:v>900</c:v>
                </c:pt>
                <c:pt idx="79">
                  <c:v>905</c:v>
                </c:pt>
                <c:pt idx="80">
                  <c:v>899</c:v>
                </c:pt>
                <c:pt idx="81">
                  <c:v>904</c:v>
                </c:pt>
                <c:pt idx="82">
                  <c:v>889</c:v>
                </c:pt>
                <c:pt idx="83">
                  <c:v>887</c:v>
                </c:pt>
                <c:pt idx="84">
                  <c:v>903</c:v>
                </c:pt>
                <c:pt idx="85">
                  <c:v>900</c:v>
                </c:pt>
                <c:pt idx="86">
                  <c:v>891</c:v>
                </c:pt>
                <c:pt idx="87">
                  <c:v>888</c:v>
                </c:pt>
                <c:pt idx="88">
                  <c:v>883</c:v>
                </c:pt>
                <c:pt idx="89">
                  <c:v>894</c:v>
                </c:pt>
                <c:pt idx="90">
                  <c:v>886</c:v>
                </c:pt>
                <c:pt idx="91">
                  <c:v>887</c:v>
                </c:pt>
                <c:pt idx="92">
                  <c:v>872</c:v>
                </c:pt>
                <c:pt idx="93">
                  <c:v>868</c:v>
                </c:pt>
                <c:pt idx="94">
                  <c:v>869</c:v>
                </c:pt>
                <c:pt idx="95">
                  <c:v>864</c:v>
                </c:pt>
                <c:pt idx="96">
                  <c:v>861</c:v>
                </c:pt>
                <c:pt idx="97">
                  <c:v>861</c:v>
                </c:pt>
                <c:pt idx="98">
                  <c:v>857</c:v>
                </c:pt>
                <c:pt idx="99">
                  <c:v>853</c:v>
                </c:pt>
                <c:pt idx="100">
                  <c:v>845</c:v>
                </c:pt>
                <c:pt idx="101">
                  <c:v>840</c:v>
                </c:pt>
                <c:pt idx="102">
                  <c:v>841</c:v>
                </c:pt>
                <c:pt idx="103">
                  <c:v>825</c:v>
                </c:pt>
                <c:pt idx="104">
                  <c:v>839</c:v>
                </c:pt>
                <c:pt idx="105">
                  <c:v>823</c:v>
                </c:pt>
                <c:pt idx="106">
                  <c:v>826</c:v>
                </c:pt>
                <c:pt idx="107">
                  <c:v>831</c:v>
                </c:pt>
                <c:pt idx="108">
                  <c:v>842</c:v>
                </c:pt>
                <c:pt idx="109">
                  <c:v>832</c:v>
                </c:pt>
                <c:pt idx="110">
                  <c:v>815</c:v>
                </c:pt>
                <c:pt idx="111">
                  <c:v>801</c:v>
                </c:pt>
                <c:pt idx="112">
                  <c:v>806</c:v>
                </c:pt>
                <c:pt idx="113">
                  <c:v>810</c:v>
                </c:pt>
                <c:pt idx="114">
                  <c:v>819</c:v>
                </c:pt>
                <c:pt idx="115">
                  <c:v>823</c:v>
                </c:pt>
                <c:pt idx="116">
                  <c:v>818</c:v>
                </c:pt>
                <c:pt idx="117">
                  <c:v>810</c:v>
                </c:pt>
                <c:pt idx="118">
                  <c:v>809</c:v>
                </c:pt>
                <c:pt idx="119">
                  <c:v>808</c:v>
                </c:pt>
                <c:pt idx="120">
                  <c:v>798</c:v>
                </c:pt>
                <c:pt idx="121">
                  <c:v>811</c:v>
                </c:pt>
                <c:pt idx="122">
                  <c:v>794</c:v>
                </c:pt>
                <c:pt idx="123">
                  <c:v>787</c:v>
                </c:pt>
                <c:pt idx="124">
                  <c:v>796</c:v>
                </c:pt>
                <c:pt idx="125">
                  <c:v>800</c:v>
                </c:pt>
                <c:pt idx="126">
                  <c:v>802</c:v>
                </c:pt>
                <c:pt idx="127">
                  <c:v>804</c:v>
                </c:pt>
                <c:pt idx="128">
                  <c:v>814</c:v>
                </c:pt>
                <c:pt idx="129">
                  <c:v>809</c:v>
                </c:pt>
                <c:pt idx="130">
                  <c:v>806</c:v>
                </c:pt>
                <c:pt idx="131">
                  <c:v>801</c:v>
                </c:pt>
                <c:pt idx="132">
                  <c:v>821</c:v>
                </c:pt>
                <c:pt idx="133">
                  <c:v>826</c:v>
                </c:pt>
                <c:pt idx="134">
                  <c:v>831</c:v>
                </c:pt>
                <c:pt idx="135">
                  <c:v>867</c:v>
                </c:pt>
                <c:pt idx="136">
                  <c:v>838</c:v>
                </c:pt>
                <c:pt idx="137">
                  <c:v>835</c:v>
                </c:pt>
                <c:pt idx="138">
                  <c:v>804</c:v>
                </c:pt>
                <c:pt idx="139">
                  <c:v>806</c:v>
                </c:pt>
                <c:pt idx="140">
                  <c:v>804</c:v>
                </c:pt>
                <c:pt idx="141">
                  <c:v>811</c:v>
                </c:pt>
                <c:pt idx="142">
                  <c:v>814</c:v>
                </c:pt>
                <c:pt idx="143">
                  <c:v>810</c:v>
                </c:pt>
                <c:pt idx="144">
                  <c:v>822</c:v>
                </c:pt>
                <c:pt idx="145">
                  <c:v>822</c:v>
                </c:pt>
                <c:pt idx="146">
                  <c:v>811</c:v>
                </c:pt>
                <c:pt idx="147">
                  <c:v>821</c:v>
                </c:pt>
                <c:pt idx="148">
                  <c:v>836</c:v>
                </c:pt>
                <c:pt idx="149">
                  <c:v>829</c:v>
                </c:pt>
                <c:pt idx="150">
                  <c:v>830</c:v>
                </c:pt>
                <c:pt idx="151">
                  <c:v>824</c:v>
                </c:pt>
                <c:pt idx="152">
                  <c:v>819</c:v>
                </c:pt>
                <c:pt idx="153">
                  <c:v>846</c:v>
                </c:pt>
                <c:pt idx="154">
                  <c:v>866</c:v>
                </c:pt>
                <c:pt idx="155">
                  <c:v>878</c:v>
                </c:pt>
                <c:pt idx="156">
                  <c:v>913</c:v>
                </c:pt>
                <c:pt idx="157">
                  <c:v>913</c:v>
                </c:pt>
                <c:pt idx="158">
                  <c:v>908</c:v>
                </c:pt>
                <c:pt idx="159">
                  <c:v>898</c:v>
                </c:pt>
                <c:pt idx="160">
                  <c:v>994</c:v>
                </c:pt>
                <c:pt idx="161">
                  <c:v>1067</c:v>
                </c:pt>
                <c:pt idx="162">
                  <c:v>1074</c:v>
                </c:pt>
                <c:pt idx="163">
                  <c:v>1116</c:v>
                </c:pt>
                <c:pt idx="164">
                  <c:v>1151</c:v>
                </c:pt>
                <c:pt idx="165">
                  <c:v>1115</c:v>
                </c:pt>
                <c:pt idx="166">
                  <c:v>1059</c:v>
                </c:pt>
                <c:pt idx="167">
                  <c:v>1050</c:v>
                </c:pt>
                <c:pt idx="168">
                  <c:v>1059</c:v>
                </c:pt>
                <c:pt idx="169">
                  <c:v>1048</c:v>
                </c:pt>
                <c:pt idx="170">
                  <c:v>1051</c:v>
                </c:pt>
                <c:pt idx="171">
                  <c:v>1031</c:v>
                </c:pt>
                <c:pt idx="172">
                  <c:v>1038</c:v>
                </c:pt>
                <c:pt idx="173">
                  <c:v>1013</c:v>
                </c:pt>
                <c:pt idx="174">
                  <c:v>1018</c:v>
                </c:pt>
                <c:pt idx="175">
                  <c:v>1046</c:v>
                </c:pt>
                <c:pt idx="176">
                  <c:v>1068</c:v>
                </c:pt>
                <c:pt idx="177">
                  <c:v>1085</c:v>
                </c:pt>
                <c:pt idx="178">
                  <c:v>1097</c:v>
                </c:pt>
                <c:pt idx="179">
                  <c:v>1097</c:v>
                </c:pt>
                <c:pt idx="180">
                  <c:v>1088</c:v>
                </c:pt>
                <c:pt idx="181">
                  <c:v>1184</c:v>
                </c:pt>
                <c:pt idx="182">
                  <c:v>1191</c:v>
                </c:pt>
                <c:pt idx="183">
                  <c:v>1181</c:v>
                </c:pt>
                <c:pt idx="184">
                  <c:v>1176</c:v>
                </c:pt>
                <c:pt idx="185">
                  <c:v>1166</c:v>
                </c:pt>
                <c:pt idx="186">
                  <c:v>1166</c:v>
                </c:pt>
                <c:pt idx="187">
                  <c:v>1155</c:v>
                </c:pt>
                <c:pt idx="188">
                  <c:v>1158</c:v>
                </c:pt>
                <c:pt idx="189">
                  <c:v>1139</c:v>
                </c:pt>
                <c:pt idx="190">
                  <c:v>1108</c:v>
                </c:pt>
                <c:pt idx="191">
                  <c:v>1119</c:v>
                </c:pt>
                <c:pt idx="192">
                  <c:v>1129</c:v>
                </c:pt>
                <c:pt idx="193">
                  <c:v>1129</c:v>
                </c:pt>
                <c:pt idx="194">
                  <c:v>1136</c:v>
                </c:pt>
                <c:pt idx="195">
                  <c:v>1153</c:v>
                </c:pt>
                <c:pt idx="196">
                  <c:v>1214</c:v>
                </c:pt>
                <c:pt idx="197">
                  <c:v>1218</c:v>
                </c:pt>
                <c:pt idx="198">
                  <c:v>1212</c:v>
                </c:pt>
                <c:pt idx="199">
                  <c:v>1210</c:v>
                </c:pt>
                <c:pt idx="200">
                  <c:v>1203</c:v>
                </c:pt>
                <c:pt idx="201">
                  <c:v>1186</c:v>
                </c:pt>
                <c:pt idx="202">
                  <c:v>1206</c:v>
                </c:pt>
                <c:pt idx="203">
                  <c:v>1216</c:v>
                </c:pt>
                <c:pt idx="204">
                  <c:v>1241</c:v>
                </c:pt>
                <c:pt idx="205">
                  <c:v>1227</c:v>
                </c:pt>
                <c:pt idx="206">
                  <c:v>1210</c:v>
                </c:pt>
                <c:pt idx="207">
                  <c:v>1235</c:v>
                </c:pt>
                <c:pt idx="208">
                  <c:v>1246</c:v>
                </c:pt>
                <c:pt idx="209">
                  <c:v>1299</c:v>
                </c:pt>
                <c:pt idx="210">
                  <c:v>1345</c:v>
                </c:pt>
                <c:pt idx="211">
                  <c:v>1377</c:v>
                </c:pt>
                <c:pt idx="212">
                  <c:v>1434</c:v>
                </c:pt>
                <c:pt idx="213">
                  <c:v>1448</c:v>
                </c:pt>
                <c:pt idx="214">
                  <c:v>1449</c:v>
                </c:pt>
                <c:pt idx="215">
                  <c:v>1426</c:v>
                </c:pt>
                <c:pt idx="216">
                  <c:v>1456</c:v>
                </c:pt>
                <c:pt idx="217">
                  <c:v>1444</c:v>
                </c:pt>
                <c:pt idx="218">
                  <c:v>1444</c:v>
                </c:pt>
                <c:pt idx="219">
                  <c:v>1425</c:v>
                </c:pt>
                <c:pt idx="220">
                  <c:v>1382</c:v>
                </c:pt>
                <c:pt idx="221">
                  <c:v>1385</c:v>
                </c:pt>
                <c:pt idx="222">
                  <c:v>1388</c:v>
                </c:pt>
                <c:pt idx="223">
                  <c:v>1422</c:v>
                </c:pt>
                <c:pt idx="224">
                  <c:v>1446</c:v>
                </c:pt>
                <c:pt idx="225">
                  <c:v>1418</c:v>
                </c:pt>
                <c:pt idx="226">
                  <c:v>1457</c:v>
                </c:pt>
                <c:pt idx="227">
                  <c:v>1407</c:v>
                </c:pt>
                <c:pt idx="228">
                  <c:v>1414</c:v>
                </c:pt>
                <c:pt idx="229">
                  <c:v>1433</c:v>
                </c:pt>
                <c:pt idx="230">
                  <c:v>1397</c:v>
                </c:pt>
                <c:pt idx="231">
                  <c:v>1430</c:v>
                </c:pt>
                <c:pt idx="232">
                  <c:v>1439</c:v>
                </c:pt>
                <c:pt idx="233">
                  <c:v>1450</c:v>
                </c:pt>
                <c:pt idx="234">
                  <c:v>1450</c:v>
                </c:pt>
                <c:pt idx="235">
                  <c:v>1431</c:v>
                </c:pt>
                <c:pt idx="236">
                  <c:v>1418</c:v>
                </c:pt>
                <c:pt idx="237">
                  <c:v>1463</c:v>
                </c:pt>
                <c:pt idx="238">
                  <c:v>1458</c:v>
                </c:pt>
                <c:pt idx="239">
                  <c:v>1452</c:v>
                </c:pt>
                <c:pt idx="240">
                  <c:v>1482</c:v>
                </c:pt>
                <c:pt idx="241">
                  <c:v>1459</c:v>
                </c:pt>
                <c:pt idx="242">
                  <c:v>1451</c:v>
                </c:pt>
                <c:pt idx="243">
                  <c:v>1410</c:v>
                </c:pt>
                <c:pt idx="244">
                  <c:v>1401</c:v>
                </c:pt>
                <c:pt idx="245">
                  <c:v>1366</c:v>
                </c:pt>
                <c:pt idx="246">
                  <c:v>1354</c:v>
                </c:pt>
                <c:pt idx="247">
                  <c:v>1382</c:v>
                </c:pt>
                <c:pt idx="248">
                  <c:v>1379</c:v>
                </c:pt>
                <c:pt idx="249">
                  <c:v>1366</c:v>
                </c:pt>
                <c:pt idx="250">
                  <c:v>1351</c:v>
                </c:pt>
                <c:pt idx="251">
                  <c:v>1352</c:v>
                </c:pt>
                <c:pt idx="252">
                  <c:v>1373</c:v>
                </c:pt>
                <c:pt idx="253">
                  <c:v>1404</c:v>
                </c:pt>
                <c:pt idx="254">
                  <c:v>1396</c:v>
                </c:pt>
                <c:pt idx="255">
                  <c:v>1345</c:v>
                </c:pt>
                <c:pt idx="256">
                  <c:v>1332</c:v>
                </c:pt>
                <c:pt idx="257">
                  <c:v>1320</c:v>
                </c:pt>
                <c:pt idx="258">
                  <c:v>1322</c:v>
                </c:pt>
                <c:pt idx="259">
                  <c:v>1290</c:v>
                </c:pt>
                <c:pt idx="260">
                  <c:v>1296</c:v>
                </c:pt>
                <c:pt idx="261">
                  <c:v>1284</c:v>
                </c:pt>
                <c:pt idx="262">
                  <c:v>1263</c:v>
                </c:pt>
                <c:pt idx="263">
                  <c:v>1267</c:v>
                </c:pt>
                <c:pt idx="264">
                  <c:v>1270</c:v>
                </c:pt>
                <c:pt idx="265">
                  <c:v>1284</c:v>
                </c:pt>
                <c:pt idx="266">
                  <c:v>1333</c:v>
                </c:pt>
              </c:numCache>
            </c:numRef>
          </c:val>
          <c:smooth val="0"/>
        </c:ser>
        <c:ser>
          <c:idx val="1"/>
          <c:order val="1"/>
          <c:tx>
            <c:strRef>
              <c:f>'WEEKLY PUBLIC INFO'!$C$33</c:f>
              <c:strCache>
                <c:ptCount val="1"/>
                <c:pt idx="0">
                  <c:v>2019</c:v>
                </c:pt>
              </c:strCache>
            </c:strRef>
          </c:tx>
          <c:spPr>
            <a:ln w="28575" cap="rnd">
              <a:solidFill>
                <a:srgbClr val="FFC000"/>
              </a:solidFill>
              <a:round/>
            </a:ln>
            <a:effectLst/>
          </c:spPr>
          <c:marker>
            <c:symbol val="none"/>
          </c:marker>
          <c:cat>
            <c:numRef>
              <c:f>'WEEKLY PUBLIC INFO'!$A$34:$A$300</c:f>
              <c:numCache>
                <c:formatCode>d\-mmm</c:formatCode>
                <c:ptCount val="267"/>
                <c:pt idx="0">
                  <c:v>43908</c:v>
                </c:pt>
                <c:pt idx="1">
                  <c:v>43909</c:v>
                </c:pt>
                <c:pt idx="2">
                  <c:v>43910</c:v>
                </c:pt>
                <c:pt idx="3">
                  <c:v>43911</c:v>
                </c:pt>
                <c:pt idx="4">
                  <c:v>43912</c:v>
                </c:pt>
                <c:pt idx="5">
                  <c:v>43913</c:v>
                </c:pt>
                <c:pt idx="6">
                  <c:v>43914</c:v>
                </c:pt>
                <c:pt idx="7">
                  <c:v>43915</c:v>
                </c:pt>
                <c:pt idx="8">
                  <c:v>43916</c:v>
                </c:pt>
                <c:pt idx="9">
                  <c:v>43917</c:v>
                </c:pt>
                <c:pt idx="10">
                  <c:v>43918</c:v>
                </c:pt>
                <c:pt idx="11">
                  <c:v>43919</c:v>
                </c:pt>
                <c:pt idx="12">
                  <c:v>43920</c:v>
                </c:pt>
                <c:pt idx="13">
                  <c:v>43921</c:v>
                </c:pt>
                <c:pt idx="14">
                  <c:v>43922</c:v>
                </c:pt>
                <c:pt idx="15">
                  <c:v>43923</c:v>
                </c:pt>
                <c:pt idx="16">
                  <c:v>43924</c:v>
                </c:pt>
                <c:pt idx="17">
                  <c:v>43925</c:v>
                </c:pt>
                <c:pt idx="18">
                  <c:v>43926</c:v>
                </c:pt>
                <c:pt idx="19">
                  <c:v>43927</c:v>
                </c:pt>
                <c:pt idx="20">
                  <c:v>43928</c:v>
                </c:pt>
                <c:pt idx="21">
                  <c:v>43929</c:v>
                </c:pt>
                <c:pt idx="22">
                  <c:v>43930</c:v>
                </c:pt>
                <c:pt idx="23">
                  <c:v>43931</c:v>
                </c:pt>
                <c:pt idx="24">
                  <c:v>43932</c:v>
                </c:pt>
                <c:pt idx="25">
                  <c:v>43933</c:v>
                </c:pt>
                <c:pt idx="26">
                  <c:v>43934</c:v>
                </c:pt>
                <c:pt idx="27">
                  <c:v>43935</c:v>
                </c:pt>
                <c:pt idx="28">
                  <c:v>43936</c:v>
                </c:pt>
                <c:pt idx="29">
                  <c:v>43937</c:v>
                </c:pt>
                <c:pt idx="30">
                  <c:v>43938</c:v>
                </c:pt>
                <c:pt idx="31">
                  <c:v>43939</c:v>
                </c:pt>
                <c:pt idx="32">
                  <c:v>43940</c:v>
                </c:pt>
                <c:pt idx="33">
                  <c:v>43941</c:v>
                </c:pt>
                <c:pt idx="34">
                  <c:v>43942</c:v>
                </c:pt>
                <c:pt idx="35">
                  <c:v>43943</c:v>
                </c:pt>
                <c:pt idx="36">
                  <c:v>43944</c:v>
                </c:pt>
                <c:pt idx="37">
                  <c:v>43945</c:v>
                </c:pt>
                <c:pt idx="38">
                  <c:v>43946</c:v>
                </c:pt>
                <c:pt idx="39">
                  <c:v>43947</c:v>
                </c:pt>
                <c:pt idx="40">
                  <c:v>43948</c:v>
                </c:pt>
                <c:pt idx="41">
                  <c:v>43949</c:v>
                </c:pt>
                <c:pt idx="42">
                  <c:v>43950</c:v>
                </c:pt>
                <c:pt idx="43">
                  <c:v>43951</c:v>
                </c:pt>
                <c:pt idx="44">
                  <c:v>43952</c:v>
                </c:pt>
                <c:pt idx="45">
                  <c:v>43953</c:v>
                </c:pt>
                <c:pt idx="46">
                  <c:v>43954</c:v>
                </c:pt>
                <c:pt idx="47">
                  <c:v>43955</c:v>
                </c:pt>
                <c:pt idx="48">
                  <c:v>43956</c:v>
                </c:pt>
                <c:pt idx="49">
                  <c:v>43957</c:v>
                </c:pt>
                <c:pt idx="50">
                  <c:v>43958</c:v>
                </c:pt>
                <c:pt idx="51">
                  <c:v>43959</c:v>
                </c:pt>
                <c:pt idx="52">
                  <c:v>43960</c:v>
                </c:pt>
                <c:pt idx="53">
                  <c:v>43961</c:v>
                </c:pt>
                <c:pt idx="54">
                  <c:v>43962</c:v>
                </c:pt>
                <c:pt idx="55">
                  <c:v>43963</c:v>
                </c:pt>
                <c:pt idx="56">
                  <c:v>43964</c:v>
                </c:pt>
                <c:pt idx="57">
                  <c:v>43965</c:v>
                </c:pt>
                <c:pt idx="58">
                  <c:v>43966</c:v>
                </c:pt>
                <c:pt idx="59">
                  <c:v>43967</c:v>
                </c:pt>
                <c:pt idx="60">
                  <c:v>43968</c:v>
                </c:pt>
                <c:pt idx="61">
                  <c:v>43969</c:v>
                </c:pt>
                <c:pt idx="62">
                  <c:v>43970</c:v>
                </c:pt>
                <c:pt idx="63">
                  <c:v>43971</c:v>
                </c:pt>
                <c:pt idx="64">
                  <c:v>43972</c:v>
                </c:pt>
                <c:pt idx="65">
                  <c:v>43973</c:v>
                </c:pt>
                <c:pt idx="66">
                  <c:v>43974</c:v>
                </c:pt>
                <c:pt idx="67">
                  <c:v>43975</c:v>
                </c:pt>
                <c:pt idx="68">
                  <c:v>43976</c:v>
                </c:pt>
                <c:pt idx="69">
                  <c:v>43977</c:v>
                </c:pt>
                <c:pt idx="70">
                  <c:v>43978</c:v>
                </c:pt>
                <c:pt idx="71">
                  <c:v>43979</c:v>
                </c:pt>
                <c:pt idx="72">
                  <c:v>43980</c:v>
                </c:pt>
                <c:pt idx="73">
                  <c:v>43981</c:v>
                </c:pt>
                <c:pt idx="74">
                  <c:v>43982</c:v>
                </c:pt>
                <c:pt idx="75">
                  <c:v>43983</c:v>
                </c:pt>
                <c:pt idx="76">
                  <c:v>43984</c:v>
                </c:pt>
                <c:pt idx="77">
                  <c:v>43985</c:v>
                </c:pt>
                <c:pt idx="78">
                  <c:v>43986</c:v>
                </c:pt>
                <c:pt idx="79">
                  <c:v>43987</c:v>
                </c:pt>
                <c:pt idx="80">
                  <c:v>43988</c:v>
                </c:pt>
                <c:pt idx="81">
                  <c:v>43989</c:v>
                </c:pt>
                <c:pt idx="82">
                  <c:v>43990</c:v>
                </c:pt>
                <c:pt idx="83">
                  <c:v>43991</c:v>
                </c:pt>
                <c:pt idx="84">
                  <c:v>43992</c:v>
                </c:pt>
                <c:pt idx="85">
                  <c:v>43993</c:v>
                </c:pt>
                <c:pt idx="86">
                  <c:v>43994</c:v>
                </c:pt>
                <c:pt idx="87">
                  <c:v>43995</c:v>
                </c:pt>
                <c:pt idx="88">
                  <c:v>43996</c:v>
                </c:pt>
                <c:pt idx="89">
                  <c:v>43997</c:v>
                </c:pt>
                <c:pt idx="90">
                  <c:v>43998</c:v>
                </c:pt>
                <c:pt idx="91">
                  <c:v>43999</c:v>
                </c:pt>
                <c:pt idx="92">
                  <c:v>44000</c:v>
                </c:pt>
                <c:pt idx="93">
                  <c:v>44001</c:v>
                </c:pt>
                <c:pt idx="94">
                  <c:v>44002</c:v>
                </c:pt>
                <c:pt idx="95">
                  <c:v>44003</c:v>
                </c:pt>
                <c:pt idx="96">
                  <c:v>44004</c:v>
                </c:pt>
                <c:pt idx="97">
                  <c:v>44005</c:v>
                </c:pt>
                <c:pt idx="98">
                  <c:v>44006</c:v>
                </c:pt>
                <c:pt idx="99">
                  <c:v>44007</c:v>
                </c:pt>
                <c:pt idx="100">
                  <c:v>44008</c:v>
                </c:pt>
                <c:pt idx="101">
                  <c:v>44009</c:v>
                </c:pt>
                <c:pt idx="102">
                  <c:v>44010</c:v>
                </c:pt>
                <c:pt idx="103">
                  <c:v>44011</c:v>
                </c:pt>
                <c:pt idx="104">
                  <c:v>44012</c:v>
                </c:pt>
                <c:pt idx="105">
                  <c:v>44013</c:v>
                </c:pt>
                <c:pt idx="106">
                  <c:v>44014</c:v>
                </c:pt>
                <c:pt idx="107">
                  <c:v>44015</c:v>
                </c:pt>
                <c:pt idx="108">
                  <c:v>44016</c:v>
                </c:pt>
                <c:pt idx="109">
                  <c:v>44017</c:v>
                </c:pt>
                <c:pt idx="110">
                  <c:v>44018</c:v>
                </c:pt>
                <c:pt idx="111">
                  <c:v>44019</c:v>
                </c:pt>
                <c:pt idx="112">
                  <c:v>44020</c:v>
                </c:pt>
                <c:pt idx="113">
                  <c:v>44021</c:v>
                </c:pt>
                <c:pt idx="114">
                  <c:v>44022</c:v>
                </c:pt>
                <c:pt idx="115">
                  <c:v>44023</c:v>
                </c:pt>
                <c:pt idx="116">
                  <c:v>44024</c:v>
                </c:pt>
                <c:pt idx="117">
                  <c:v>44025</c:v>
                </c:pt>
                <c:pt idx="118">
                  <c:v>44026</c:v>
                </c:pt>
                <c:pt idx="119">
                  <c:v>44027</c:v>
                </c:pt>
                <c:pt idx="120">
                  <c:v>44028</c:v>
                </c:pt>
                <c:pt idx="121">
                  <c:v>44029</c:v>
                </c:pt>
                <c:pt idx="122">
                  <c:v>44030</c:v>
                </c:pt>
                <c:pt idx="123">
                  <c:v>44031</c:v>
                </c:pt>
                <c:pt idx="124">
                  <c:v>44032</c:v>
                </c:pt>
                <c:pt idx="125">
                  <c:v>44033</c:v>
                </c:pt>
                <c:pt idx="126">
                  <c:v>44034</c:v>
                </c:pt>
                <c:pt idx="127">
                  <c:v>44035</c:v>
                </c:pt>
                <c:pt idx="128">
                  <c:v>44036</c:v>
                </c:pt>
                <c:pt idx="129">
                  <c:v>44037</c:v>
                </c:pt>
                <c:pt idx="130">
                  <c:v>44038</c:v>
                </c:pt>
                <c:pt idx="131">
                  <c:v>44039</c:v>
                </c:pt>
                <c:pt idx="132">
                  <c:v>44040</c:v>
                </c:pt>
                <c:pt idx="133">
                  <c:v>44041</c:v>
                </c:pt>
                <c:pt idx="134">
                  <c:v>44042</c:v>
                </c:pt>
                <c:pt idx="135">
                  <c:v>44043</c:v>
                </c:pt>
                <c:pt idx="136">
                  <c:v>44044</c:v>
                </c:pt>
                <c:pt idx="137">
                  <c:v>44045</c:v>
                </c:pt>
                <c:pt idx="138">
                  <c:v>44046</c:v>
                </c:pt>
                <c:pt idx="139">
                  <c:v>44047</c:v>
                </c:pt>
                <c:pt idx="140">
                  <c:v>44048</c:v>
                </c:pt>
                <c:pt idx="141">
                  <c:v>44049</c:v>
                </c:pt>
                <c:pt idx="142">
                  <c:v>44050</c:v>
                </c:pt>
                <c:pt idx="143">
                  <c:v>44051</c:v>
                </c:pt>
                <c:pt idx="144">
                  <c:v>44052</c:v>
                </c:pt>
                <c:pt idx="145">
                  <c:v>44053</c:v>
                </c:pt>
                <c:pt idx="146">
                  <c:v>44054</c:v>
                </c:pt>
                <c:pt idx="147">
                  <c:v>44055</c:v>
                </c:pt>
                <c:pt idx="148">
                  <c:v>44056</c:v>
                </c:pt>
                <c:pt idx="149">
                  <c:v>44057</c:v>
                </c:pt>
                <c:pt idx="150">
                  <c:v>44058</c:v>
                </c:pt>
                <c:pt idx="151">
                  <c:v>44059</c:v>
                </c:pt>
                <c:pt idx="152">
                  <c:v>44060</c:v>
                </c:pt>
                <c:pt idx="153">
                  <c:v>44061</c:v>
                </c:pt>
                <c:pt idx="154">
                  <c:v>44062</c:v>
                </c:pt>
                <c:pt idx="155">
                  <c:v>44063</c:v>
                </c:pt>
                <c:pt idx="156">
                  <c:v>44064</c:v>
                </c:pt>
                <c:pt idx="157">
                  <c:v>44065</c:v>
                </c:pt>
                <c:pt idx="158">
                  <c:v>44066</c:v>
                </c:pt>
                <c:pt idx="159">
                  <c:v>44067</c:v>
                </c:pt>
                <c:pt idx="160">
                  <c:v>44068</c:v>
                </c:pt>
                <c:pt idx="161">
                  <c:v>44069</c:v>
                </c:pt>
                <c:pt idx="162">
                  <c:v>44070</c:v>
                </c:pt>
                <c:pt idx="163">
                  <c:v>44071</c:v>
                </c:pt>
                <c:pt idx="164">
                  <c:v>44072</c:v>
                </c:pt>
                <c:pt idx="165">
                  <c:v>44073</c:v>
                </c:pt>
                <c:pt idx="166">
                  <c:v>44074</c:v>
                </c:pt>
                <c:pt idx="167">
                  <c:v>44075</c:v>
                </c:pt>
                <c:pt idx="168">
                  <c:v>44076</c:v>
                </c:pt>
                <c:pt idx="169">
                  <c:v>44077</c:v>
                </c:pt>
                <c:pt idx="170">
                  <c:v>44078</c:v>
                </c:pt>
                <c:pt idx="171">
                  <c:v>44079</c:v>
                </c:pt>
                <c:pt idx="172">
                  <c:v>44080</c:v>
                </c:pt>
                <c:pt idx="173">
                  <c:v>44081</c:v>
                </c:pt>
                <c:pt idx="174">
                  <c:v>44082</c:v>
                </c:pt>
                <c:pt idx="175">
                  <c:v>44083</c:v>
                </c:pt>
                <c:pt idx="176">
                  <c:v>44084</c:v>
                </c:pt>
                <c:pt idx="177">
                  <c:v>44085</c:v>
                </c:pt>
                <c:pt idx="178">
                  <c:v>44086</c:v>
                </c:pt>
                <c:pt idx="179">
                  <c:v>44087</c:v>
                </c:pt>
                <c:pt idx="180">
                  <c:v>44088</c:v>
                </c:pt>
                <c:pt idx="181">
                  <c:v>44089</c:v>
                </c:pt>
                <c:pt idx="182">
                  <c:v>44090</c:v>
                </c:pt>
                <c:pt idx="183">
                  <c:v>44091</c:v>
                </c:pt>
                <c:pt idx="184">
                  <c:v>44092</c:v>
                </c:pt>
                <c:pt idx="185">
                  <c:v>44093</c:v>
                </c:pt>
                <c:pt idx="186">
                  <c:v>44094</c:v>
                </c:pt>
                <c:pt idx="187">
                  <c:v>44095</c:v>
                </c:pt>
                <c:pt idx="188">
                  <c:v>44096</c:v>
                </c:pt>
                <c:pt idx="189">
                  <c:v>44097</c:v>
                </c:pt>
                <c:pt idx="190">
                  <c:v>44098</c:v>
                </c:pt>
                <c:pt idx="191">
                  <c:v>44099</c:v>
                </c:pt>
                <c:pt idx="192">
                  <c:v>44100</c:v>
                </c:pt>
                <c:pt idx="193">
                  <c:v>44101</c:v>
                </c:pt>
                <c:pt idx="194">
                  <c:v>44102</c:v>
                </c:pt>
                <c:pt idx="195">
                  <c:v>44103</c:v>
                </c:pt>
                <c:pt idx="196">
                  <c:v>44104</c:v>
                </c:pt>
                <c:pt idx="197">
                  <c:v>44105</c:v>
                </c:pt>
                <c:pt idx="198">
                  <c:v>44106</c:v>
                </c:pt>
                <c:pt idx="199">
                  <c:v>44107</c:v>
                </c:pt>
                <c:pt idx="200">
                  <c:v>44108</c:v>
                </c:pt>
                <c:pt idx="201">
                  <c:v>44109</c:v>
                </c:pt>
                <c:pt idx="202">
                  <c:v>44110</c:v>
                </c:pt>
                <c:pt idx="203">
                  <c:v>44111</c:v>
                </c:pt>
                <c:pt idx="204">
                  <c:v>44112</c:v>
                </c:pt>
                <c:pt idx="205">
                  <c:v>44113</c:v>
                </c:pt>
                <c:pt idx="206">
                  <c:v>44114</c:v>
                </c:pt>
                <c:pt idx="207">
                  <c:v>44115</c:v>
                </c:pt>
                <c:pt idx="208">
                  <c:v>44116</c:v>
                </c:pt>
                <c:pt idx="209">
                  <c:v>44117</c:v>
                </c:pt>
                <c:pt idx="210">
                  <c:v>44118</c:v>
                </c:pt>
                <c:pt idx="211">
                  <c:v>44119</c:v>
                </c:pt>
                <c:pt idx="212">
                  <c:v>44120</c:v>
                </c:pt>
                <c:pt idx="213">
                  <c:v>44121</c:v>
                </c:pt>
                <c:pt idx="214">
                  <c:v>44122</c:v>
                </c:pt>
                <c:pt idx="215">
                  <c:v>44123</c:v>
                </c:pt>
                <c:pt idx="216">
                  <c:v>44124</c:v>
                </c:pt>
                <c:pt idx="217">
                  <c:v>44125</c:v>
                </c:pt>
                <c:pt idx="218">
                  <c:v>44126</c:v>
                </c:pt>
                <c:pt idx="219">
                  <c:v>44127</c:v>
                </c:pt>
                <c:pt idx="220">
                  <c:v>44128</c:v>
                </c:pt>
                <c:pt idx="221">
                  <c:v>44129</c:v>
                </c:pt>
                <c:pt idx="222">
                  <c:v>44130</c:v>
                </c:pt>
                <c:pt idx="223">
                  <c:v>44131</c:v>
                </c:pt>
                <c:pt idx="224">
                  <c:v>44132</c:v>
                </c:pt>
                <c:pt idx="225">
                  <c:v>44133</c:v>
                </c:pt>
                <c:pt idx="226">
                  <c:v>44134</c:v>
                </c:pt>
                <c:pt idx="227">
                  <c:v>44135</c:v>
                </c:pt>
                <c:pt idx="228">
                  <c:v>44136</c:v>
                </c:pt>
                <c:pt idx="229">
                  <c:v>44137</c:v>
                </c:pt>
                <c:pt idx="230">
                  <c:v>44138</c:v>
                </c:pt>
                <c:pt idx="231">
                  <c:v>44139</c:v>
                </c:pt>
                <c:pt idx="232">
                  <c:v>44140</c:v>
                </c:pt>
                <c:pt idx="233">
                  <c:v>44141</c:v>
                </c:pt>
                <c:pt idx="234">
                  <c:v>44142</c:v>
                </c:pt>
                <c:pt idx="235">
                  <c:v>44143</c:v>
                </c:pt>
                <c:pt idx="236">
                  <c:v>44144</c:v>
                </c:pt>
                <c:pt idx="237">
                  <c:v>44145</c:v>
                </c:pt>
                <c:pt idx="238">
                  <c:v>44146</c:v>
                </c:pt>
                <c:pt idx="239">
                  <c:v>44147</c:v>
                </c:pt>
                <c:pt idx="240">
                  <c:v>44148</c:v>
                </c:pt>
                <c:pt idx="241">
                  <c:v>44149</c:v>
                </c:pt>
                <c:pt idx="242">
                  <c:v>44150</c:v>
                </c:pt>
                <c:pt idx="243">
                  <c:v>44151</c:v>
                </c:pt>
                <c:pt idx="244">
                  <c:v>44152</c:v>
                </c:pt>
                <c:pt idx="245">
                  <c:v>44153</c:v>
                </c:pt>
                <c:pt idx="246">
                  <c:v>44154</c:v>
                </c:pt>
                <c:pt idx="247">
                  <c:v>44155</c:v>
                </c:pt>
                <c:pt idx="248">
                  <c:v>44156</c:v>
                </c:pt>
                <c:pt idx="249">
                  <c:v>44157</c:v>
                </c:pt>
                <c:pt idx="250">
                  <c:v>44158</c:v>
                </c:pt>
                <c:pt idx="251">
                  <c:v>44159</c:v>
                </c:pt>
                <c:pt idx="252">
                  <c:v>44160</c:v>
                </c:pt>
                <c:pt idx="253">
                  <c:v>44161</c:v>
                </c:pt>
                <c:pt idx="254">
                  <c:v>44162</c:v>
                </c:pt>
                <c:pt idx="255">
                  <c:v>44163</c:v>
                </c:pt>
                <c:pt idx="256">
                  <c:v>44164</c:v>
                </c:pt>
                <c:pt idx="257">
                  <c:v>44165</c:v>
                </c:pt>
                <c:pt idx="258">
                  <c:v>44166</c:v>
                </c:pt>
                <c:pt idx="259">
                  <c:v>44167</c:v>
                </c:pt>
                <c:pt idx="260">
                  <c:v>44168</c:v>
                </c:pt>
                <c:pt idx="261">
                  <c:v>44169</c:v>
                </c:pt>
                <c:pt idx="262">
                  <c:v>44170</c:v>
                </c:pt>
                <c:pt idx="263">
                  <c:v>44171</c:v>
                </c:pt>
                <c:pt idx="264">
                  <c:v>44172</c:v>
                </c:pt>
                <c:pt idx="265">
                  <c:v>44173</c:v>
                </c:pt>
                <c:pt idx="266">
                  <c:v>44174</c:v>
                </c:pt>
              </c:numCache>
            </c:numRef>
          </c:cat>
          <c:val>
            <c:numRef>
              <c:f>'WEEKLY PUBLIC INFO'!$C$34:$C$300</c:f>
              <c:numCache>
                <c:formatCode>General</c:formatCode>
                <c:ptCount val="267"/>
                <c:pt idx="0">
                  <c:v>977</c:v>
                </c:pt>
                <c:pt idx="1">
                  <c:v>979</c:v>
                </c:pt>
                <c:pt idx="2">
                  <c:v>964</c:v>
                </c:pt>
                <c:pt idx="3">
                  <c:v>963</c:v>
                </c:pt>
                <c:pt idx="4">
                  <c:v>973</c:v>
                </c:pt>
                <c:pt idx="5">
                  <c:v>971</c:v>
                </c:pt>
                <c:pt idx="6">
                  <c:v>961</c:v>
                </c:pt>
                <c:pt idx="7">
                  <c:v>951</c:v>
                </c:pt>
                <c:pt idx="8">
                  <c:v>985</c:v>
                </c:pt>
                <c:pt idx="9">
                  <c:v>1018</c:v>
                </c:pt>
                <c:pt idx="10">
                  <c:v>1007</c:v>
                </c:pt>
                <c:pt idx="11">
                  <c:v>1006</c:v>
                </c:pt>
                <c:pt idx="12">
                  <c:v>993</c:v>
                </c:pt>
                <c:pt idx="13">
                  <c:v>994</c:v>
                </c:pt>
                <c:pt idx="14">
                  <c:v>987</c:v>
                </c:pt>
                <c:pt idx="15">
                  <c:v>995</c:v>
                </c:pt>
                <c:pt idx="16">
                  <c:v>983</c:v>
                </c:pt>
                <c:pt idx="17">
                  <c:v>985</c:v>
                </c:pt>
                <c:pt idx="18">
                  <c:v>976</c:v>
                </c:pt>
                <c:pt idx="19">
                  <c:v>965</c:v>
                </c:pt>
                <c:pt idx="20">
                  <c:v>968</c:v>
                </c:pt>
                <c:pt idx="21">
                  <c:v>978</c:v>
                </c:pt>
                <c:pt idx="22">
                  <c:v>993</c:v>
                </c:pt>
                <c:pt idx="23">
                  <c:v>1022</c:v>
                </c:pt>
                <c:pt idx="24">
                  <c:v>1006</c:v>
                </c:pt>
                <c:pt idx="25">
                  <c:v>1012</c:v>
                </c:pt>
                <c:pt idx="26">
                  <c:v>989</c:v>
                </c:pt>
                <c:pt idx="27">
                  <c:v>989</c:v>
                </c:pt>
                <c:pt idx="28">
                  <c:v>1000</c:v>
                </c:pt>
                <c:pt idx="29">
                  <c:v>1024</c:v>
                </c:pt>
                <c:pt idx="30">
                  <c:v>1024</c:v>
                </c:pt>
                <c:pt idx="31">
                  <c:v>1017</c:v>
                </c:pt>
                <c:pt idx="32">
                  <c:v>1006</c:v>
                </c:pt>
                <c:pt idx="33">
                  <c:v>993</c:v>
                </c:pt>
                <c:pt idx="34">
                  <c:v>988</c:v>
                </c:pt>
                <c:pt idx="35">
                  <c:v>981</c:v>
                </c:pt>
                <c:pt idx="36">
                  <c:v>992</c:v>
                </c:pt>
                <c:pt idx="37">
                  <c:v>988</c:v>
                </c:pt>
                <c:pt idx="38">
                  <c:v>1000</c:v>
                </c:pt>
                <c:pt idx="39">
                  <c:v>1000</c:v>
                </c:pt>
                <c:pt idx="40">
                  <c:v>988</c:v>
                </c:pt>
                <c:pt idx="41">
                  <c:v>984</c:v>
                </c:pt>
                <c:pt idx="42">
                  <c:v>963</c:v>
                </c:pt>
                <c:pt idx="43">
                  <c:v>978</c:v>
                </c:pt>
                <c:pt idx="44">
                  <c:v>973</c:v>
                </c:pt>
                <c:pt idx="45">
                  <c:v>981</c:v>
                </c:pt>
                <c:pt idx="46">
                  <c:v>986</c:v>
                </c:pt>
                <c:pt idx="47">
                  <c:v>999</c:v>
                </c:pt>
                <c:pt idx="48">
                  <c:v>987</c:v>
                </c:pt>
                <c:pt idx="49">
                  <c:v>1000</c:v>
                </c:pt>
                <c:pt idx="50">
                  <c:v>1022</c:v>
                </c:pt>
                <c:pt idx="51">
                  <c:v>1027</c:v>
                </c:pt>
                <c:pt idx="52">
                  <c:v>1037</c:v>
                </c:pt>
                <c:pt idx="53">
                  <c:v>1032</c:v>
                </c:pt>
                <c:pt idx="54">
                  <c:v>1030</c:v>
                </c:pt>
                <c:pt idx="55">
                  <c:v>1029</c:v>
                </c:pt>
                <c:pt idx="56">
                  <c:v>1025</c:v>
                </c:pt>
                <c:pt idx="57">
                  <c:v>1052</c:v>
                </c:pt>
                <c:pt idx="58">
                  <c:v>1054</c:v>
                </c:pt>
                <c:pt idx="59">
                  <c:v>1034</c:v>
                </c:pt>
                <c:pt idx="60">
                  <c:v>1031</c:v>
                </c:pt>
                <c:pt idx="61">
                  <c:v>1028</c:v>
                </c:pt>
                <c:pt idx="62">
                  <c:v>1023</c:v>
                </c:pt>
                <c:pt idx="63">
                  <c:v>1023</c:v>
                </c:pt>
                <c:pt idx="64">
                  <c:v>1058</c:v>
                </c:pt>
                <c:pt idx="65">
                  <c:v>1060</c:v>
                </c:pt>
                <c:pt idx="66">
                  <c:v>1062</c:v>
                </c:pt>
                <c:pt idx="67">
                  <c:v>1061</c:v>
                </c:pt>
                <c:pt idx="68">
                  <c:v>1071</c:v>
                </c:pt>
                <c:pt idx="69">
                  <c:v>1058</c:v>
                </c:pt>
                <c:pt idx="70">
                  <c:v>1044</c:v>
                </c:pt>
                <c:pt idx="71">
                  <c:v>1053</c:v>
                </c:pt>
                <c:pt idx="72">
                  <c:v>1069</c:v>
                </c:pt>
                <c:pt idx="73">
                  <c:v>1055</c:v>
                </c:pt>
                <c:pt idx="74">
                  <c:v>1044</c:v>
                </c:pt>
                <c:pt idx="75">
                  <c:v>1037</c:v>
                </c:pt>
                <c:pt idx="76">
                  <c:v>1043</c:v>
                </c:pt>
                <c:pt idx="77">
                  <c:v>1041</c:v>
                </c:pt>
                <c:pt idx="78">
                  <c:v>1038</c:v>
                </c:pt>
                <c:pt idx="79">
                  <c:v>1067</c:v>
                </c:pt>
                <c:pt idx="80">
                  <c:v>1062</c:v>
                </c:pt>
                <c:pt idx="81">
                  <c:v>1052</c:v>
                </c:pt>
                <c:pt idx="82">
                  <c:v>1049</c:v>
                </c:pt>
                <c:pt idx="83">
                  <c:v>1023</c:v>
                </c:pt>
                <c:pt idx="84">
                  <c:v>1023</c:v>
                </c:pt>
                <c:pt idx="85">
                  <c:v>1020</c:v>
                </c:pt>
                <c:pt idx="86">
                  <c:v>1032</c:v>
                </c:pt>
                <c:pt idx="87">
                  <c:v>1036</c:v>
                </c:pt>
                <c:pt idx="88">
                  <c:v>1052</c:v>
                </c:pt>
                <c:pt idx="89">
                  <c:v>1049</c:v>
                </c:pt>
                <c:pt idx="90">
                  <c:v>1043</c:v>
                </c:pt>
                <c:pt idx="91">
                  <c:v>1038</c:v>
                </c:pt>
                <c:pt idx="92">
                  <c:v>1054</c:v>
                </c:pt>
                <c:pt idx="93">
                  <c:v>1056</c:v>
                </c:pt>
                <c:pt idx="94">
                  <c:v>1044</c:v>
                </c:pt>
                <c:pt idx="95">
                  <c:v>1053</c:v>
                </c:pt>
                <c:pt idx="96">
                  <c:v>1038</c:v>
                </c:pt>
                <c:pt idx="97">
                  <c:v>1035</c:v>
                </c:pt>
                <c:pt idx="98">
                  <c:v>1019</c:v>
                </c:pt>
                <c:pt idx="99">
                  <c:v>1033</c:v>
                </c:pt>
                <c:pt idx="100">
                  <c:v>1057</c:v>
                </c:pt>
                <c:pt idx="101">
                  <c:v>1066</c:v>
                </c:pt>
                <c:pt idx="102">
                  <c:v>1069</c:v>
                </c:pt>
                <c:pt idx="103">
                  <c:v>1056</c:v>
                </c:pt>
                <c:pt idx="104">
                  <c:v>1036</c:v>
                </c:pt>
                <c:pt idx="105">
                  <c:v>1019</c:v>
                </c:pt>
                <c:pt idx="106">
                  <c:v>1015</c:v>
                </c:pt>
                <c:pt idx="107">
                  <c:v>1021</c:v>
                </c:pt>
                <c:pt idx="108">
                  <c:v>1034</c:v>
                </c:pt>
                <c:pt idx="109">
                  <c:v>1035</c:v>
                </c:pt>
                <c:pt idx="110">
                  <c:v>1038</c:v>
                </c:pt>
                <c:pt idx="111">
                  <c:v>1036</c:v>
                </c:pt>
                <c:pt idx="112">
                  <c:v>1015</c:v>
                </c:pt>
                <c:pt idx="113">
                  <c:v>1015</c:v>
                </c:pt>
                <c:pt idx="114">
                  <c:v>1022</c:v>
                </c:pt>
                <c:pt idx="115">
                  <c:v>1006</c:v>
                </c:pt>
                <c:pt idx="116">
                  <c:v>1025</c:v>
                </c:pt>
                <c:pt idx="117">
                  <c:v>1012</c:v>
                </c:pt>
                <c:pt idx="118">
                  <c:v>1007</c:v>
                </c:pt>
                <c:pt idx="119">
                  <c:v>985</c:v>
                </c:pt>
                <c:pt idx="120">
                  <c:v>981</c:v>
                </c:pt>
                <c:pt idx="121">
                  <c:v>970</c:v>
                </c:pt>
                <c:pt idx="122">
                  <c:v>987</c:v>
                </c:pt>
                <c:pt idx="123">
                  <c:v>1001</c:v>
                </c:pt>
                <c:pt idx="124">
                  <c:v>981</c:v>
                </c:pt>
                <c:pt idx="125">
                  <c:v>980</c:v>
                </c:pt>
                <c:pt idx="126">
                  <c:v>974</c:v>
                </c:pt>
                <c:pt idx="127">
                  <c:v>981</c:v>
                </c:pt>
                <c:pt idx="128">
                  <c:v>1005</c:v>
                </c:pt>
                <c:pt idx="129">
                  <c:v>1015</c:v>
                </c:pt>
                <c:pt idx="130">
                  <c:v>999</c:v>
                </c:pt>
                <c:pt idx="131">
                  <c:v>974</c:v>
                </c:pt>
                <c:pt idx="132">
                  <c:v>975</c:v>
                </c:pt>
                <c:pt idx="133">
                  <c:v>972</c:v>
                </c:pt>
                <c:pt idx="134">
                  <c:v>983</c:v>
                </c:pt>
                <c:pt idx="135">
                  <c:v>996</c:v>
                </c:pt>
                <c:pt idx="136">
                  <c:v>985</c:v>
                </c:pt>
                <c:pt idx="137">
                  <c:v>979</c:v>
                </c:pt>
                <c:pt idx="138">
                  <c:v>967</c:v>
                </c:pt>
                <c:pt idx="139">
                  <c:v>959</c:v>
                </c:pt>
                <c:pt idx="140">
                  <c:v>948</c:v>
                </c:pt>
                <c:pt idx="141">
                  <c:v>964</c:v>
                </c:pt>
                <c:pt idx="142">
                  <c:v>976</c:v>
                </c:pt>
                <c:pt idx="143">
                  <c:v>993</c:v>
                </c:pt>
                <c:pt idx="144">
                  <c:v>1025</c:v>
                </c:pt>
                <c:pt idx="145">
                  <c:v>1023</c:v>
                </c:pt>
                <c:pt idx="146">
                  <c:v>1019</c:v>
                </c:pt>
                <c:pt idx="147">
                  <c:v>1021</c:v>
                </c:pt>
                <c:pt idx="148">
                  <c:v>1023</c:v>
                </c:pt>
                <c:pt idx="149">
                  <c:v>1021</c:v>
                </c:pt>
                <c:pt idx="150">
                  <c:v>1037</c:v>
                </c:pt>
                <c:pt idx="151">
                  <c:v>1031</c:v>
                </c:pt>
                <c:pt idx="152">
                  <c:v>1027</c:v>
                </c:pt>
                <c:pt idx="153">
                  <c:v>1020</c:v>
                </c:pt>
                <c:pt idx="154">
                  <c:v>999</c:v>
                </c:pt>
                <c:pt idx="155">
                  <c:v>1004</c:v>
                </c:pt>
                <c:pt idx="156">
                  <c:v>1036</c:v>
                </c:pt>
                <c:pt idx="157">
                  <c:v>1054</c:v>
                </c:pt>
                <c:pt idx="158">
                  <c:v>1059</c:v>
                </c:pt>
                <c:pt idx="159">
                  <c:v>1058</c:v>
                </c:pt>
                <c:pt idx="160">
                  <c:v>1055</c:v>
                </c:pt>
                <c:pt idx="161">
                  <c:v>1051</c:v>
                </c:pt>
                <c:pt idx="162">
                  <c:v>1052</c:v>
                </c:pt>
                <c:pt idx="163">
                  <c:v>1072</c:v>
                </c:pt>
                <c:pt idx="164">
                  <c:v>1054</c:v>
                </c:pt>
                <c:pt idx="165">
                  <c:v>1072</c:v>
                </c:pt>
                <c:pt idx="166">
                  <c:v>1061</c:v>
                </c:pt>
                <c:pt idx="167">
                  <c:v>1047</c:v>
                </c:pt>
                <c:pt idx="168">
                  <c:v>1051</c:v>
                </c:pt>
                <c:pt idx="169">
                  <c:v>1063</c:v>
                </c:pt>
                <c:pt idx="170">
                  <c:v>1073</c:v>
                </c:pt>
                <c:pt idx="171">
                  <c:v>1075</c:v>
                </c:pt>
                <c:pt idx="172">
                  <c:v>1090</c:v>
                </c:pt>
                <c:pt idx="173">
                  <c:v>1083</c:v>
                </c:pt>
                <c:pt idx="174">
                  <c:v>1078</c:v>
                </c:pt>
                <c:pt idx="175">
                  <c:v>1061</c:v>
                </c:pt>
                <c:pt idx="176">
                  <c:v>1073</c:v>
                </c:pt>
                <c:pt idx="177">
                  <c:v>1102</c:v>
                </c:pt>
                <c:pt idx="178">
                  <c:v>1078</c:v>
                </c:pt>
                <c:pt idx="179">
                  <c:v>1095</c:v>
                </c:pt>
                <c:pt idx="180">
                  <c:v>1082</c:v>
                </c:pt>
                <c:pt idx="181">
                  <c:v>1078</c:v>
                </c:pt>
                <c:pt idx="182">
                  <c:v>1067</c:v>
                </c:pt>
                <c:pt idx="183">
                  <c:v>1097</c:v>
                </c:pt>
                <c:pt idx="184">
                  <c:v>1105</c:v>
                </c:pt>
                <c:pt idx="185">
                  <c:v>1102</c:v>
                </c:pt>
                <c:pt idx="186">
                  <c:v>1111</c:v>
                </c:pt>
                <c:pt idx="187">
                  <c:v>1106</c:v>
                </c:pt>
                <c:pt idx="188">
                  <c:v>1092</c:v>
                </c:pt>
                <c:pt idx="189">
                  <c:v>1091</c:v>
                </c:pt>
                <c:pt idx="190">
                  <c:v>1110</c:v>
                </c:pt>
                <c:pt idx="191">
                  <c:v>1112</c:v>
                </c:pt>
                <c:pt idx="192">
                  <c:v>1100</c:v>
                </c:pt>
                <c:pt idx="193">
                  <c:v>1099</c:v>
                </c:pt>
                <c:pt idx="194">
                  <c:v>1073</c:v>
                </c:pt>
                <c:pt idx="195">
                  <c:v>1062</c:v>
                </c:pt>
                <c:pt idx="196">
                  <c:v>1300</c:v>
                </c:pt>
                <c:pt idx="197">
                  <c:v>1066</c:v>
                </c:pt>
                <c:pt idx="198">
                  <c:v>1068</c:v>
                </c:pt>
                <c:pt idx="199">
                  <c:v>1098</c:v>
                </c:pt>
                <c:pt idx="200">
                  <c:v>1087</c:v>
                </c:pt>
                <c:pt idx="201">
                  <c:v>1107</c:v>
                </c:pt>
                <c:pt idx="202">
                  <c:v>1102</c:v>
                </c:pt>
                <c:pt idx="203">
                  <c:v>1102</c:v>
                </c:pt>
                <c:pt idx="204">
                  <c:v>1115</c:v>
                </c:pt>
                <c:pt idx="205">
                  <c:v>1118</c:v>
                </c:pt>
                <c:pt idx="206">
                  <c:v>1115</c:v>
                </c:pt>
                <c:pt idx="207">
                  <c:v>1106</c:v>
                </c:pt>
                <c:pt idx="208">
                  <c:v>1096</c:v>
                </c:pt>
                <c:pt idx="209">
                  <c:v>1087</c:v>
                </c:pt>
                <c:pt idx="210">
                  <c:v>1089</c:v>
                </c:pt>
                <c:pt idx="211">
                  <c:v>1089</c:v>
                </c:pt>
                <c:pt idx="212">
                  <c:v>1103</c:v>
                </c:pt>
                <c:pt idx="213">
                  <c:v>1093</c:v>
                </c:pt>
                <c:pt idx="214">
                  <c:v>1089</c:v>
                </c:pt>
                <c:pt idx="215">
                  <c:v>1076</c:v>
                </c:pt>
                <c:pt idx="216">
                  <c:v>1076</c:v>
                </c:pt>
                <c:pt idx="217">
                  <c:v>1092</c:v>
                </c:pt>
                <c:pt idx="218">
                  <c:v>1084</c:v>
                </c:pt>
                <c:pt idx="219">
                  <c:v>1099</c:v>
                </c:pt>
                <c:pt idx="220">
                  <c:v>1111</c:v>
                </c:pt>
                <c:pt idx="221">
                  <c:v>1128</c:v>
                </c:pt>
                <c:pt idx="222">
                  <c:v>1113</c:v>
                </c:pt>
                <c:pt idx="223">
                  <c:v>1097</c:v>
                </c:pt>
                <c:pt idx="224">
                  <c:v>1110</c:v>
                </c:pt>
                <c:pt idx="225">
                  <c:v>1116</c:v>
                </c:pt>
                <c:pt idx="226">
                  <c:v>1123</c:v>
                </c:pt>
                <c:pt idx="227">
                  <c:v>1142</c:v>
                </c:pt>
                <c:pt idx="228">
                  <c:v>1142</c:v>
                </c:pt>
                <c:pt idx="229">
                  <c:v>1163</c:v>
                </c:pt>
                <c:pt idx="230">
                  <c:v>1149</c:v>
                </c:pt>
                <c:pt idx="231">
                  <c:v>1155</c:v>
                </c:pt>
                <c:pt idx="232">
                  <c:v>1178</c:v>
                </c:pt>
                <c:pt idx="233">
                  <c:v>1186</c:v>
                </c:pt>
                <c:pt idx="234">
                  <c:v>1171</c:v>
                </c:pt>
                <c:pt idx="235">
                  <c:v>1155</c:v>
                </c:pt>
                <c:pt idx="236">
                  <c:v>1149</c:v>
                </c:pt>
                <c:pt idx="237">
                  <c:v>1150</c:v>
                </c:pt>
                <c:pt idx="238">
                  <c:v>1148</c:v>
                </c:pt>
                <c:pt idx="239">
                  <c:v>1191</c:v>
                </c:pt>
                <c:pt idx="240">
                  <c:v>1211</c:v>
                </c:pt>
                <c:pt idx="241">
                  <c:v>1200</c:v>
                </c:pt>
                <c:pt idx="242">
                  <c:v>1202</c:v>
                </c:pt>
                <c:pt idx="243">
                  <c:v>1195</c:v>
                </c:pt>
                <c:pt idx="244">
                  <c:v>1160</c:v>
                </c:pt>
                <c:pt idx="245">
                  <c:v>1152</c:v>
                </c:pt>
                <c:pt idx="246">
                  <c:v>1165</c:v>
                </c:pt>
                <c:pt idx="247">
                  <c:v>1188</c:v>
                </c:pt>
                <c:pt idx="248">
                  <c:v>1194</c:v>
                </c:pt>
                <c:pt idx="249">
                  <c:v>1198</c:v>
                </c:pt>
                <c:pt idx="250">
                  <c:v>1199</c:v>
                </c:pt>
                <c:pt idx="251">
                  <c:v>1204</c:v>
                </c:pt>
                <c:pt idx="252">
                  <c:v>1194</c:v>
                </c:pt>
                <c:pt idx="253">
                  <c:v>1211</c:v>
                </c:pt>
                <c:pt idx="254">
                  <c:v>1217</c:v>
                </c:pt>
                <c:pt idx="255">
                  <c:v>1209</c:v>
                </c:pt>
                <c:pt idx="256">
                  <c:v>1229</c:v>
                </c:pt>
                <c:pt idx="257">
                  <c:v>1212</c:v>
                </c:pt>
                <c:pt idx="258">
                  <c:v>1228</c:v>
                </c:pt>
                <c:pt idx="259">
                  <c:v>1206</c:v>
                </c:pt>
                <c:pt idx="260">
                  <c:v>1248</c:v>
                </c:pt>
                <c:pt idx="261">
                  <c:v>1273</c:v>
                </c:pt>
                <c:pt idx="262">
                  <c:v>1259</c:v>
                </c:pt>
                <c:pt idx="263">
                  <c:v>1269</c:v>
                </c:pt>
                <c:pt idx="264">
                  <c:v>1230</c:v>
                </c:pt>
                <c:pt idx="265">
                  <c:v>1207</c:v>
                </c:pt>
                <c:pt idx="266">
                  <c:v>1210</c:v>
                </c:pt>
              </c:numCache>
            </c:numRef>
          </c:val>
          <c:smooth val="0"/>
        </c:ser>
        <c:dLbls>
          <c:showLegendKey val="0"/>
          <c:showVal val="0"/>
          <c:showCatName val="0"/>
          <c:showSerName val="0"/>
          <c:showPercent val="0"/>
          <c:showBubbleSize val="0"/>
        </c:dLbls>
        <c:smooth val="0"/>
        <c:axId val="402447768"/>
        <c:axId val="402450904"/>
      </c:lineChart>
      <c:dateAx>
        <c:axId val="402447768"/>
        <c:scaling>
          <c:orientation val="minMax"/>
        </c:scaling>
        <c:delete val="1"/>
        <c:axPos val="b"/>
        <c:numFmt formatCode="d\-mmm" sourceLinked="1"/>
        <c:majorTickMark val="out"/>
        <c:minorTickMark val="none"/>
        <c:tickLblPos val="nextTo"/>
        <c:crossAx val="402450904"/>
        <c:crosses val="autoZero"/>
        <c:auto val="1"/>
        <c:lblOffset val="100"/>
        <c:baseTimeUnit val="days"/>
        <c:majorUnit val="5"/>
        <c:majorTimeUnit val="days"/>
      </c:dateAx>
      <c:valAx>
        <c:axId val="402450904"/>
        <c:scaling>
          <c:orientation val="minMax"/>
        </c:scaling>
        <c:delete val="1"/>
        <c:axPos val="l"/>
        <c:numFmt formatCode="General" sourceLinked="1"/>
        <c:majorTickMark val="none"/>
        <c:minorTickMark val="none"/>
        <c:tickLblPos val="nextTo"/>
        <c:crossAx val="402447768"/>
        <c:crosses val="autoZero"/>
        <c:crossBetween val="between"/>
      </c:valAx>
      <c:spPr>
        <a:noFill/>
        <a:ln>
          <a:noFill/>
        </a:ln>
        <a:effectLst/>
      </c:spPr>
    </c:plotArea>
    <c:plotVisOnly val="1"/>
    <c:dispBlanksAs val="gap"/>
    <c:showDLblsOverMax val="0"/>
  </c:chart>
  <c:spPr>
    <a:solidFill>
      <a:schemeClr val="bg1"/>
    </a:solid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0393989032948718E-2"/>
          <c:y val="0.12764677628702445"/>
          <c:w val="0.94325722798163747"/>
          <c:h val="0.74464728897266808"/>
        </c:manualLayout>
      </c:layout>
      <c:lineChart>
        <c:grouping val="standard"/>
        <c:varyColors val="0"/>
        <c:ser>
          <c:idx val="0"/>
          <c:order val="0"/>
          <c:tx>
            <c:strRef>
              <c:f>'2020'!$H$77</c:f>
              <c:strCache>
                <c:ptCount val="1"/>
                <c:pt idx="0">
                  <c:v>2020 101 Ans</c:v>
                </c:pt>
              </c:strCache>
            </c:strRef>
          </c:tx>
          <c:spPr>
            <a:ln w="28575" cap="rnd">
              <a:solidFill>
                <a:srgbClr val="660066"/>
              </a:solidFill>
              <a:round/>
            </a:ln>
            <a:effectLst/>
          </c:spPr>
          <c:marker>
            <c:symbol val="none"/>
          </c:marker>
          <c:cat>
            <c:numRef>
              <c:f>'2020'!$I$76:$O$76</c:f>
              <c:numCache>
                <c:formatCode>d\-mmm</c:formatCode>
                <c:ptCount val="7"/>
                <c:pt idx="0">
                  <c:v>44168</c:v>
                </c:pt>
                <c:pt idx="1">
                  <c:v>44169</c:v>
                </c:pt>
                <c:pt idx="2">
                  <c:v>44170</c:v>
                </c:pt>
                <c:pt idx="3">
                  <c:v>44171</c:v>
                </c:pt>
                <c:pt idx="4">
                  <c:v>44172</c:v>
                </c:pt>
                <c:pt idx="5">
                  <c:v>44173</c:v>
                </c:pt>
                <c:pt idx="6">
                  <c:v>44174</c:v>
                </c:pt>
              </c:numCache>
            </c:numRef>
          </c:cat>
          <c:val>
            <c:numRef>
              <c:f>'2020'!$I$77:$O$77</c:f>
              <c:numCache>
                <c:formatCode>General</c:formatCode>
                <c:ptCount val="7"/>
                <c:pt idx="0">
                  <c:v>3705</c:v>
                </c:pt>
                <c:pt idx="1">
                  <c:v>3977</c:v>
                </c:pt>
                <c:pt idx="2">
                  <c:v>3735</c:v>
                </c:pt>
                <c:pt idx="3">
                  <c:v>3432</c:v>
                </c:pt>
                <c:pt idx="4">
                  <c:v>3962</c:v>
                </c:pt>
                <c:pt idx="5">
                  <c:v>3840</c:v>
                </c:pt>
                <c:pt idx="6">
                  <c:v>2853</c:v>
                </c:pt>
              </c:numCache>
            </c:numRef>
          </c:val>
          <c:smooth val="0"/>
        </c:ser>
        <c:ser>
          <c:idx val="1"/>
          <c:order val="1"/>
          <c:tx>
            <c:strRef>
              <c:f>'2020'!$H$78</c:f>
              <c:strCache>
                <c:ptCount val="1"/>
                <c:pt idx="0">
                  <c:v>2020 999 Ans</c:v>
                </c:pt>
              </c:strCache>
            </c:strRef>
          </c:tx>
          <c:spPr>
            <a:ln w="28575" cap="rnd">
              <a:solidFill>
                <a:schemeClr val="accent1">
                  <a:lumMod val="40000"/>
                  <a:lumOff val="60000"/>
                </a:schemeClr>
              </a:solidFill>
              <a:round/>
            </a:ln>
            <a:effectLst/>
          </c:spPr>
          <c:marker>
            <c:symbol val="none"/>
          </c:marker>
          <c:cat>
            <c:numRef>
              <c:f>'2020'!$I$76:$O$76</c:f>
              <c:numCache>
                <c:formatCode>d\-mmm</c:formatCode>
                <c:ptCount val="7"/>
                <c:pt idx="0">
                  <c:v>44168</c:v>
                </c:pt>
                <c:pt idx="1">
                  <c:v>44169</c:v>
                </c:pt>
                <c:pt idx="2">
                  <c:v>44170</c:v>
                </c:pt>
                <c:pt idx="3">
                  <c:v>44171</c:v>
                </c:pt>
                <c:pt idx="4">
                  <c:v>44172</c:v>
                </c:pt>
                <c:pt idx="5">
                  <c:v>44173</c:v>
                </c:pt>
                <c:pt idx="6">
                  <c:v>44174</c:v>
                </c:pt>
              </c:numCache>
            </c:numRef>
          </c:cat>
          <c:val>
            <c:numRef>
              <c:f>'2020'!$I$78:$O$78</c:f>
              <c:numCache>
                <c:formatCode>General</c:formatCode>
                <c:ptCount val="7"/>
                <c:pt idx="0">
                  <c:v>1369</c:v>
                </c:pt>
                <c:pt idx="1">
                  <c:v>1666</c:v>
                </c:pt>
                <c:pt idx="2">
                  <c:v>1801</c:v>
                </c:pt>
                <c:pt idx="3">
                  <c:v>1367</c:v>
                </c:pt>
                <c:pt idx="4">
                  <c:v>1293</c:v>
                </c:pt>
                <c:pt idx="5">
                  <c:v>1212</c:v>
                </c:pt>
                <c:pt idx="6">
                  <c:v>1255</c:v>
                </c:pt>
              </c:numCache>
            </c:numRef>
          </c:val>
          <c:smooth val="0"/>
        </c:ser>
        <c:dLbls>
          <c:showLegendKey val="0"/>
          <c:showVal val="0"/>
          <c:showCatName val="0"/>
          <c:showSerName val="0"/>
          <c:showPercent val="0"/>
          <c:showBubbleSize val="0"/>
        </c:dLbls>
        <c:smooth val="0"/>
        <c:axId val="402444240"/>
        <c:axId val="402444632"/>
      </c:lineChart>
      <c:dateAx>
        <c:axId val="402444240"/>
        <c:scaling>
          <c:orientation val="minMax"/>
        </c:scaling>
        <c:delete val="1"/>
        <c:axPos val="b"/>
        <c:numFmt formatCode="d\-mmm" sourceLinked="1"/>
        <c:majorTickMark val="out"/>
        <c:minorTickMark val="none"/>
        <c:tickLblPos val="nextTo"/>
        <c:crossAx val="402444632"/>
        <c:crosses val="autoZero"/>
        <c:auto val="1"/>
        <c:lblOffset val="100"/>
        <c:baseTimeUnit val="days"/>
      </c:dateAx>
      <c:valAx>
        <c:axId val="402444632"/>
        <c:scaling>
          <c:orientation val="minMax"/>
        </c:scaling>
        <c:delete val="1"/>
        <c:axPos val="l"/>
        <c:numFmt formatCode="General" sourceLinked="1"/>
        <c:majorTickMark val="none"/>
        <c:minorTickMark val="none"/>
        <c:tickLblPos val="nextTo"/>
        <c:crossAx val="402444240"/>
        <c:crosses val="autoZero"/>
        <c:crossBetween val="between"/>
      </c:valAx>
      <c:spPr>
        <a:noFill/>
        <a:ln>
          <a:noFill/>
        </a:ln>
        <a:effectLst/>
      </c:spPr>
    </c:plotArea>
    <c:legend>
      <c:legendPos val="b"/>
      <c:layout>
        <c:manualLayout>
          <c:xMode val="edge"/>
          <c:yMode val="edge"/>
          <c:x val="0.22219245203256285"/>
          <c:y val="0.75689536640828847"/>
          <c:w val="0.47689590413768579"/>
          <c:h val="5.0733168305464267E-2"/>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200" b="0" i="0" u="none" strike="noStrike" kern="1200" spc="0" baseline="0">
                <a:solidFill>
                  <a:schemeClr val="tx1">
                    <a:lumMod val="65000"/>
                    <a:lumOff val="35000"/>
                  </a:schemeClr>
                </a:solidFill>
                <a:latin typeface="+mn-lt"/>
                <a:ea typeface="+mn-ea"/>
                <a:cs typeface="+mn-cs"/>
              </a:defRPr>
            </a:pPr>
            <a:r>
              <a:rPr lang="en-GB" sz="1200"/>
              <a:t>2020 vs 2019 Calls Answered </a:t>
            </a:r>
          </a:p>
        </c:rich>
      </c:tx>
      <c:layout/>
      <c:overlay val="0"/>
      <c:spPr>
        <a:noFill/>
        <a:ln>
          <a:noFill/>
        </a:ln>
        <a:effectLst/>
      </c:spPr>
      <c:txPr>
        <a:bodyPr rot="0" spcFirstLastPara="1" vertOverflow="ellipsis" vert="horz" wrap="square" anchor="ctr" anchorCtr="1"/>
        <a:lstStyle/>
        <a:p>
          <a:pPr>
            <a:defRPr sz="12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4.5159760435350978E-2"/>
          <c:y val="0.10960852727466555"/>
          <c:w val="0.94325722798163747"/>
          <c:h val="0.74464728897266808"/>
        </c:manualLayout>
      </c:layout>
      <c:lineChart>
        <c:grouping val="standard"/>
        <c:varyColors val="0"/>
        <c:ser>
          <c:idx val="0"/>
          <c:order val="0"/>
          <c:tx>
            <c:strRef>
              <c:f>'2020'!$H$77</c:f>
              <c:strCache>
                <c:ptCount val="1"/>
                <c:pt idx="0">
                  <c:v>2020 101 Ans</c:v>
                </c:pt>
              </c:strCache>
            </c:strRef>
          </c:tx>
          <c:spPr>
            <a:ln w="28575" cap="rnd">
              <a:solidFill>
                <a:srgbClr val="660066"/>
              </a:solidFill>
              <a:round/>
            </a:ln>
            <a:effectLst/>
          </c:spPr>
          <c:marker>
            <c:symbol val="none"/>
          </c:marker>
          <c:cat>
            <c:numRef>
              <c:f>'2020'!$I$76:$O$76</c:f>
              <c:numCache>
                <c:formatCode>d\-mmm</c:formatCode>
                <c:ptCount val="7"/>
                <c:pt idx="0">
                  <c:v>44168</c:v>
                </c:pt>
                <c:pt idx="1">
                  <c:v>44169</c:v>
                </c:pt>
                <c:pt idx="2">
                  <c:v>44170</c:v>
                </c:pt>
                <c:pt idx="3">
                  <c:v>44171</c:v>
                </c:pt>
                <c:pt idx="4">
                  <c:v>44172</c:v>
                </c:pt>
                <c:pt idx="5">
                  <c:v>44173</c:v>
                </c:pt>
                <c:pt idx="6">
                  <c:v>44174</c:v>
                </c:pt>
              </c:numCache>
            </c:numRef>
          </c:cat>
          <c:val>
            <c:numRef>
              <c:f>'2020'!$I$77:$O$77</c:f>
              <c:numCache>
                <c:formatCode>General</c:formatCode>
                <c:ptCount val="7"/>
                <c:pt idx="0">
                  <c:v>3705</c:v>
                </c:pt>
                <c:pt idx="1">
                  <c:v>3977</c:v>
                </c:pt>
                <c:pt idx="2">
                  <c:v>3735</c:v>
                </c:pt>
                <c:pt idx="3">
                  <c:v>3432</c:v>
                </c:pt>
                <c:pt idx="4">
                  <c:v>3962</c:v>
                </c:pt>
                <c:pt idx="5">
                  <c:v>3840</c:v>
                </c:pt>
                <c:pt idx="6">
                  <c:v>2853</c:v>
                </c:pt>
              </c:numCache>
            </c:numRef>
          </c:val>
          <c:smooth val="0"/>
        </c:ser>
        <c:ser>
          <c:idx val="1"/>
          <c:order val="1"/>
          <c:tx>
            <c:strRef>
              <c:f>'2020'!$H$78</c:f>
              <c:strCache>
                <c:ptCount val="1"/>
                <c:pt idx="0">
                  <c:v>2020 999 Ans</c:v>
                </c:pt>
              </c:strCache>
            </c:strRef>
          </c:tx>
          <c:spPr>
            <a:ln w="28575" cap="rnd">
              <a:solidFill>
                <a:schemeClr val="accent1">
                  <a:lumMod val="40000"/>
                  <a:lumOff val="60000"/>
                </a:schemeClr>
              </a:solidFill>
              <a:round/>
            </a:ln>
            <a:effectLst/>
          </c:spPr>
          <c:marker>
            <c:symbol val="none"/>
          </c:marker>
          <c:cat>
            <c:numRef>
              <c:f>'2020'!$I$76:$O$76</c:f>
              <c:numCache>
                <c:formatCode>d\-mmm</c:formatCode>
                <c:ptCount val="7"/>
                <c:pt idx="0">
                  <c:v>44168</c:v>
                </c:pt>
                <c:pt idx="1">
                  <c:v>44169</c:v>
                </c:pt>
                <c:pt idx="2">
                  <c:v>44170</c:v>
                </c:pt>
                <c:pt idx="3">
                  <c:v>44171</c:v>
                </c:pt>
                <c:pt idx="4">
                  <c:v>44172</c:v>
                </c:pt>
                <c:pt idx="5">
                  <c:v>44173</c:v>
                </c:pt>
                <c:pt idx="6">
                  <c:v>44174</c:v>
                </c:pt>
              </c:numCache>
            </c:numRef>
          </c:cat>
          <c:val>
            <c:numRef>
              <c:f>'2020'!$I$78:$O$78</c:f>
              <c:numCache>
                <c:formatCode>General</c:formatCode>
                <c:ptCount val="7"/>
                <c:pt idx="0">
                  <c:v>1369</c:v>
                </c:pt>
                <c:pt idx="1">
                  <c:v>1666</c:v>
                </c:pt>
                <c:pt idx="2">
                  <c:v>1801</c:v>
                </c:pt>
                <c:pt idx="3">
                  <c:v>1367</c:v>
                </c:pt>
                <c:pt idx="4">
                  <c:v>1293</c:v>
                </c:pt>
                <c:pt idx="5">
                  <c:v>1212</c:v>
                </c:pt>
                <c:pt idx="6">
                  <c:v>1255</c:v>
                </c:pt>
              </c:numCache>
            </c:numRef>
          </c:val>
          <c:smooth val="0"/>
        </c:ser>
        <c:ser>
          <c:idx val="2"/>
          <c:order val="2"/>
          <c:tx>
            <c:strRef>
              <c:f>'2020'!$H$79</c:f>
              <c:strCache>
                <c:ptCount val="1"/>
                <c:pt idx="0">
                  <c:v>2019 101 Ans</c:v>
                </c:pt>
              </c:strCache>
            </c:strRef>
          </c:tx>
          <c:spPr>
            <a:ln w="28575" cap="rnd">
              <a:solidFill>
                <a:schemeClr val="bg1">
                  <a:lumMod val="65000"/>
                </a:schemeClr>
              </a:solidFill>
              <a:round/>
            </a:ln>
            <a:effectLst/>
          </c:spPr>
          <c:marker>
            <c:symbol val="none"/>
          </c:marker>
          <c:cat>
            <c:numRef>
              <c:f>'2020'!$I$76:$O$76</c:f>
              <c:numCache>
                <c:formatCode>d\-mmm</c:formatCode>
                <c:ptCount val="7"/>
                <c:pt idx="0">
                  <c:v>44168</c:v>
                </c:pt>
                <c:pt idx="1">
                  <c:v>44169</c:v>
                </c:pt>
                <c:pt idx="2">
                  <c:v>44170</c:v>
                </c:pt>
                <c:pt idx="3">
                  <c:v>44171</c:v>
                </c:pt>
                <c:pt idx="4">
                  <c:v>44172</c:v>
                </c:pt>
                <c:pt idx="5">
                  <c:v>44173</c:v>
                </c:pt>
                <c:pt idx="6">
                  <c:v>44174</c:v>
                </c:pt>
              </c:numCache>
            </c:numRef>
          </c:cat>
          <c:val>
            <c:numRef>
              <c:f>'2020'!$I$79:$O$79</c:f>
              <c:numCache>
                <c:formatCode>#,##0</c:formatCode>
                <c:ptCount val="7"/>
                <c:pt idx="0">
                  <c:v>4117</c:v>
                </c:pt>
                <c:pt idx="1">
                  <c:v>4051</c:v>
                </c:pt>
                <c:pt idx="2">
                  <c:v>4046</c:v>
                </c:pt>
                <c:pt idx="3">
                  <c:v>3935</c:v>
                </c:pt>
                <c:pt idx="4">
                  <c:v>3808</c:v>
                </c:pt>
                <c:pt idx="5">
                  <c:v>3396</c:v>
                </c:pt>
                <c:pt idx="6">
                  <c:v>4012</c:v>
                </c:pt>
              </c:numCache>
            </c:numRef>
          </c:val>
          <c:smooth val="0"/>
        </c:ser>
        <c:ser>
          <c:idx val="3"/>
          <c:order val="3"/>
          <c:tx>
            <c:strRef>
              <c:f>'2020'!$H$80</c:f>
              <c:strCache>
                <c:ptCount val="1"/>
                <c:pt idx="0">
                  <c:v>2019 999 Ans</c:v>
                </c:pt>
              </c:strCache>
            </c:strRef>
          </c:tx>
          <c:spPr>
            <a:ln w="28575" cap="rnd">
              <a:solidFill>
                <a:schemeClr val="bg1">
                  <a:lumMod val="85000"/>
                </a:schemeClr>
              </a:solidFill>
              <a:round/>
            </a:ln>
            <a:effectLst/>
          </c:spPr>
          <c:marker>
            <c:symbol val="none"/>
          </c:marker>
          <c:cat>
            <c:numRef>
              <c:f>'2020'!$I$76:$O$76</c:f>
              <c:numCache>
                <c:formatCode>d\-mmm</c:formatCode>
                <c:ptCount val="7"/>
                <c:pt idx="0">
                  <c:v>44168</c:v>
                </c:pt>
                <c:pt idx="1">
                  <c:v>44169</c:v>
                </c:pt>
                <c:pt idx="2">
                  <c:v>44170</c:v>
                </c:pt>
                <c:pt idx="3">
                  <c:v>44171</c:v>
                </c:pt>
                <c:pt idx="4">
                  <c:v>44172</c:v>
                </c:pt>
                <c:pt idx="5">
                  <c:v>44173</c:v>
                </c:pt>
                <c:pt idx="6">
                  <c:v>44174</c:v>
                </c:pt>
              </c:numCache>
            </c:numRef>
          </c:cat>
          <c:val>
            <c:numRef>
              <c:f>'2020'!$I$80:$O$80</c:f>
              <c:numCache>
                <c:formatCode>General</c:formatCode>
                <c:ptCount val="7"/>
                <c:pt idx="0">
                  <c:v>1526</c:v>
                </c:pt>
                <c:pt idx="1">
                  <c:v>1586</c:v>
                </c:pt>
                <c:pt idx="2">
                  <c:v>1714</c:v>
                </c:pt>
                <c:pt idx="3">
                  <c:v>1949</c:v>
                </c:pt>
                <c:pt idx="4">
                  <c:v>2151</c:v>
                </c:pt>
                <c:pt idx="5">
                  <c:v>2276</c:v>
                </c:pt>
                <c:pt idx="6">
                  <c:v>1786</c:v>
                </c:pt>
              </c:numCache>
            </c:numRef>
          </c:val>
          <c:smooth val="0"/>
        </c:ser>
        <c:dLbls>
          <c:showLegendKey val="0"/>
          <c:showVal val="0"/>
          <c:showCatName val="0"/>
          <c:showSerName val="0"/>
          <c:showPercent val="0"/>
          <c:showBubbleSize val="0"/>
        </c:dLbls>
        <c:smooth val="0"/>
        <c:axId val="402445416"/>
        <c:axId val="405100832"/>
      </c:lineChart>
      <c:dateAx>
        <c:axId val="402445416"/>
        <c:scaling>
          <c:orientation val="minMax"/>
        </c:scaling>
        <c:delete val="0"/>
        <c:axPos val="b"/>
        <c:numFmt formatCode="d\-mmm"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405100832"/>
        <c:crosses val="autoZero"/>
        <c:auto val="1"/>
        <c:lblOffset val="100"/>
        <c:baseTimeUnit val="days"/>
      </c:dateAx>
      <c:valAx>
        <c:axId val="405100832"/>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402445416"/>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GB"/>
              <a:t>Weekly Incident Volume</a:t>
            </a:r>
          </a:p>
        </c:rich>
      </c:tx>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lineChart>
        <c:grouping val="standard"/>
        <c:varyColors val="0"/>
        <c:ser>
          <c:idx val="0"/>
          <c:order val="0"/>
          <c:tx>
            <c:strRef>
              <c:f>'Weekly Bulletin'!$B$1</c:f>
              <c:strCache>
                <c:ptCount val="1"/>
                <c:pt idx="0">
                  <c:v>2020</c:v>
                </c:pt>
              </c:strCache>
            </c:strRef>
          </c:tx>
          <c:spPr>
            <a:ln w="28575" cap="rnd">
              <a:solidFill>
                <a:srgbClr val="7030A0"/>
              </a:solidFill>
              <a:round/>
            </a:ln>
            <a:effectLst/>
          </c:spPr>
          <c:marker>
            <c:symbol val="none"/>
          </c:marker>
          <c:cat>
            <c:numRef>
              <c:f>'Weekly Bulletin'!$H$79:$N$79</c:f>
              <c:numCache>
                <c:formatCode>d\-mmm</c:formatCode>
                <c:ptCount val="7"/>
                <c:pt idx="0">
                  <c:v>44168</c:v>
                </c:pt>
                <c:pt idx="1">
                  <c:v>44169</c:v>
                </c:pt>
                <c:pt idx="2">
                  <c:v>44170</c:v>
                </c:pt>
                <c:pt idx="3">
                  <c:v>44171</c:v>
                </c:pt>
                <c:pt idx="4">
                  <c:v>44172</c:v>
                </c:pt>
                <c:pt idx="5">
                  <c:v>44173</c:v>
                </c:pt>
                <c:pt idx="6">
                  <c:v>44174</c:v>
                </c:pt>
              </c:numCache>
            </c:numRef>
          </c:cat>
          <c:val>
            <c:numRef>
              <c:f>'Weekly Bulletin'!$H$80:$N$80</c:f>
              <c:numCache>
                <c:formatCode>General</c:formatCode>
                <c:ptCount val="7"/>
                <c:pt idx="0">
                  <c:v>3597</c:v>
                </c:pt>
                <c:pt idx="1">
                  <c:v>4341</c:v>
                </c:pt>
                <c:pt idx="2">
                  <c:v>4331</c:v>
                </c:pt>
                <c:pt idx="3">
                  <c:v>3606</c:v>
                </c:pt>
                <c:pt idx="4">
                  <c:v>3644</c:v>
                </c:pt>
                <c:pt idx="5">
                  <c:v>3498</c:v>
                </c:pt>
                <c:pt idx="6">
                  <c:v>3604</c:v>
                </c:pt>
              </c:numCache>
            </c:numRef>
          </c:val>
          <c:smooth val="0"/>
        </c:ser>
        <c:ser>
          <c:idx val="1"/>
          <c:order val="1"/>
          <c:tx>
            <c:strRef>
              <c:f>'Weekly Bulletin'!$C$1</c:f>
              <c:strCache>
                <c:ptCount val="1"/>
                <c:pt idx="0">
                  <c:v>2019</c:v>
                </c:pt>
              </c:strCache>
            </c:strRef>
          </c:tx>
          <c:spPr>
            <a:ln w="28575" cap="rnd">
              <a:solidFill>
                <a:schemeClr val="accent1">
                  <a:lumMod val="60000"/>
                  <a:lumOff val="40000"/>
                </a:schemeClr>
              </a:solidFill>
              <a:round/>
            </a:ln>
            <a:effectLst/>
          </c:spPr>
          <c:marker>
            <c:symbol val="none"/>
          </c:marker>
          <c:cat>
            <c:numRef>
              <c:f>'Weekly Bulletin'!$H$79:$N$79</c:f>
              <c:numCache>
                <c:formatCode>d\-mmm</c:formatCode>
                <c:ptCount val="7"/>
                <c:pt idx="0">
                  <c:v>44168</c:v>
                </c:pt>
                <c:pt idx="1">
                  <c:v>44169</c:v>
                </c:pt>
                <c:pt idx="2">
                  <c:v>44170</c:v>
                </c:pt>
                <c:pt idx="3">
                  <c:v>44171</c:v>
                </c:pt>
                <c:pt idx="4">
                  <c:v>44172</c:v>
                </c:pt>
                <c:pt idx="5">
                  <c:v>44173</c:v>
                </c:pt>
                <c:pt idx="6">
                  <c:v>44174</c:v>
                </c:pt>
              </c:numCache>
            </c:numRef>
          </c:cat>
          <c:val>
            <c:numRef>
              <c:f>'Weekly Bulletin'!$H$81:$N$81</c:f>
              <c:numCache>
                <c:formatCode>General</c:formatCode>
                <c:ptCount val="7"/>
                <c:pt idx="0">
                  <c:v>4144</c:v>
                </c:pt>
                <c:pt idx="1">
                  <c:v>4025</c:v>
                </c:pt>
                <c:pt idx="2">
                  <c:v>4157</c:v>
                </c:pt>
                <c:pt idx="3">
                  <c:v>4458</c:v>
                </c:pt>
                <c:pt idx="4">
                  <c:v>4692</c:v>
                </c:pt>
                <c:pt idx="5">
                  <c:v>4480</c:v>
                </c:pt>
                <c:pt idx="6">
                  <c:v>4349</c:v>
                </c:pt>
              </c:numCache>
            </c:numRef>
          </c:val>
          <c:smooth val="0"/>
        </c:ser>
        <c:dLbls>
          <c:showLegendKey val="0"/>
          <c:showVal val="0"/>
          <c:showCatName val="0"/>
          <c:showSerName val="0"/>
          <c:showPercent val="0"/>
          <c:showBubbleSize val="0"/>
        </c:dLbls>
        <c:smooth val="0"/>
        <c:axId val="405101616"/>
        <c:axId val="405102008"/>
      </c:lineChart>
      <c:dateAx>
        <c:axId val="405101616"/>
        <c:scaling>
          <c:orientation val="minMax"/>
        </c:scaling>
        <c:delete val="0"/>
        <c:axPos val="b"/>
        <c:numFmt formatCode="d\-mmm"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405102008"/>
        <c:crosses val="autoZero"/>
        <c:auto val="1"/>
        <c:lblOffset val="100"/>
        <c:baseTimeUnit val="days"/>
      </c:dateAx>
      <c:valAx>
        <c:axId val="405102008"/>
        <c:scaling>
          <c:orientation val="minMax"/>
          <c:min val="30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out"/>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405101616"/>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GB"/>
              <a:t>Weekly Crime by Group</a:t>
            </a:r>
          </a:p>
        </c:rich>
      </c:tx>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Sheet1!$C$23</c:f>
              <c:strCache>
                <c:ptCount val="1"/>
                <c:pt idx="0">
                  <c:v>2019/20</c:v>
                </c:pt>
              </c:strCache>
            </c:strRef>
          </c:tx>
          <c:spPr>
            <a:solidFill>
              <a:schemeClr val="bg1">
                <a:lumMod val="85000"/>
              </a:schemeClr>
            </a:solidFill>
            <a:ln>
              <a:noFill/>
            </a:ln>
            <a:effectLst/>
          </c:spPr>
          <c:invertIfNegative val="0"/>
          <c:cat>
            <c:numRef>
              <c:f>Sheet1!$B$24:$B$30</c:f>
              <c:numCache>
                <c:formatCode>General</c:formatCode>
                <c:ptCount val="7"/>
                <c:pt idx="0">
                  <c:v>1</c:v>
                </c:pt>
                <c:pt idx="1">
                  <c:v>2</c:v>
                </c:pt>
                <c:pt idx="2">
                  <c:v>3</c:v>
                </c:pt>
                <c:pt idx="3">
                  <c:v>4</c:v>
                </c:pt>
                <c:pt idx="4">
                  <c:v>5</c:v>
                </c:pt>
                <c:pt idx="5">
                  <c:v>6</c:v>
                </c:pt>
                <c:pt idx="6">
                  <c:v>7</c:v>
                </c:pt>
              </c:numCache>
            </c:numRef>
          </c:cat>
          <c:val>
            <c:numRef>
              <c:f>Sheet1!$C$24:$C$30</c:f>
              <c:numCache>
                <c:formatCode>General</c:formatCode>
                <c:ptCount val="7"/>
                <c:pt idx="0">
                  <c:v>160.00000000000009</c:v>
                </c:pt>
                <c:pt idx="1">
                  <c:v>239.00000000000006</c:v>
                </c:pt>
                <c:pt idx="2">
                  <c:v>2133.9999999999973</c:v>
                </c:pt>
                <c:pt idx="3">
                  <c:v>844.99999999999886</c:v>
                </c:pt>
                <c:pt idx="4">
                  <c:v>1252.0000000000009</c:v>
                </c:pt>
                <c:pt idx="5">
                  <c:v>2345.000000000005</c:v>
                </c:pt>
                <c:pt idx="6">
                  <c:v>2383.9999999999959</c:v>
                </c:pt>
              </c:numCache>
            </c:numRef>
          </c:val>
        </c:ser>
        <c:ser>
          <c:idx val="1"/>
          <c:order val="1"/>
          <c:tx>
            <c:strRef>
              <c:f>Sheet1!$D$23</c:f>
              <c:strCache>
                <c:ptCount val="1"/>
                <c:pt idx="0">
                  <c:v>2020/21</c:v>
                </c:pt>
              </c:strCache>
            </c:strRef>
          </c:tx>
          <c:spPr>
            <a:solidFill>
              <a:srgbClr val="0070C0"/>
            </a:solidFill>
            <a:ln>
              <a:noFill/>
            </a:ln>
            <a:effectLst/>
          </c:spPr>
          <c:invertIfNegative val="0"/>
          <c:cat>
            <c:numRef>
              <c:f>Sheet1!$B$24:$B$30</c:f>
              <c:numCache>
                <c:formatCode>General</c:formatCode>
                <c:ptCount val="7"/>
                <c:pt idx="0">
                  <c:v>1</c:v>
                </c:pt>
                <c:pt idx="1">
                  <c:v>2</c:v>
                </c:pt>
                <c:pt idx="2">
                  <c:v>3</c:v>
                </c:pt>
                <c:pt idx="3">
                  <c:v>4</c:v>
                </c:pt>
                <c:pt idx="4">
                  <c:v>5</c:v>
                </c:pt>
                <c:pt idx="5">
                  <c:v>6</c:v>
                </c:pt>
                <c:pt idx="6">
                  <c:v>7</c:v>
                </c:pt>
              </c:numCache>
            </c:numRef>
          </c:cat>
          <c:val>
            <c:numRef>
              <c:f>Sheet1!$D$24:$D$30</c:f>
              <c:numCache>
                <c:formatCode>General</c:formatCode>
                <c:ptCount val="7"/>
                <c:pt idx="0">
                  <c:v>137</c:v>
                </c:pt>
                <c:pt idx="1">
                  <c:v>224.00000000000011</c:v>
                </c:pt>
                <c:pt idx="2">
                  <c:v>1809.0000000000016</c:v>
                </c:pt>
                <c:pt idx="3">
                  <c:v>775.99999999999932</c:v>
                </c:pt>
                <c:pt idx="4">
                  <c:v>1130.0000000000002</c:v>
                </c:pt>
                <c:pt idx="5">
                  <c:v>1980.9999999999991</c:v>
                </c:pt>
                <c:pt idx="6">
                  <c:v>1622.000000000002</c:v>
                </c:pt>
              </c:numCache>
            </c:numRef>
          </c:val>
        </c:ser>
        <c:dLbls>
          <c:showLegendKey val="0"/>
          <c:showVal val="0"/>
          <c:showCatName val="0"/>
          <c:showSerName val="0"/>
          <c:showPercent val="0"/>
          <c:showBubbleSize val="0"/>
        </c:dLbls>
        <c:gapWidth val="75"/>
        <c:overlap val="-25"/>
        <c:axId val="405103184"/>
        <c:axId val="405100048"/>
      </c:barChart>
      <c:catAx>
        <c:axId val="40510318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405100048"/>
        <c:crosses val="autoZero"/>
        <c:auto val="1"/>
        <c:lblAlgn val="ctr"/>
        <c:lblOffset val="100"/>
        <c:noMultiLvlLbl val="0"/>
      </c:catAx>
      <c:valAx>
        <c:axId val="405100048"/>
        <c:scaling>
          <c:orientation val="minMax"/>
        </c:scaling>
        <c:delete val="1"/>
        <c:axPos val="l"/>
        <c:numFmt formatCode="General" sourceLinked="1"/>
        <c:majorTickMark val="none"/>
        <c:minorTickMark val="none"/>
        <c:tickLblPos val="nextTo"/>
        <c:crossAx val="405103184"/>
        <c:crosses val="autoZero"/>
        <c:crossBetween val="between"/>
      </c:valAx>
      <c:spPr>
        <a:noFill/>
        <a:ln>
          <a:noFill/>
        </a:ln>
        <a:effectLst/>
      </c:spPr>
    </c:plotArea>
    <c:legend>
      <c:legendPos val="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GB"/>
              <a:t>Weekly Crime by Division</a:t>
            </a:r>
          </a:p>
        </c:rich>
      </c:tx>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Sheet1!$I$23</c:f>
              <c:strCache>
                <c:ptCount val="1"/>
                <c:pt idx="0">
                  <c:v>2019/20</c:v>
                </c:pt>
              </c:strCache>
            </c:strRef>
          </c:tx>
          <c:spPr>
            <a:solidFill>
              <a:schemeClr val="bg1">
                <a:lumMod val="85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7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Sheet1!$H$24:$H$36</c:f>
              <c:strCache>
                <c:ptCount val="13"/>
                <c:pt idx="0">
                  <c:v>North East Scotland</c:v>
                </c:pt>
                <c:pt idx="1">
                  <c:v>Tayside</c:v>
                </c:pt>
                <c:pt idx="2">
                  <c:v>Highland</c:v>
                </c:pt>
                <c:pt idx="3">
                  <c:v>Forth Valley</c:v>
                </c:pt>
                <c:pt idx="4">
                  <c:v>Edinburgh</c:v>
                </c:pt>
                <c:pt idx="5">
                  <c:v>Lothians &amp; Scottish Borders</c:v>
                </c:pt>
                <c:pt idx="6">
                  <c:v>Fife</c:v>
                </c:pt>
                <c:pt idx="7">
                  <c:v>Greater Glasgow</c:v>
                </c:pt>
                <c:pt idx="8">
                  <c:v>Ayrshire</c:v>
                </c:pt>
                <c:pt idx="9">
                  <c:v>Lanarkshire</c:v>
                </c:pt>
                <c:pt idx="10">
                  <c:v>Argyll &amp; West Dunbartonshire</c:v>
                </c:pt>
                <c:pt idx="11">
                  <c:v>Renfrewshire &amp; Inverclyde</c:v>
                </c:pt>
                <c:pt idx="12">
                  <c:v>Dumfries &amp; Galloway</c:v>
                </c:pt>
              </c:strCache>
            </c:strRef>
          </c:cat>
          <c:val>
            <c:numRef>
              <c:f>Sheet1!$I$24:$I$36</c:f>
              <c:numCache>
                <c:formatCode>General</c:formatCode>
                <c:ptCount val="13"/>
                <c:pt idx="0">
                  <c:v>945.99999999999943</c:v>
                </c:pt>
                <c:pt idx="1">
                  <c:v>901.99999999999943</c:v>
                </c:pt>
                <c:pt idx="2">
                  <c:v>413.00000000000023</c:v>
                </c:pt>
                <c:pt idx="3">
                  <c:v>481.00000000000034</c:v>
                </c:pt>
                <c:pt idx="4">
                  <c:v>970.0000000000008</c:v>
                </c:pt>
                <c:pt idx="5">
                  <c:v>697.00000000000034</c:v>
                </c:pt>
                <c:pt idx="6">
                  <c:v>519.99999999999966</c:v>
                </c:pt>
                <c:pt idx="7">
                  <c:v>1704.999999999998</c:v>
                </c:pt>
                <c:pt idx="8">
                  <c:v>593.00000000000023</c:v>
                </c:pt>
                <c:pt idx="9">
                  <c:v>1148.9999999999993</c:v>
                </c:pt>
                <c:pt idx="10">
                  <c:v>245.99999999999991</c:v>
                </c:pt>
                <c:pt idx="11">
                  <c:v>445.9999999999996</c:v>
                </c:pt>
                <c:pt idx="12">
                  <c:v>291.00000000000011</c:v>
                </c:pt>
              </c:numCache>
            </c:numRef>
          </c:val>
        </c:ser>
        <c:ser>
          <c:idx val="1"/>
          <c:order val="1"/>
          <c:tx>
            <c:strRef>
              <c:f>Sheet1!$J$23</c:f>
              <c:strCache>
                <c:ptCount val="1"/>
                <c:pt idx="0">
                  <c:v>2020/21</c:v>
                </c:pt>
              </c:strCache>
            </c:strRef>
          </c:tx>
          <c:spPr>
            <a:solidFill>
              <a:srgbClr val="0070C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7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Sheet1!$H$24:$H$36</c:f>
              <c:strCache>
                <c:ptCount val="13"/>
                <c:pt idx="0">
                  <c:v>North East Scotland</c:v>
                </c:pt>
                <c:pt idx="1">
                  <c:v>Tayside</c:v>
                </c:pt>
                <c:pt idx="2">
                  <c:v>Highland</c:v>
                </c:pt>
                <c:pt idx="3">
                  <c:v>Forth Valley</c:v>
                </c:pt>
                <c:pt idx="4">
                  <c:v>Edinburgh</c:v>
                </c:pt>
                <c:pt idx="5">
                  <c:v>Lothians &amp; Scottish Borders</c:v>
                </c:pt>
                <c:pt idx="6">
                  <c:v>Fife</c:v>
                </c:pt>
                <c:pt idx="7">
                  <c:v>Greater Glasgow</c:v>
                </c:pt>
                <c:pt idx="8">
                  <c:v>Ayrshire</c:v>
                </c:pt>
                <c:pt idx="9">
                  <c:v>Lanarkshire</c:v>
                </c:pt>
                <c:pt idx="10">
                  <c:v>Argyll &amp; West Dunbartonshire</c:v>
                </c:pt>
                <c:pt idx="11">
                  <c:v>Renfrewshire &amp; Inverclyde</c:v>
                </c:pt>
                <c:pt idx="12">
                  <c:v>Dumfries &amp; Galloway</c:v>
                </c:pt>
              </c:strCache>
            </c:strRef>
          </c:cat>
          <c:val>
            <c:numRef>
              <c:f>Sheet1!$J$24:$J$36</c:f>
              <c:numCache>
                <c:formatCode>General</c:formatCode>
                <c:ptCount val="13"/>
                <c:pt idx="0">
                  <c:v>779.99999999999943</c:v>
                </c:pt>
                <c:pt idx="1">
                  <c:v>669.00000000000023</c:v>
                </c:pt>
                <c:pt idx="2">
                  <c:v>343.99999999999966</c:v>
                </c:pt>
                <c:pt idx="3">
                  <c:v>487.00000000000057</c:v>
                </c:pt>
                <c:pt idx="4">
                  <c:v>714.00000000000045</c:v>
                </c:pt>
                <c:pt idx="5">
                  <c:v>612.00000000000034</c:v>
                </c:pt>
                <c:pt idx="6">
                  <c:v>552</c:v>
                </c:pt>
                <c:pt idx="7">
                  <c:v>1181.9999999999986</c:v>
                </c:pt>
                <c:pt idx="8">
                  <c:v>542.99999999999977</c:v>
                </c:pt>
                <c:pt idx="9">
                  <c:v>945.99999999999977</c:v>
                </c:pt>
                <c:pt idx="10">
                  <c:v>260.00000000000011</c:v>
                </c:pt>
                <c:pt idx="11">
                  <c:v>284.00000000000017</c:v>
                </c:pt>
                <c:pt idx="12">
                  <c:v>306</c:v>
                </c:pt>
              </c:numCache>
            </c:numRef>
          </c:val>
        </c:ser>
        <c:dLbls>
          <c:showLegendKey val="0"/>
          <c:showVal val="1"/>
          <c:showCatName val="0"/>
          <c:showSerName val="0"/>
          <c:showPercent val="0"/>
          <c:showBubbleSize val="0"/>
        </c:dLbls>
        <c:gapWidth val="75"/>
        <c:overlap val="-25"/>
        <c:axId val="405091032"/>
        <c:axId val="405088288"/>
      </c:barChart>
      <c:catAx>
        <c:axId val="40509103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5400000" spcFirstLastPara="1" vertOverflow="ellipsis" wrap="square" anchor="ctr" anchorCtr="1"/>
          <a:lstStyle/>
          <a:p>
            <a:pPr>
              <a:defRPr sz="800" b="0" i="0" u="none" strike="noStrike" kern="1200" baseline="0">
                <a:solidFill>
                  <a:schemeClr val="tx1">
                    <a:lumMod val="65000"/>
                    <a:lumOff val="35000"/>
                  </a:schemeClr>
                </a:solidFill>
                <a:latin typeface="+mn-lt"/>
                <a:ea typeface="+mn-ea"/>
                <a:cs typeface="+mn-cs"/>
              </a:defRPr>
            </a:pPr>
            <a:endParaRPr lang="en-US"/>
          </a:p>
        </c:txPr>
        <c:crossAx val="405088288"/>
        <c:crosses val="autoZero"/>
        <c:auto val="1"/>
        <c:lblAlgn val="ctr"/>
        <c:lblOffset val="100"/>
        <c:noMultiLvlLbl val="0"/>
      </c:catAx>
      <c:valAx>
        <c:axId val="405088288"/>
        <c:scaling>
          <c:orientation val="minMax"/>
        </c:scaling>
        <c:delete val="1"/>
        <c:axPos val="l"/>
        <c:numFmt formatCode="General" sourceLinked="1"/>
        <c:majorTickMark val="none"/>
        <c:minorTickMark val="none"/>
        <c:tickLblPos val="nextTo"/>
        <c:crossAx val="405091032"/>
        <c:crosses val="autoZero"/>
        <c:crossBetween val="between"/>
      </c:valAx>
      <c:spPr>
        <a:noFill/>
        <a:ln>
          <a:noFill/>
        </a:ln>
        <a:effectLst/>
      </c:spPr>
    </c:plotArea>
    <c:legend>
      <c:legendPos val="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GB"/>
              <a:t>Total Crime by Group</a:t>
            </a:r>
          </a:p>
        </c:rich>
      </c:tx>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Sheet1!$C$3</c:f>
              <c:strCache>
                <c:ptCount val="1"/>
                <c:pt idx="0">
                  <c:v>2019/20</c:v>
                </c:pt>
              </c:strCache>
            </c:strRef>
          </c:tx>
          <c:spPr>
            <a:solidFill>
              <a:schemeClr val="bg1">
                <a:lumMod val="85000"/>
              </a:schemeClr>
            </a:solidFill>
            <a:ln>
              <a:noFill/>
            </a:ln>
            <a:effectLst/>
          </c:spPr>
          <c:invertIfNegative val="0"/>
          <c:cat>
            <c:numRef>
              <c:f>Sheet1!$B$4:$B$10</c:f>
              <c:numCache>
                <c:formatCode>General</c:formatCode>
                <c:ptCount val="7"/>
                <c:pt idx="0">
                  <c:v>1</c:v>
                </c:pt>
                <c:pt idx="1">
                  <c:v>2</c:v>
                </c:pt>
                <c:pt idx="2">
                  <c:v>3</c:v>
                </c:pt>
                <c:pt idx="3">
                  <c:v>4</c:v>
                </c:pt>
                <c:pt idx="4">
                  <c:v>5</c:v>
                </c:pt>
                <c:pt idx="5">
                  <c:v>6</c:v>
                </c:pt>
                <c:pt idx="6">
                  <c:v>7</c:v>
                </c:pt>
              </c:numCache>
            </c:numRef>
          </c:cat>
          <c:val>
            <c:numRef>
              <c:f>Sheet1!$C$4:$C$10</c:f>
              <c:numCache>
                <c:formatCode>General</c:formatCode>
                <c:ptCount val="7"/>
                <c:pt idx="0">
                  <c:v>7158.0000000000291</c:v>
                </c:pt>
                <c:pt idx="1">
                  <c:v>10354.000000000022</c:v>
                </c:pt>
                <c:pt idx="2">
                  <c:v>84278.000000000815</c:v>
                </c:pt>
                <c:pt idx="3">
                  <c:v>36528.000000000226</c:v>
                </c:pt>
                <c:pt idx="4">
                  <c:v>49915.000000000291</c:v>
                </c:pt>
                <c:pt idx="5">
                  <c:v>99433.9999999992</c:v>
                </c:pt>
                <c:pt idx="6">
                  <c:v>91577.0000000008</c:v>
                </c:pt>
              </c:numCache>
            </c:numRef>
          </c:val>
        </c:ser>
        <c:ser>
          <c:idx val="1"/>
          <c:order val="1"/>
          <c:tx>
            <c:strRef>
              <c:f>Sheet1!$D$3</c:f>
              <c:strCache>
                <c:ptCount val="1"/>
                <c:pt idx="0">
                  <c:v>2020/21</c:v>
                </c:pt>
              </c:strCache>
            </c:strRef>
          </c:tx>
          <c:spPr>
            <a:solidFill>
              <a:srgbClr val="0070C0"/>
            </a:solidFill>
            <a:ln>
              <a:noFill/>
            </a:ln>
            <a:effectLst/>
          </c:spPr>
          <c:invertIfNegative val="0"/>
          <c:cat>
            <c:numRef>
              <c:f>Sheet1!$B$4:$B$10</c:f>
              <c:numCache>
                <c:formatCode>General</c:formatCode>
                <c:ptCount val="7"/>
                <c:pt idx="0">
                  <c:v>1</c:v>
                </c:pt>
                <c:pt idx="1">
                  <c:v>2</c:v>
                </c:pt>
                <c:pt idx="2">
                  <c:v>3</c:v>
                </c:pt>
                <c:pt idx="3">
                  <c:v>4</c:v>
                </c:pt>
                <c:pt idx="4">
                  <c:v>5</c:v>
                </c:pt>
                <c:pt idx="5">
                  <c:v>6</c:v>
                </c:pt>
                <c:pt idx="6">
                  <c:v>7</c:v>
                </c:pt>
              </c:numCache>
            </c:numRef>
          </c:cat>
          <c:val>
            <c:numRef>
              <c:f>Sheet1!$D$4:$D$10</c:f>
              <c:numCache>
                <c:formatCode>General</c:formatCode>
                <c:ptCount val="7"/>
                <c:pt idx="0">
                  <c:v>6643.9999999999845</c:v>
                </c:pt>
                <c:pt idx="1">
                  <c:v>9844.0000000000036</c:v>
                </c:pt>
                <c:pt idx="2">
                  <c:v>70408.999999999491</c:v>
                </c:pt>
                <c:pt idx="3">
                  <c:v>32801.999999999643</c:v>
                </c:pt>
                <c:pt idx="4">
                  <c:v>54347.000000000116</c:v>
                </c:pt>
                <c:pt idx="5">
                  <c:v>97289.999999998501</c:v>
                </c:pt>
                <c:pt idx="6">
                  <c:v>85418.000000000189</c:v>
                </c:pt>
              </c:numCache>
            </c:numRef>
          </c:val>
        </c:ser>
        <c:dLbls>
          <c:showLegendKey val="0"/>
          <c:showVal val="0"/>
          <c:showCatName val="0"/>
          <c:showSerName val="0"/>
          <c:showPercent val="0"/>
          <c:showBubbleSize val="0"/>
        </c:dLbls>
        <c:gapWidth val="75"/>
        <c:overlap val="-25"/>
        <c:axId val="405090640"/>
        <c:axId val="405092208"/>
      </c:barChart>
      <c:catAx>
        <c:axId val="40509064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405092208"/>
        <c:crosses val="autoZero"/>
        <c:auto val="1"/>
        <c:lblAlgn val="ctr"/>
        <c:lblOffset val="100"/>
        <c:noMultiLvlLbl val="0"/>
      </c:catAx>
      <c:valAx>
        <c:axId val="405092208"/>
        <c:scaling>
          <c:orientation val="minMax"/>
        </c:scaling>
        <c:delete val="1"/>
        <c:axPos val="l"/>
        <c:numFmt formatCode="General" sourceLinked="1"/>
        <c:majorTickMark val="none"/>
        <c:minorTickMark val="none"/>
        <c:tickLblPos val="nextTo"/>
        <c:crossAx val="405090640"/>
        <c:crosses val="autoZero"/>
        <c:crossBetween val="between"/>
      </c:valAx>
      <c:spPr>
        <a:noFill/>
        <a:ln>
          <a:noFill/>
        </a:ln>
        <a:effectLst/>
      </c:spPr>
    </c:plotArea>
    <c:legend>
      <c:legendPos val="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rawings/_rels/vmlDrawing1.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9.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30.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31.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32.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302125" cy="719138"/>
          </a:xfrm>
          <a:prstGeom prst="rect">
            <a:avLst/>
          </a:prstGeom>
        </p:spPr>
        <p:txBody>
          <a:bodyPr vert="horz" lIns="91440" tIns="45720" rIns="91440" bIns="45720" rtlCol="0"/>
          <a:lstStyle>
            <a:lvl1pPr algn="l">
              <a:defRPr sz="1200"/>
            </a:lvl1pPr>
          </a:lstStyle>
          <a:p>
            <a:r>
              <a:rPr lang="en-GB" smtClean="0"/>
              <a:t>OFFICIAL
</a:t>
            </a:r>
            <a:endParaRPr lang="en-GB" dirty="0"/>
          </a:p>
        </p:txBody>
      </p:sp>
      <p:sp>
        <p:nvSpPr>
          <p:cNvPr id="3" name="Date Placeholder 2"/>
          <p:cNvSpPr>
            <a:spLocks noGrp="1"/>
          </p:cNvSpPr>
          <p:nvPr>
            <p:ph type="dt" sz="quarter" idx="1"/>
          </p:nvPr>
        </p:nvSpPr>
        <p:spPr>
          <a:xfrm>
            <a:off x="5622925" y="0"/>
            <a:ext cx="4303713" cy="719138"/>
          </a:xfrm>
          <a:prstGeom prst="rect">
            <a:avLst/>
          </a:prstGeom>
        </p:spPr>
        <p:txBody>
          <a:bodyPr vert="horz" lIns="91440" tIns="45720" rIns="91440" bIns="45720" rtlCol="0"/>
          <a:lstStyle>
            <a:lvl1pPr algn="r">
              <a:defRPr sz="1200"/>
            </a:lvl1pPr>
          </a:lstStyle>
          <a:p>
            <a:fld id="{666EA299-EBBD-4AD2-A684-2563BB4E5ED8}" type="datetimeFigureOut">
              <a:rPr lang="en-GB" smtClean="0"/>
              <a:t>18/12/2020</a:t>
            </a:fld>
            <a:endParaRPr lang="en-GB" dirty="0"/>
          </a:p>
        </p:txBody>
      </p:sp>
      <p:sp>
        <p:nvSpPr>
          <p:cNvPr id="4" name="Footer Placeholder 3"/>
          <p:cNvSpPr>
            <a:spLocks noGrp="1"/>
          </p:cNvSpPr>
          <p:nvPr>
            <p:ph type="ftr" sz="quarter" idx="2"/>
          </p:nvPr>
        </p:nvSpPr>
        <p:spPr>
          <a:xfrm>
            <a:off x="0" y="13638213"/>
            <a:ext cx="4302125" cy="719137"/>
          </a:xfrm>
          <a:prstGeom prst="rect">
            <a:avLst/>
          </a:prstGeom>
        </p:spPr>
        <p:txBody>
          <a:bodyPr vert="horz" lIns="91440" tIns="45720" rIns="91440" bIns="45720" rtlCol="0" anchor="b"/>
          <a:lstStyle>
            <a:lvl1pPr algn="l">
              <a:defRPr sz="1200"/>
            </a:lvl1pPr>
          </a:lstStyle>
          <a:p>
            <a:r>
              <a:rPr lang="en-GB" smtClean="0"/>
              <a:t>
OFFICIAL</a:t>
            </a:r>
            <a:endParaRPr lang="en-GB" dirty="0"/>
          </a:p>
        </p:txBody>
      </p:sp>
      <p:sp>
        <p:nvSpPr>
          <p:cNvPr id="5" name="Slide Number Placeholder 4"/>
          <p:cNvSpPr>
            <a:spLocks noGrp="1"/>
          </p:cNvSpPr>
          <p:nvPr>
            <p:ph type="sldNum" sz="quarter" idx="3"/>
          </p:nvPr>
        </p:nvSpPr>
        <p:spPr>
          <a:xfrm>
            <a:off x="5622925" y="13638213"/>
            <a:ext cx="4303713" cy="719137"/>
          </a:xfrm>
          <a:prstGeom prst="rect">
            <a:avLst/>
          </a:prstGeom>
        </p:spPr>
        <p:txBody>
          <a:bodyPr vert="horz" lIns="91440" tIns="45720" rIns="91440" bIns="45720" rtlCol="0" anchor="b"/>
          <a:lstStyle>
            <a:lvl1pPr algn="r">
              <a:defRPr sz="1200"/>
            </a:lvl1pPr>
          </a:lstStyle>
          <a:p>
            <a:fld id="{7F405E2C-E7E4-4B20-AE7A-A01CCF1D67A8}" type="slidenum">
              <a:rPr lang="en-GB" smtClean="0"/>
              <a:t>‹#›</a:t>
            </a:fld>
            <a:endParaRPr lang="en-GB" dirty="0"/>
          </a:p>
        </p:txBody>
      </p:sp>
    </p:spTree>
    <p:extLst>
      <p:ext uri="{BB962C8B-B14F-4D97-AF65-F5344CB8AC3E}">
        <p14:creationId xmlns:p14="http://schemas.microsoft.com/office/powerpoint/2010/main" val="1729376748"/>
      </p:ext>
    </p:extLst>
  </p:cSld>
  <p:clrMap bg1="lt1" tx1="dk1" bg2="lt2" tx2="dk2" accent1="accent1" accent2="accent2" accent3="accent3" accent4="accent4" accent5="accent5" accent6="accent6" hlink="hlink" folHlink="folHlink"/>
  <p:hf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1"/>
            <a:ext cx="4302231" cy="720360"/>
          </a:xfrm>
          <a:prstGeom prst="rect">
            <a:avLst/>
          </a:prstGeom>
        </p:spPr>
        <p:txBody>
          <a:bodyPr vert="horz" lIns="132762" tIns="66381" rIns="132762" bIns="66381" rtlCol="0"/>
          <a:lstStyle>
            <a:lvl1pPr algn="l">
              <a:defRPr sz="1700"/>
            </a:lvl1pPr>
          </a:lstStyle>
          <a:p>
            <a:r>
              <a:rPr lang="en-GB" smtClean="0"/>
              <a:t>OFFICIAL
</a:t>
            </a:r>
            <a:endParaRPr lang="en-GB" dirty="0"/>
          </a:p>
        </p:txBody>
      </p:sp>
      <p:sp>
        <p:nvSpPr>
          <p:cNvPr id="3" name="Date Placeholder 2"/>
          <p:cNvSpPr>
            <a:spLocks noGrp="1"/>
          </p:cNvSpPr>
          <p:nvPr>
            <p:ph type="dt" idx="1"/>
          </p:nvPr>
        </p:nvSpPr>
        <p:spPr>
          <a:xfrm>
            <a:off x="5623698" y="1"/>
            <a:ext cx="4302231" cy="720360"/>
          </a:xfrm>
          <a:prstGeom prst="rect">
            <a:avLst/>
          </a:prstGeom>
        </p:spPr>
        <p:txBody>
          <a:bodyPr vert="horz" lIns="132762" tIns="66381" rIns="132762" bIns="66381" rtlCol="0"/>
          <a:lstStyle>
            <a:lvl1pPr algn="r">
              <a:defRPr sz="1700"/>
            </a:lvl1pPr>
          </a:lstStyle>
          <a:p>
            <a:fld id="{6D756EEA-C984-4469-A7B1-4DC1506D0822}" type="datetimeFigureOut">
              <a:rPr lang="en-GB" smtClean="0"/>
              <a:t>18/12/2020</a:t>
            </a:fld>
            <a:endParaRPr lang="en-GB" dirty="0"/>
          </a:p>
        </p:txBody>
      </p:sp>
      <p:sp>
        <p:nvSpPr>
          <p:cNvPr id="4" name="Slide Image Placeholder 3"/>
          <p:cNvSpPr>
            <a:spLocks noGrp="1" noRot="1" noChangeAspect="1"/>
          </p:cNvSpPr>
          <p:nvPr>
            <p:ph type="sldImg" idx="2"/>
          </p:nvPr>
        </p:nvSpPr>
        <p:spPr>
          <a:xfrm>
            <a:off x="658813" y="1795463"/>
            <a:ext cx="8610600" cy="4843462"/>
          </a:xfrm>
          <a:prstGeom prst="rect">
            <a:avLst/>
          </a:prstGeom>
          <a:noFill/>
          <a:ln w="12700">
            <a:solidFill>
              <a:prstClr val="black"/>
            </a:solidFill>
          </a:ln>
        </p:spPr>
        <p:txBody>
          <a:bodyPr vert="horz" lIns="132762" tIns="66381" rIns="132762" bIns="66381" rtlCol="0" anchor="ctr"/>
          <a:lstStyle/>
          <a:p>
            <a:endParaRPr lang="en-GB" dirty="0"/>
          </a:p>
        </p:txBody>
      </p:sp>
      <p:sp>
        <p:nvSpPr>
          <p:cNvPr id="5" name="Notes Placeholder 4"/>
          <p:cNvSpPr>
            <a:spLocks noGrp="1"/>
          </p:cNvSpPr>
          <p:nvPr>
            <p:ph type="body" sz="quarter" idx="3"/>
          </p:nvPr>
        </p:nvSpPr>
        <p:spPr>
          <a:xfrm>
            <a:off x="992823" y="6909475"/>
            <a:ext cx="7942580" cy="5653207"/>
          </a:xfrm>
          <a:prstGeom prst="rect">
            <a:avLst/>
          </a:prstGeom>
        </p:spPr>
        <p:txBody>
          <a:bodyPr vert="horz" lIns="132762" tIns="66381" rIns="132762" bIns="66381"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1" y="13636991"/>
            <a:ext cx="4302231" cy="720359"/>
          </a:xfrm>
          <a:prstGeom prst="rect">
            <a:avLst/>
          </a:prstGeom>
        </p:spPr>
        <p:txBody>
          <a:bodyPr vert="horz" lIns="132762" tIns="66381" rIns="132762" bIns="66381" rtlCol="0" anchor="b"/>
          <a:lstStyle>
            <a:lvl1pPr algn="l">
              <a:defRPr sz="1700"/>
            </a:lvl1pPr>
          </a:lstStyle>
          <a:p>
            <a:r>
              <a:rPr lang="en-GB" smtClean="0"/>
              <a:t>
OFFICIAL</a:t>
            </a:r>
            <a:endParaRPr lang="en-GB" dirty="0"/>
          </a:p>
        </p:txBody>
      </p:sp>
      <p:sp>
        <p:nvSpPr>
          <p:cNvPr id="7" name="Slide Number Placeholder 6"/>
          <p:cNvSpPr>
            <a:spLocks noGrp="1"/>
          </p:cNvSpPr>
          <p:nvPr>
            <p:ph type="sldNum" sz="quarter" idx="5"/>
          </p:nvPr>
        </p:nvSpPr>
        <p:spPr>
          <a:xfrm>
            <a:off x="5623698" y="13636991"/>
            <a:ext cx="4302231" cy="720359"/>
          </a:xfrm>
          <a:prstGeom prst="rect">
            <a:avLst/>
          </a:prstGeom>
        </p:spPr>
        <p:txBody>
          <a:bodyPr vert="horz" lIns="132762" tIns="66381" rIns="132762" bIns="66381" rtlCol="0" anchor="b"/>
          <a:lstStyle>
            <a:lvl1pPr algn="r">
              <a:defRPr sz="1700"/>
            </a:lvl1pPr>
          </a:lstStyle>
          <a:p>
            <a:fld id="{E26DEEE9-F42B-4426-A6FE-FD5728C5227F}" type="slidenum">
              <a:rPr lang="en-GB" smtClean="0"/>
              <a:t>‹#›</a:t>
            </a:fld>
            <a:endParaRPr lang="en-GB" dirty="0"/>
          </a:p>
        </p:txBody>
      </p:sp>
    </p:spTree>
    <p:extLst>
      <p:ext uri="{BB962C8B-B14F-4D97-AF65-F5344CB8AC3E}">
        <p14:creationId xmlns:p14="http://schemas.microsoft.com/office/powerpoint/2010/main" val="670112749"/>
      </p:ext>
    </p:extLst>
  </p:cSld>
  <p:clrMap bg1="lt1" tx1="dk1" bg2="lt2" tx2="dk2" accent1="accent1" accent2="accent2" accent3="accent3" accent4="accent4" accent5="accent5" accent6="accent6" hlink="hlink" folHlink="folHlink"/>
  <p:hf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Header Placeholder 3"/>
          <p:cNvSpPr>
            <a:spLocks noGrp="1"/>
          </p:cNvSpPr>
          <p:nvPr>
            <p:ph type="hdr" sz="quarter" idx="10"/>
          </p:nvPr>
        </p:nvSpPr>
        <p:spPr/>
        <p:txBody>
          <a:bodyPr/>
          <a:lstStyle/>
          <a:p>
            <a:r>
              <a:rPr lang="en-GB" dirty="0" smtClean="0"/>
              <a:t>OFFICIAL SENSITIVE: POLICE AND PARTNERS
</a:t>
            </a:r>
            <a:endParaRPr lang="en-GB" dirty="0"/>
          </a:p>
        </p:txBody>
      </p:sp>
      <p:sp>
        <p:nvSpPr>
          <p:cNvPr id="5" name="Footer Placeholder 4"/>
          <p:cNvSpPr>
            <a:spLocks noGrp="1"/>
          </p:cNvSpPr>
          <p:nvPr>
            <p:ph type="ftr" sz="quarter" idx="11"/>
          </p:nvPr>
        </p:nvSpPr>
        <p:spPr/>
        <p:txBody>
          <a:bodyPr/>
          <a:lstStyle/>
          <a:p>
            <a:r>
              <a:rPr lang="en-GB" dirty="0" smtClean="0"/>
              <a:t>
OFFICIAL SENSITIVE: POLICE AND PARTNERS</a:t>
            </a:r>
            <a:endParaRPr lang="en-GB" dirty="0"/>
          </a:p>
        </p:txBody>
      </p:sp>
      <p:sp>
        <p:nvSpPr>
          <p:cNvPr id="6" name="Slide Number Placeholder 5"/>
          <p:cNvSpPr>
            <a:spLocks noGrp="1"/>
          </p:cNvSpPr>
          <p:nvPr>
            <p:ph type="sldNum" sz="quarter" idx="12"/>
          </p:nvPr>
        </p:nvSpPr>
        <p:spPr/>
        <p:txBody>
          <a:bodyPr/>
          <a:lstStyle/>
          <a:p>
            <a:fld id="{E26DEEE9-F42B-4426-A6FE-FD5728C5227F}" type="slidenum">
              <a:rPr lang="en-GB" smtClean="0"/>
              <a:t>1</a:t>
            </a:fld>
            <a:endParaRPr lang="en-GB" dirty="0"/>
          </a:p>
        </p:txBody>
      </p:sp>
    </p:spTree>
    <p:extLst>
      <p:ext uri="{BB962C8B-B14F-4D97-AF65-F5344CB8AC3E}">
        <p14:creationId xmlns:p14="http://schemas.microsoft.com/office/powerpoint/2010/main" val="83549398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E26DEEE9-F42B-4426-A6FE-FD5728C5227F}" type="slidenum">
              <a:rPr lang="en-GB" smtClean="0">
                <a:solidFill>
                  <a:prstClr val="black"/>
                </a:solidFill>
              </a:rPr>
              <a:pPr/>
              <a:t>10</a:t>
            </a:fld>
            <a:endParaRPr lang="en-GB" dirty="0">
              <a:solidFill>
                <a:prstClr val="black"/>
              </a:solidFill>
            </a:endParaRPr>
          </a:p>
        </p:txBody>
      </p:sp>
    </p:spTree>
    <p:extLst>
      <p:ext uri="{BB962C8B-B14F-4D97-AF65-F5344CB8AC3E}">
        <p14:creationId xmlns:p14="http://schemas.microsoft.com/office/powerpoint/2010/main" val="1097640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E26DEEE9-F42B-4426-A6FE-FD5728C5227F}" type="slidenum">
              <a:rPr lang="en-GB" smtClean="0">
                <a:solidFill>
                  <a:prstClr val="black"/>
                </a:solidFill>
              </a:rPr>
              <a:pPr/>
              <a:t>11</a:t>
            </a:fld>
            <a:endParaRPr lang="en-GB" dirty="0">
              <a:solidFill>
                <a:prstClr val="black"/>
              </a:solidFill>
            </a:endParaRPr>
          </a:p>
        </p:txBody>
      </p:sp>
    </p:spTree>
    <p:extLst>
      <p:ext uri="{BB962C8B-B14F-4D97-AF65-F5344CB8AC3E}">
        <p14:creationId xmlns:p14="http://schemas.microsoft.com/office/powerpoint/2010/main" val="327885927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E26DEEE9-F42B-4426-A6FE-FD5728C5227F}" type="slidenum">
              <a:rPr lang="en-GB" smtClean="0">
                <a:solidFill>
                  <a:prstClr val="black"/>
                </a:solidFill>
              </a:rPr>
              <a:pPr/>
              <a:t>12</a:t>
            </a:fld>
            <a:endParaRPr lang="en-GB" dirty="0">
              <a:solidFill>
                <a:prstClr val="black"/>
              </a:solidFill>
            </a:endParaRPr>
          </a:p>
        </p:txBody>
      </p:sp>
    </p:spTree>
    <p:extLst>
      <p:ext uri="{BB962C8B-B14F-4D97-AF65-F5344CB8AC3E}">
        <p14:creationId xmlns:p14="http://schemas.microsoft.com/office/powerpoint/2010/main" val="92679646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Header Placeholder 3"/>
          <p:cNvSpPr>
            <a:spLocks noGrp="1"/>
          </p:cNvSpPr>
          <p:nvPr>
            <p:ph type="hdr" sz="quarter" idx="10"/>
          </p:nvPr>
        </p:nvSpPr>
        <p:spPr/>
        <p:txBody>
          <a:bodyPr/>
          <a:lstStyle/>
          <a:p>
            <a:r>
              <a:rPr lang="en-GB" dirty="0" smtClean="0"/>
              <a:t>OFFICIAL SENSITIVE: POLICE AND PARTNERS
</a:t>
            </a:r>
            <a:endParaRPr lang="en-GB" dirty="0"/>
          </a:p>
        </p:txBody>
      </p:sp>
      <p:sp>
        <p:nvSpPr>
          <p:cNvPr id="5" name="Footer Placeholder 4"/>
          <p:cNvSpPr>
            <a:spLocks noGrp="1"/>
          </p:cNvSpPr>
          <p:nvPr>
            <p:ph type="ftr" sz="quarter" idx="11"/>
          </p:nvPr>
        </p:nvSpPr>
        <p:spPr/>
        <p:txBody>
          <a:bodyPr/>
          <a:lstStyle/>
          <a:p>
            <a:r>
              <a:rPr lang="en-GB" dirty="0" smtClean="0"/>
              <a:t>
OFFICIAL SENSITIVE: POLICE AND PARTNERS</a:t>
            </a:r>
            <a:endParaRPr lang="en-GB" dirty="0"/>
          </a:p>
        </p:txBody>
      </p:sp>
      <p:sp>
        <p:nvSpPr>
          <p:cNvPr id="6" name="Slide Number Placeholder 5"/>
          <p:cNvSpPr>
            <a:spLocks noGrp="1"/>
          </p:cNvSpPr>
          <p:nvPr>
            <p:ph type="sldNum" sz="quarter" idx="12"/>
          </p:nvPr>
        </p:nvSpPr>
        <p:spPr/>
        <p:txBody>
          <a:bodyPr/>
          <a:lstStyle/>
          <a:p>
            <a:fld id="{E26DEEE9-F42B-4426-A6FE-FD5728C5227F}" type="slidenum">
              <a:rPr lang="en-GB" smtClean="0"/>
              <a:t>13</a:t>
            </a:fld>
            <a:endParaRPr lang="en-GB" dirty="0"/>
          </a:p>
        </p:txBody>
      </p:sp>
    </p:spTree>
    <p:extLst>
      <p:ext uri="{BB962C8B-B14F-4D97-AF65-F5344CB8AC3E}">
        <p14:creationId xmlns:p14="http://schemas.microsoft.com/office/powerpoint/2010/main" val="124313955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Header Placeholder 3"/>
          <p:cNvSpPr>
            <a:spLocks noGrp="1"/>
          </p:cNvSpPr>
          <p:nvPr>
            <p:ph type="hdr" sz="quarter" idx="10"/>
          </p:nvPr>
        </p:nvSpPr>
        <p:spPr/>
        <p:txBody>
          <a:bodyPr/>
          <a:lstStyle/>
          <a:p>
            <a:r>
              <a:rPr lang="en-GB" dirty="0" smtClean="0">
                <a:solidFill>
                  <a:prstClr val="black"/>
                </a:solidFill>
              </a:rPr>
              <a:t>OFFICIAL SENSITIVE: POLICE AND PARTNERS
</a:t>
            </a:r>
            <a:endParaRPr lang="en-GB" dirty="0">
              <a:solidFill>
                <a:prstClr val="black"/>
              </a:solidFill>
            </a:endParaRPr>
          </a:p>
        </p:txBody>
      </p:sp>
      <p:sp>
        <p:nvSpPr>
          <p:cNvPr id="5" name="Footer Placeholder 4"/>
          <p:cNvSpPr>
            <a:spLocks noGrp="1"/>
          </p:cNvSpPr>
          <p:nvPr>
            <p:ph type="ftr" sz="quarter" idx="11"/>
          </p:nvPr>
        </p:nvSpPr>
        <p:spPr/>
        <p:txBody>
          <a:bodyPr/>
          <a:lstStyle/>
          <a:p>
            <a:r>
              <a:rPr lang="en-GB" dirty="0" smtClean="0">
                <a:solidFill>
                  <a:prstClr val="black"/>
                </a:solidFill>
              </a:rPr>
              <a:t>
OFFICIAL SENSITIVE: POLICE AND PARTNERS</a:t>
            </a:r>
            <a:endParaRPr lang="en-GB" dirty="0">
              <a:solidFill>
                <a:prstClr val="black"/>
              </a:solidFill>
            </a:endParaRPr>
          </a:p>
        </p:txBody>
      </p:sp>
      <p:sp>
        <p:nvSpPr>
          <p:cNvPr id="6" name="Slide Number Placeholder 5"/>
          <p:cNvSpPr>
            <a:spLocks noGrp="1"/>
          </p:cNvSpPr>
          <p:nvPr>
            <p:ph type="sldNum" sz="quarter" idx="12"/>
          </p:nvPr>
        </p:nvSpPr>
        <p:spPr/>
        <p:txBody>
          <a:bodyPr/>
          <a:lstStyle/>
          <a:p>
            <a:fld id="{E26DEEE9-F42B-4426-A6FE-FD5728C5227F}" type="slidenum">
              <a:rPr lang="en-GB" smtClean="0">
                <a:solidFill>
                  <a:prstClr val="black"/>
                </a:solidFill>
              </a:rPr>
              <a:pPr/>
              <a:t>14</a:t>
            </a:fld>
            <a:endParaRPr lang="en-GB" dirty="0">
              <a:solidFill>
                <a:prstClr val="black"/>
              </a:solidFill>
            </a:endParaRPr>
          </a:p>
        </p:txBody>
      </p:sp>
    </p:spTree>
    <p:extLst>
      <p:ext uri="{BB962C8B-B14F-4D97-AF65-F5344CB8AC3E}">
        <p14:creationId xmlns:p14="http://schemas.microsoft.com/office/powerpoint/2010/main" val="49226369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Header Placeholder 3"/>
          <p:cNvSpPr>
            <a:spLocks noGrp="1"/>
          </p:cNvSpPr>
          <p:nvPr>
            <p:ph type="hdr" sz="quarter" idx="10"/>
          </p:nvPr>
        </p:nvSpPr>
        <p:spPr/>
        <p:txBody>
          <a:bodyPr/>
          <a:lstStyle/>
          <a:p>
            <a:r>
              <a:rPr lang="en-GB" dirty="0" smtClean="0">
                <a:solidFill>
                  <a:prstClr val="black"/>
                </a:solidFill>
              </a:rPr>
              <a:t>OFFICIAL SENSITIVE: POLICE AND PARTNERS
</a:t>
            </a:r>
            <a:endParaRPr lang="en-GB" dirty="0">
              <a:solidFill>
                <a:prstClr val="black"/>
              </a:solidFill>
            </a:endParaRPr>
          </a:p>
        </p:txBody>
      </p:sp>
      <p:sp>
        <p:nvSpPr>
          <p:cNvPr id="5" name="Footer Placeholder 4"/>
          <p:cNvSpPr>
            <a:spLocks noGrp="1"/>
          </p:cNvSpPr>
          <p:nvPr>
            <p:ph type="ftr" sz="quarter" idx="11"/>
          </p:nvPr>
        </p:nvSpPr>
        <p:spPr/>
        <p:txBody>
          <a:bodyPr/>
          <a:lstStyle/>
          <a:p>
            <a:r>
              <a:rPr lang="en-GB" dirty="0" smtClean="0">
                <a:solidFill>
                  <a:prstClr val="black"/>
                </a:solidFill>
              </a:rPr>
              <a:t>
OFFICIAL SENSITIVE: POLICE AND PARTNERS</a:t>
            </a:r>
            <a:endParaRPr lang="en-GB" dirty="0">
              <a:solidFill>
                <a:prstClr val="black"/>
              </a:solidFill>
            </a:endParaRPr>
          </a:p>
        </p:txBody>
      </p:sp>
      <p:sp>
        <p:nvSpPr>
          <p:cNvPr id="6" name="Slide Number Placeholder 5"/>
          <p:cNvSpPr>
            <a:spLocks noGrp="1"/>
          </p:cNvSpPr>
          <p:nvPr>
            <p:ph type="sldNum" sz="quarter" idx="12"/>
          </p:nvPr>
        </p:nvSpPr>
        <p:spPr/>
        <p:txBody>
          <a:bodyPr/>
          <a:lstStyle/>
          <a:p>
            <a:fld id="{E26DEEE9-F42B-4426-A6FE-FD5728C5227F}" type="slidenum">
              <a:rPr lang="en-GB" smtClean="0">
                <a:solidFill>
                  <a:prstClr val="black"/>
                </a:solidFill>
              </a:rPr>
              <a:pPr/>
              <a:t>15</a:t>
            </a:fld>
            <a:endParaRPr lang="en-GB" dirty="0">
              <a:solidFill>
                <a:prstClr val="black"/>
              </a:solidFill>
            </a:endParaRPr>
          </a:p>
        </p:txBody>
      </p:sp>
    </p:spTree>
    <p:extLst>
      <p:ext uri="{BB962C8B-B14F-4D97-AF65-F5344CB8AC3E}">
        <p14:creationId xmlns:p14="http://schemas.microsoft.com/office/powerpoint/2010/main" val="120153190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E26DEEE9-F42B-4426-A6FE-FD5728C5227F}" type="slidenum">
              <a:rPr lang="en-GB" smtClean="0"/>
              <a:t>16</a:t>
            </a:fld>
            <a:endParaRPr lang="en-GB" dirty="0"/>
          </a:p>
        </p:txBody>
      </p:sp>
    </p:spTree>
    <p:extLst>
      <p:ext uri="{BB962C8B-B14F-4D97-AF65-F5344CB8AC3E}">
        <p14:creationId xmlns:p14="http://schemas.microsoft.com/office/powerpoint/2010/main" val="298517284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E26DEEE9-F42B-4426-A6FE-FD5728C5227F}" type="slidenum">
              <a:rPr lang="en-GB" smtClean="0"/>
              <a:t>17</a:t>
            </a:fld>
            <a:endParaRPr lang="en-GB" dirty="0"/>
          </a:p>
        </p:txBody>
      </p:sp>
    </p:spTree>
    <p:extLst>
      <p:ext uri="{BB962C8B-B14F-4D97-AF65-F5344CB8AC3E}">
        <p14:creationId xmlns:p14="http://schemas.microsoft.com/office/powerpoint/2010/main" val="243814994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E26DEEE9-F42B-4426-A6FE-FD5728C5227F}" type="slidenum">
              <a:rPr lang="en-GB" smtClean="0">
                <a:solidFill>
                  <a:prstClr val="black"/>
                </a:solidFill>
              </a:rPr>
              <a:pPr/>
              <a:t>18</a:t>
            </a:fld>
            <a:endParaRPr lang="en-GB" dirty="0">
              <a:solidFill>
                <a:prstClr val="black"/>
              </a:solidFill>
            </a:endParaRPr>
          </a:p>
        </p:txBody>
      </p:sp>
    </p:spTree>
    <p:extLst>
      <p:ext uri="{BB962C8B-B14F-4D97-AF65-F5344CB8AC3E}">
        <p14:creationId xmlns:p14="http://schemas.microsoft.com/office/powerpoint/2010/main" val="371205932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Header Placeholder 3"/>
          <p:cNvSpPr>
            <a:spLocks noGrp="1"/>
          </p:cNvSpPr>
          <p:nvPr>
            <p:ph type="hdr" sz="quarter" idx="10"/>
          </p:nvPr>
        </p:nvSpPr>
        <p:spPr/>
        <p:txBody>
          <a:bodyPr/>
          <a:lstStyle/>
          <a:p>
            <a:r>
              <a:rPr lang="en-GB" dirty="0" smtClean="0">
                <a:solidFill>
                  <a:prstClr val="black"/>
                </a:solidFill>
              </a:rPr>
              <a:t>OFFICIAL SENSITIVE: POLICE AND PARTNERS
</a:t>
            </a:r>
            <a:endParaRPr lang="en-GB" dirty="0">
              <a:solidFill>
                <a:prstClr val="black"/>
              </a:solidFill>
            </a:endParaRPr>
          </a:p>
        </p:txBody>
      </p:sp>
      <p:sp>
        <p:nvSpPr>
          <p:cNvPr id="5" name="Footer Placeholder 4"/>
          <p:cNvSpPr>
            <a:spLocks noGrp="1"/>
          </p:cNvSpPr>
          <p:nvPr>
            <p:ph type="ftr" sz="quarter" idx="11"/>
          </p:nvPr>
        </p:nvSpPr>
        <p:spPr/>
        <p:txBody>
          <a:bodyPr/>
          <a:lstStyle/>
          <a:p>
            <a:r>
              <a:rPr lang="en-GB" dirty="0" smtClean="0">
                <a:solidFill>
                  <a:prstClr val="black"/>
                </a:solidFill>
              </a:rPr>
              <a:t>
OFFICIAL SENSITIVE: POLICE AND PARTNERS</a:t>
            </a:r>
            <a:endParaRPr lang="en-GB" dirty="0">
              <a:solidFill>
                <a:prstClr val="black"/>
              </a:solidFill>
            </a:endParaRPr>
          </a:p>
        </p:txBody>
      </p:sp>
      <p:sp>
        <p:nvSpPr>
          <p:cNvPr id="6" name="Slide Number Placeholder 5"/>
          <p:cNvSpPr>
            <a:spLocks noGrp="1"/>
          </p:cNvSpPr>
          <p:nvPr>
            <p:ph type="sldNum" sz="quarter" idx="12"/>
          </p:nvPr>
        </p:nvSpPr>
        <p:spPr/>
        <p:txBody>
          <a:bodyPr/>
          <a:lstStyle/>
          <a:p>
            <a:fld id="{E26DEEE9-F42B-4426-A6FE-FD5728C5227F}" type="slidenum">
              <a:rPr lang="en-GB" smtClean="0">
                <a:solidFill>
                  <a:prstClr val="black"/>
                </a:solidFill>
              </a:rPr>
              <a:pPr/>
              <a:t>19</a:t>
            </a:fld>
            <a:endParaRPr lang="en-GB" dirty="0">
              <a:solidFill>
                <a:prstClr val="black"/>
              </a:solidFill>
            </a:endParaRPr>
          </a:p>
        </p:txBody>
      </p:sp>
    </p:spTree>
    <p:extLst>
      <p:ext uri="{BB962C8B-B14F-4D97-AF65-F5344CB8AC3E}">
        <p14:creationId xmlns:p14="http://schemas.microsoft.com/office/powerpoint/2010/main" val="285043571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Header Placeholder 3"/>
          <p:cNvSpPr>
            <a:spLocks noGrp="1"/>
          </p:cNvSpPr>
          <p:nvPr>
            <p:ph type="hdr" sz="quarter" idx="10"/>
          </p:nvPr>
        </p:nvSpPr>
        <p:spPr/>
        <p:txBody>
          <a:bodyPr/>
          <a:lstStyle/>
          <a:p>
            <a:r>
              <a:rPr lang="en-GB" dirty="0" smtClean="0"/>
              <a:t>OFFICIAL
</a:t>
            </a:r>
            <a:endParaRPr lang="en-GB" dirty="0"/>
          </a:p>
        </p:txBody>
      </p:sp>
      <p:sp>
        <p:nvSpPr>
          <p:cNvPr id="5" name="Footer Placeholder 4"/>
          <p:cNvSpPr>
            <a:spLocks noGrp="1"/>
          </p:cNvSpPr>
          <p:nvPr>
            <p:ph type="ftr" sz="quarter" idx="11"/>
          </p:nvPr>
        </p:nvSpPr>
        <p:spPr/>
        <p:txBody>
          <a:bodyPr/>
          <a:lstStyle/>
          <a:p>
            <a:r>
              <a:rPr lang="en-GB" dirty="0" smtClean="0"/>
              <a:t>
OFFICIAL</a:t>
            </a:r>
            <a:endParaRPr lang="en-GB" dirty="0"/>
          </a:p>
        </p:txBody>
      </p:sp>
      <p:sp>
        <p:nvSpPr>
          <p:cNvPr id="6" name="Slide Number Placeholder 5"/>
          <p:cNvSpPr>
            <a:spLocks noGrp="1"/>
          </p:cNvSpPr>
          <p:nvPr>
            <p:ph type="sldNum" sz="quarter" idx="12"/>
          </p:nvPr>
        </p:nvSpPr>
        <p:spPr/>
        <p:txBody>
          <a:bodyPr/>
          <a:lstStyle/>
          <a:p>
            <a:fld id="{E26DEEE9-F42B-4426-A6FE-FD5728C5227F}" type="slidenum">
              <a:rPr lang="en-GB" smtClean="0"/>
              <a:t>2</a:t>
            </a:fld>
            <a:endParaRPr lang="en-GB" dirty="0"/>
          </a:p>
        </p:txBody>
      </p:sp>
    </p:spTree>
    <p:extLst>
      <p:ext uri="{BB962C8B-B14F-4D97-AF65-F5344CB8AC3E}">
        <p14:creationId xmlns:p14="http://schemas.microsoft.com/office/powerpoint/2010/main" val="107132189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E26DEEE9-F42B-4426-A6FE-FD5728C5227F}" type="slidenum">
              <a:rPr lang="en-GB" smtClean="0">
                <a:solidFill>
                  <a:prstClr val="black"/>
                </a:solidFill>
              </a:rPr>
              <a:pPr/>
              <a:t>3</a:t>
            </a:fld>
            <a:endParaRPr lang="en-GB" dirty="0">
              <a:solidFill>
                <a:prstClr val="black"/>
              </a:solidFill>
            </a:endParaRPr>
          </a:p>
        </p:txBody>
      </p:sp>
    </p:spTree>
    <p:extLst>
      <p:ext uri="{BB962C8B-B14F-4D97-AF65-F5344CB8AC3E}">
        <p14:creationId xmlns:p14="http://schemas.microsoft.com/office/powerpoint/2010/main" val="281053746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E26DEEE9-F42B-4426-A6FE-FD5728C5227F}" type="slidenum">
              <a:rPr lang="en-GB" smtClean="0"/>
              <a:t>4</a:t>
            </a:fld>
            <a:endParaRPr lang="en-GB" dirty="0"/>
          </a:p>
        </p:txBody>
      </p:sp>
    </p:spTree>
    <p:extLst>
      <p:ext uri="{BB962C8B-B14F-4D97-AF65-F5344CB8AC3E}">
        <p14:creationId xmlns:p14="http://schemas.microsoft.com/office/powerpoint/2010/main" val="344195925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E26DEEE9-F42B-4426-A6FE-FD5728C5227F}" type="slidenum">
              <a:rPr lang="en-GB" smtClean="0"/>
              <a:t>5</a:t>
            </a:fld>
            <a:endParaRPr lang="en-GB" dirty="0"/>
          </a:p>
        </p:txBody>
      </p:sp>
    </p:spTree>
    <p:extLst>
      <p:ext uri="{BB962C8B-B14F-4D97-AF65-F5344CB8AC3E}">
        <p14:creationId xmlns:p14="http://schemas.microsoft.com/office/powerpoint/2010/main" val="5367985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E26DEEE9-F42B-4426-A6FE-FD5728C5227F}" type="slidenum">
              <a:rPr lang="en-GB" smtClean="0">
                <a:solidFill>
                  <a:prstClr val="black"/>
                </a:solidFill>
              </a:rPr>
              <a:pPr/>
              <a:t>6</a:t>
            </a:fld>
            <a:endParaRPr lang="en-GB">
              <a:solidFill>
                <a:prstClr val="black"/>
              </a:solidFill>
            </a:endParaRPr>
          </a:p>
        </p:txBody>
      </p:sp>
    </p:spTree>
    <p:extLst>
      <p:ext uri="{BB962C8B-B14F-4D97-AF65-F5344CB8AC3E}">
        <p14:creationId xmlns:p14="http://schemas.microsoft.com/office/powerpoint/2010/main" val="298580973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E26DEEE9-F42B-4426-A6FE-FD5728C5227F}" type="slidenum">
              <a:rPr lang="en-GB" smtClean="0">
                <a:solidFill>
                  <a:prstClr val="black"/>
                </a:solidFill>
              </a:rPr>
              <a:pPr/>
              <a:t>7</a:t>
            </a:fld>
            <a:endParaRPr lang="en-GB">
              <a:solidFill>
                <a:prstClr val="black"/>
              </a:solidFill>
            </a:endParaRPr>
          </a:p>
        </p:txBody>
      </p:sp>
    </p:spTree>
    <p:extLst>
      <p:ext uri="{BB962C8B-B14F-4D97-AF65-F5344CB8AC3E}">
        <p14:creationId xmlns:p14="http://schemas.microsoft.com/office/powerpoint/2010/main" val="109410317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E26DEEE9-F42B-4426-A6FE-FD5728C5227F}" type="slidenum">
              <a:rPr lang="en-GB" smtClean="0">
                <a:solidFill>
                  <a:prstClr val="black"/>
                </a:solidFill>
              </a:rPr>
              <a:pPr/>
              <a:t>8</a:t>
            </a:fld>
            <a:endParaRPr lang="en-GB" dirty="0">
              <a:solidFill>
                <a:prstClr val="black"/>
              </a:solidFill>
            </a:endParaRPr>
          </a:p>
        </p:txBody>
      </p:sp>
    </p:spTree>
    <p:extLst>
      <p:ext uri="{BB962C8B-B14F-4D97-AF65-F5344CB8AC3E}">
        <p14:creationId xmlns:p14="http://schemas.microsoft.com/office/powerpoint/2010/main" val="326249296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E26DEEE9-F42B-4426-A6FE-FD5728C5227F}" type="slidenum">
              <a:rPr lang="en-GB" smtClean="0">
                <a:solidFill>
                  <a:prstClr val="black"/>
                </a:solidFill>
              </a:rPr>
              <a:pPr/>
              <a:t>9</a:t>
            </a:fld>
            <a:endParaRPr lang="en-GB" dirty="0">
              <a:solidFill>
                <a:prstClr val="black"/>
              </a:solidFill>
            </a:endParaRPr>
          </a:p>
        </p:txBody>
      </p:sp>
    </p:spTree>
    <p:extLst>
      <p:ext uri="{BB962C8B-B14F-4D97-AF65-F5344CB8AC3E}">
        <p14:creationId xmlns:p14="http://schemas.microsoft.com/office/powerpoint/2010/main" val="380441887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4C5CD1BD-6EF4-4F4C-B034-338C9DEA406A}" type="datetimeFigureOut">
              <a:rPr lang="en-GB" smtClean="0"/>
              <a:t>18/12/2020</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47CC9738-1071-4333-9289-F137AC64967F}" type="slidenum">
              <a:rPr lang="en-GB" smtClean="0"/>
              <a:t>‹#›</a:t>
            </a:fld>
            <a:endParaRPr lang="en-GB" dirty="0"/>
          </a:p>
        </p:txBody>
      </p:sp>
    </p:spTree>
    <p:extLst>
      <p:ext uri="{BB962C8B-B14F-4D97-AF65-F5344CB8AC3E}">
        <p14:creationId xmlns:p14="http://schemas.microsoft.com/office/powerpoint/2010/main" val="92659086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4C5CD1BD-6EF4-4F4C-B034-338C9DEA406A}" type="datetimeFigureOut">
              <a:rPr lang="en-GB" smtClean="0"/>
              <a:t>18/12/2020</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47CC9738-1071-4333-9289-F137AC64967F}" type="slidenum">
              <a:rPr lang="en-GB" smtClean="0"/>
              <a:t>‹#›</a:t>
            </a:fld>
            <a:endParaRPr lang="en-GB" dirty="0"/>
          </a:p>
        </p:txBody>
      </p:sp>
    </p:spTree>
    <p:extLst>
      <p:ext uri="{BB962C8B-B14F-4D97-AF65-F5344CB8AC3E}">
        <p14:creationId xmlns:p14="http://schemas.microsoft.com/office/powerpoint/2010/main" val="379819646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4C5CD1BD-6EF4-4F4C-B034-338C9DEA406A}" type="datetimeFigureOut">
              <a:rPr lang="en-GB" smtClean="0"/>
              <a:t>18/12/2020</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47CC9738-1071-4333-9289-F137AC64967F}" type="slidenum">
              <a:rPr lang="en-GB" smtClean="0"/>
              <a:t>‹#›</a:t>
            </a:fld>
            <a:endParaRPr lang="en-GB" dirty="0"/>
          </a:p>
        </p:txBody>
      </p:sp>
    </p:spTree>
    <p:extLst>
      <p:ext uri="{BB962C8B-B14F-4D97-AF65-F5344CB8AC3E}">
        <p14:creationId xmlns:p14="http://schemas.microsoft.com/office/powerpoint/2010/main" val="9727098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4C5CD1BD-6EF4-4F4C-B034-338C9DEA406A}" type="datetimeFigureOut">
              <a:rPr lang="en-GB" smtClean="0"/>
              <a:t>18/12/2020</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47CC9738-1071-4333-9289-F137AC64967F}" type="slidenum">
              <a:rPr lang="en-GB" smtClean="0"/>
              <a:t>‹#›</a:t>
            </a:fld>
            <a:endParaRPr lang="en-GB" dirty="0"/>
          </a:p>
        </p:txBody>
      </p:sp>
    </p:spTree>
    <p:extLst>
      <p:ext uri="{BB962C8B-B14F-4D97-AF65-F5344CB8AC3E}">
        <p14:creationId xmlns:p14="http://schemas.microsoft.com/office/powerpoint/2010/main" val="37034285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C5CD1BD-6EF4-4F4C-B034-338C9DEA406A}" type="datetimeFigureOut">
              <a:rPr lang="en-GB" smtClean="0"/>
              <a:t>18/12/2020</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47CC9738-1071-4333-9289-F137AC64967F}" type="slidenum">
              <a:rPr lang="en-GB" smtClean="0"/>
              <a:t>‹#›</a:t>
            </a:fld>
            <a:endParaRPr lang="en-GB" dirty="0"/>
          </a:p>
        </p:txBody>
      </p:sp>
    </p:spTree>
    <p:extLst>
      <p:ext uri="{BB962C8B-B14F-4D97-AF65-F5344CB8AC3E}">
        <p14:creationId xmlns:p14="http://schemas.microsoft.com/office/powerpoint/2010/main" val="26299193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4C5CD1BD-6EF4-4F4C-B034-338C9DEA406A}" type="datetimeFigureOut">
              <a:rPr lang="en-GB" smtClean="0"/>
              <a:t>18/12/2020</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47CC9738-1071-4333-9289-F137AC64967F}" type="slidenum">
              <a:rPr lang="en-GB" smtClean="0"/>
              <a:t>‹#›</a:t>
            </a:fld>
            <a:endParaRPr lang="en-GB" dirty="0"/>
          </a:p>
        </p:txBody>
      </p:sp>
    </p:spTree>
    <p:extLst>
      <p:ext uri="{BB962C8B-B14F-4D97-AF65-F5344CB8AC3E}">
        <p14:creationId xmlns:p14="http://schemas.microsoft.com/office/powerpoint/2010/main" val="98499828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4C5CD1BD-6EF4-4F4C-B034-338C9DEA406A}" type="datetimeFigureOut">
              <a:rPr lang="en-GB" smtClean="0"/>
              <a:t>18/12/2020</a:t>
            </a:fld>
            <a:endParaRPr lang="en-GB" dirty="0"/>
          </a:p>
        </p:txBody>
      </p:sp>
      <p:sp>
        <p:nvSpPr>
          <p:cNvPr id="8" name="Footer Placeholder 7"/>
          <p:cNvSpPr>
            <a:spLocks noGrp="1"/>
          </p:cNvSpPr>
          <p:nvPr>
            <p:ph type="ftr" sz="quarter" idx="11"/>
          </p:nvPr>
        </p:nvSpPr>
        <p:spPr/>
        <p:txBody>
          <a:bodyPr/>
          <a:lstStyle/>
          <a:p>
            <a:endParaRPr lang="en-GB" dirty="0"/>
          </a:p>
        </p:txBody>
      </p:sp>
      <p:sp>
        <p:nvSpPr>
          <p:cNvPr id="9" name="Slide Number Placeholder 8"/>
          <p:cNvSpPr>
            <a:spLocks noGrp="1"/>
          </p:cNvSpPr>
          <p:nvPr>
            <p:ph type="sldNum" sz="quarter" idx="12"/>
          </p:nvPr>
        </p:nvSpPr>
        <p:spPr/>
        <p:txBody>
          <a:bodyPr/>
          <a:lstStyle/>
          <a:p>
            <a:fld id="{47CC9738-1071-4333-9289-F137AC64967F}" type="slidenum">
              <a:rPr lang="en-GB" smtClean="0"/>
              <a:t>‹#›</a:t>
            </a:fld>
            <a:endParaRPr lang="en-GB" dirty="0"/>
          </a:p>
        </p:txBody>
      </p:sp>
    </p:spTree>
    <p:extLst>
      <p:ext uri="{BB962C8B-B14F-4D97-AF65-F5344CB8AC3E}">
        <p14:creationId xmlns:p14="http://schemas.microsoft.com/office/powerpoint/2010/main" val="29002193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4C5CD1BD-6EF4-4F4C-B034-338C9DEA406A}" type="datetimeFigureOut">
              <a:rPr lang="en-GB" smtClean="0"/>
              <a:t>18/12/2020</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47CC9738-1071-4333-9289-F137AC64967F}" type="slidenum">
              <a:rPr lang="en-GB" smtClean="0"/>
              <a:t>‹#›</a:t>
            </a:fld>
            <a:endParaRPr lang="en-GB" dirty="0"/>
          </a:p>
        </p:txBody>
      </p:sp>
    </p:spTree>
    <p:extLst>
      <p:ext uri="{BB962C8B-B14F-4D97-AF65-F5344CB8AC3E}">
        <p14:creationId xmlns:p14="http://schemas.microsoft.com/office/powerpoint/2010/main" val="264040344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C5CD1BD-6EF4-4F4C-B034-338C9DEA406A}" type="datetimeFigureOut">
              <a:rPr lang="en-GB" smtClean="0"/>
              <a:t>18/12/2020</a:t>
            </a:fld>
            <a:endParaRPr lang="en-GB" dirty="0"/>
          </a:p>
        </p:txBody>
      </p:sp>
      <p:sp>
        <p:nvSpPr>
          <p:cNvPr id="3" name="Footer Placeholder 2"/>
          <p:cNvSpPr>
            <a:spLocks noGrp="1"/>
          </p:cNvSpPr>
          <p:nvPr>
            <p:ph type="ftr" sz="quarter" idx="11"/>
          </p:nvPr>
        </p:nvSpPr>
        <p:spPr/>
        <p:txBody>
          <a:bodyPr/>
          <a:lstStyle/>
          <a:p>
            <a:endParaRPr lang="en-GB" dirty="0"/>
          </a:p>
        </p:txBody>
      </p:sp>
      <p:sp>
        <p:nvSpPr>
          <p:cNvPr id="4" name="Slide Number Placeholder 3"/>
          <p:cNvSpPr>
            <a:spLocks noGrp="1"/>
          </p:cNvSpPr>
          <p:nvPr>
            <p:ph type="sldNum" sz="quarter" idx="12"/>
          </p:nvPr>
        </p:nvSpPr>
        <p:spPr/>
        <p:txBody>
          <a:bodyPr/>
          <a:lstStyle/>
          <a:p>
            <a:fld id="{47CC9738-1071-4333-9289-F137AC64967F}" type="slidenum">
              <a:rPr lang="en-GB" smtClean="0"/>
              <a:t>‹#›</a:t>
            </a:fld>
            <a:endParaRPr lang="en-GB" dirty="0"/>
          </a:p>
        </p:txBody>
      </p:sp>
    </p:spTree>
    <p:extLst>
      <p:ext uri="{BB962C8B-B14F-4D97-AF65-F5344CB8AC3E}">
        <p14:creationId xmlns:p14="http://schemas.microsoft.com/office/powerpoint/2010/main" val="190189270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C5CD1BD-6EF4-4F4C-B034-338C9DEA406A}" type="datetimeFigureOut">
              <a:rPr lang="en-GB" smtClean="0"/>
              <a:t>18/12/2020</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47CC9738-1071-4333-9289-F137AC64967F}" type="slidenum">
              <a:rPr lang="en-GB" smtClean="0"/>
              <a:t>‹#›</a:t>
            </a:fld>
            <a:endParaRPr lang="en-GB" dirty="0"/>
          </a:p>
        </p:txBody>
      </p:sp>
    </p:spTree>
    <p:extLst>
      <p:ext uri="{BB962C8B-B14F-4D97-AF65-F5344CB8AC3E}">
        <p14:creationId xmlns:p14="http://schemas.microsoft.com/office/powerpoint/2010/main" val="88860994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C5CD1BD-6EF4-4F4C-B034-338C9DEA406A}" type="datetimeFigureOut">
              <a:rPr lang="en-GB" smtClean="0"/>
              <a:t>18/12/2020</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47CC9738-1071-4333-9289-F137AC64967F}" type="slidenum">
              <a:rPr lang="en-GB" smtClean="0"/>
              <a:t>‹#›</a:t>
            </a:fld>
            <a:endParaRPr lang="en-GB" dirty="0"/>
          </a:p>
        </p:txBody>
      </p:sp>
    </p:spTree>
    <p:extLst>
      <p:ext uri="{BB962C8B-B14F-4D97-AF65-F5344CB8AC3E}">
        <p14:creationId xmlns:p14="http://schemas.microsoft.com/office/powerpoint/2010/main" val="232069528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C5CD1BD-6EF4-4F4C-B034-338C9DEA406A}" type="datetimeFigureOut">
              <a:rPr lang="en-GB" smtClean="0"/>
              <a:t>18/12/2020</a:t>
            </a:fld>
            <a:endParaRPr lang="en-GB"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GB" smtClean="0"/>
              <a:t>
OFFICIAL</a:t>
            </a:r>
            <a:endParaRPr lang="en-GB"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7CC9738-1071-4333-9289-F137AC64967F}" type="slidenum">
              <a:rPr lang="en-GB" smtClean="0"/>
              <a:t>‹#›</a:t>
            </a:fld>
            <a:endParaRPr lang="en-GB" dirty="0"/>
          </a:p>
        </p:txBody>
      </p:sp>
    </p:spTree>
    <p:extLst>
      <p:ext uri="{BB962C8B-B14F-4D97-AF65-F5344CB8AC3E}">
        <p14:creationId xmlns:p14="http://schemas.microsoft.com/office/powerpoint/2010/main" val="395224875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image" Target="../media/image18.png"/><Relationship Id="rId7" Type="http://schemas.openxmlformats.org/officeDocument/2006/relationships/image" Target="../media/image21.png"/><Relationship Id="rId2" Type="http://schemas.openxmlformats.org/officeDocument/2006/relationships/notesSlide" Target="../notesSlides/notesSlide10.xml"/><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image" Target="../media/image20.png"/><Relationship Id="rId4" Type="http://schemas.openxmlformats.org/officeDocument/2006/relationships/image" Target="../media/image19.png"/><Relationship Id="rId9" Type="http://schemas.openxmlformats.org/officeDocument/2006/relationships/image" Target="../media/image23.png"/></Relationships>
</file>

<file path=ppt/slides/_rels/slide11.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image" Target="../media/image24.png"/><Relationship Id="rId7" Type="http://schemas.openxmlformats.org/officeDocument/2006/relationships/image" Target="../media/image26.png"/><Relationship Id="rId2" Type="http://schemas.openxmlformats.org/officeDocument/2006/relationships/notesSlide" Target="../notesSlides/notesSlide11.xml"/><Relationship Id="rId1" Type="http://schemas.openxmlformats.org/officeDocument/2006/relationships/slideLayout" Target="../slideLayouts/slideLayout7.xml"/><Relationship Id="rId6" Type="http://schemas.openxmlformats.org/officeDocument/2006/relationships/image" Target="../media/image25.png"/><Relationship Id="rId5" Type="http://schemas.openxmlformats.org/officeDocument/2006/relationships/image" Target="../media/image21.png"/><Relationship Id="rId4" Type="http://schemas.openxmlformats.org/officeDocument/2006/relationships/image" Target="../media/image4.png"/><Relationship Id="rId9" Type="http://schemas.openxmlformats.org/officeDocument/2006/relationships/image" Target="../media/image22.png"/></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2.xml"/><Relationship Id="rId1" Type="http://schemas.openxmlformats.org/officeDocument/2006/relationships/slideLayout" Target="../slideLayouts/slideLayout7.xml"/><Relationship Id="rId4" Type="http://schemas.openxmlformats.org/officeDocument/2006/relationships/image" Target="../media/image28.png"/></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3.xml"/><Relationship Id="rId1" Type="http://schemas.openxmlformats.org/officeDocument/2006/relationships/slideLayout" Target="../slideLayouts/slideLayout7.xml"/><Relationship Id="rId4" Type="http://schemas.openxmlformats.org/officeDocument/2006/relationships/chart" Target="../charts/chart11.xml"/></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4.xml"/><Relationship Id="rId1" Type="http://schemas.openxmlformats.org/officeDocument/2006/relationships/slideLayout" Target="../slideLayouts/slideLayout7.xml"/><Relationship Id="rId4" Type="http://schemas.openxmlformats.org/officeDocument/2006/relationships/chart" Target="../charts/chart12.xml"/></Relationships>
</file>

<file path=ppt/slides/_rels/slide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5.xml"/><Relationship Id="rId1" Type="http://schemas.openxmlformats.org/officeDocument/2006/relationships/slideLayout" Target="../slideLayouts/slideLayout7.xml"/><Relationship Id="rId4" Type="http://schemas.openxmlformats.org/officeDocument/2006/relationships/chart" Target="../charts/chart13.xml"/></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7.xml"/><Relationship Id="rId1" Type="http://schemas.openxmlformats.org/officeDocument/2006/relationships/vmlDrawing" Target="../drawings/vmlDrawing2.vml"/><Relationship Id="rId6" Type="http://schemas.openxmlformats.org/officeDocument/2006/relationships/image" Target="../media/image29.emf"/><Relationship Id="rId5" Type="http://schemas.openxmlformats.org/officeDocument/2006/relationships/package" Target="../embeddings/Microsoft_Excel_Worksheet2.xlsx"/><Relationship Id="rId4" Type="http://schemas.openxmlformats.org/officeDocument/2006/relationships/image" Target="../media/image4.png"/></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7.xml"/><Relationship Id="rId1" Type="http://schemas.openxmlformats.org/officeDocument/2006/relationships/vmlDrawing" Target="../drawings/vmlDrawing3.vml"/><Relationship Id="rId6" Type="http://schemas.openxmlformats.org/officeDocument/2006/relationships/image" Target="../media/image30.emf"/><Relationship Id="rId5" Type="http://schemas.openxmlformats.org/officeDocument/2006/relationships/package" Target="../embeddings/Microsoft_Excel_Worksheet3.xlsx"/><Relationship Id="rId4" Type="http://schemas.openxmlformats.org/officeDocument/2006/relationships/image" Target="../media/image4.png"/></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7.xml"/><Relationship Id="rId1" Type="http://schemas.openxmlformats.org/officeDocument/2006/relationships/vmlDrawing" Target="../drawings/vmlDrawing4.vml"/><Relationship Id="rId6" Type="http://schemas.openxmlformats.org/officeDocument/2006/relationships/image" Target="../media/image31.emf"/><Relationship Id="rId5" Type="http://schemas.openxmlformats.org/officeDocument/2006/relationships/package" Target="../embeddings/Microsoft_Excel_Worksheet4.xlsx"/><Relationship Id="rId4" Type="http://schemas.openxmlformats.org/officeDocument/2006/relationships/image" Target="../media/image4.png"/></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7.xml"/><Relationship Id="rId1" Type="http://schemas.openxmlformats.org/officeDocument/2006/relationships/vmlDrawing" Target="../drawings/vmlDrawing5.vml"/><Relationship Id="rId6" Type="http://schemas.openxmlformats.org/officeDocument/2006/relationships/image" Target="../media/image32.emf"/><Relationship Id="rId5" Type="http://schemas.openxmlformats.org/officeDocument/2006/relationships/package" Target="../embeddings/Microsoft_Excel_Worksheet5.xlsx"/><Relationship Id="rId4" Type="http://schemas.openxmlformats.org/officeDocument/2006/relationships/image" Target="../media/image4.png"/></Relationships>
</file>

<file path=ppt/slides/_rels/slide2.xml.rels><?xml version="1.0" encoding="UTF-8" standalone="yes"?>
<Relationships xmlns="http://schemas.openxmlformats.org/package/2006/relationships"><Relationship Id="rId8" Type="http://schemas.openxmlformats.org/officeDocument/2006/relationships/chart" Target="../charts/chart4.xml"/><Relationship Id="rId3" Type="http://schemas.openxmlformats.org/officeDocument/2006/relationships/chart" Target="../charts/chart1.xml"/><Relationship Id="rId7" Type="http://schemas.openxmlformats.org/officeDocument/2006/relationships/chart" Target="../charts/chart3.xml"/><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chart" Target="../charts/chart2.xml"/><Relationship Id="rId5" Type="http://schemas.openxmlformats.org/officeDocument/2006/relationships/image" Target="../media/image3.png"/><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chart" Target="../charts/chart5.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7" Type="http://schemas.openxmlformats.org/officeDocument/2006/relationships/chart" Target="../charts/chart6.xml"/><Relationship Id="rId2" Type="http://schemas.openxmlformats.org/officeDocument/2006/relationships/slideLayout" Target="../slideLayouts/slideLayout7.xml"/><Relationship Id="rId1" Type="http://schemas.openxmlformats.org/officeDocument/2006/relationships/vmlDrawing" Target="../drawings/vmlDrawing1.vml"/><Relationship Id="rId6" Type="http://schemas.openxmlformats.org/officeDocument/2006/relationships/image" Target="../media/image5.emf"/><Relationship Id="rId5" Type="http://schemas.openxmlformats.org/officeDocument/2006/relationships/package" Target="../embeddings/Microsoft_Excel_Worksheet1.xlsx"/><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7.xml"/><Relationship Id="rId5" Type="http://schemas.openxmlformats.org/officeDocument/2006/relationships/image" Target="../media/image4.png"/><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hyperlink" Target="https://www2.gov.scot/Topics/Statistics/Browse/Crime-Justice/PubRecordedCrime/Classification" TargetMode="External"/><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chart" Target="../charts/chart8.xml"/><Relationship Id="rId5" Type="http://schemas.openxmlformats.org/officeDocument/2006/relationships/chart" Target="../charts/chart7.xml"/><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3" Type="http://schemas.openxmlformats.org/officeDocument/2006/relationships/hyperlink" Target="https://www2.gov.scot/Topics/Statistics/Browse/Crime-Justice/PubRecordedCrime/Classification" TargetMode="External"/><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chart" Target="../charts/chart10.xml"/><Relationship Id="rId5" Type="http://schemas.openxmlformats.org/officeDocument/2006/relationships/chart" Target="../charts/chart9.xml"/><Relationship Id="rId4" Type="http://schemas.openxmlformats.org/officeDocument/2006/relationships/image" Target="../media/image4.png"/></Relationships>
</file>

<file path=ppt/slides/_rels/slide8.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image" Target="../media/image4.png"/><Relationship Id="rId7"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image" Target="../media/image9.png"/><Relationship Id="rId5" Type="http://schemas.openxmlformats.org/officeDocument/2006/relationships/image" Target="../media/image3.png"/><Relationship Id="rId4" Type="http://schemas.openxmlformats.org/officeDocument/2006/relationships/image" Target="../media/image8.png"/><Relationship Id="rId9" Type="http://schemas.openxmlformats.org/officeDocument/2006/relationships/image" Target="../media/image11.png"/></Relationships>
</file>

<file path=ppt/slides/_rels/slide9.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12.png"/><Relationship Id="rId7" Type="http://schemas.openxmlformats.org/officeDocument/2006/relationships/image" Target="../media/image15.png"/><Relationship Id="rId2" Type="http://schemas.openxmlformats.org/officeDocument/2006/relationships/notesSlide" Target="../notesSlides/notesSlide9.xml"/><Relationship Id="rId1" Type="http://schemas.openxmlformats.org/officeDocument/2006/relationships/slideLayout" Target="../slideLayouts/slideLayout7.xml"/><Relationship Id="rId6" Type="http://schemas.openxmlformats.org/officeDocument/2006/relationships/image" Target="../media/image14.png"/><Relationship Id="rId5" Type="http://schemas.openxmlformats.org/officeDocument/2006/relationships/image" Target="../media/image4.png"/><Relationship Id="rId4" Type="http://schemas.openxmlformats.org/officeDocument/2006/relationships/image" Target="../media/image13.png"/><Relationship Id="rId9" Type="http://schemas.openxmlformats.org/officeDocument/2006/relationships/image" Target="../media/image17.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6" name="Rectangle 5"/>
          <p:cNvSpPr/>
          <p:nvPr/>
        </p:nvSpPr>
        <p:spPr>
          <a:xfrm>
            <a:off x="2553224" y="2153766"/>
            <a:ext cx="7085594" cy="1077218"/>
          </a:xfrm>
          <a:prstGeom prst="rect">
            <a:avLst/>
          </a:prstGeom>
        </p:spPr>
        <p:txBody>
          <a:bodyPr wrap="none">
            <a:spAutoFit/>
          </a:bodyPr>
          <a:lstStyle/>
          <a:p>
            <a:pPr algn="ctr"/>
            <a:r>
              <a:rPr lang="en-GB" sz="3200" b="1" cap="all" dirty="0" smtClean="0">
                <a:solidFill>
                  <a:prstClr val="white"/>
                </a:solidFill>
                <a:latin typeface="Arial" panose="020B0604020202020204" pitchFamily="34" charset="0"/>
                <a:cs typeface="Arial" panose="020B0604020202020204" pitchFamily="34" charset="0"/>
              </a:rPr>
              <a:t>CoVID-19 WEEKLY Bulletin</a:t>
            </a:r>
            <a:endParaRPr lang="en-GB" sz="1000" b="1" cap="all" dirty="0" smtClean="0">
              <a:solidFill>
                <a:prstClr val="white"/>
              </a:solidFill>
              <a:latin typeface="Arial" panose="020B0604020202020204" pitchFamily="34" charset="0"/>
              <a:cs typeface="Arial" panose="020B0604020202020204" pitchFamily="34" charset="0"/>
            </a:endParaRPr>
          </a:p>
          <a:p>
            <a:pPr algn="ctr"/>
            <a:r>
              <a:rPr lang="en-GB" sz="3200" b="1" dirty="0" smtClean="0">
                <a:solidFill>
                  <a:prstClr val="white"/>
                </a:solidFill>
                <a:latin typeface="Arial" panose="020B0604020202020204" pitchFamily="34" charset="0"/>
                <a:cs typeface="Arial" panose="020B0604020202020204" pitchFamily="34" charset="0"/>
              </a:rPr>
              <a:t>3</a:t>
            </a:r>
            <a:r>
              <a:rPr lang="en-GB" sz="3200" b="1" baseline="30000" dirty="0" smtClean="0">
                <a:solidFill>
                  <a:prstClr val="white"/>
                </a:solidFill>
                <a:latin typeface="Arial" panose="020B0604020202020204" pitchFamily="34" charset="0"/>
                <a:cs typeface="Arial" panose="020B0604020202020204" pitchFamily="34" charset="0"/>
              </a:rPr>
              <a:t>rd</a:t>
            </a:r>
            <a:r>
              <a:rPr lang="en-GB" sz="3200" b="1" dirty="0" smtClean="0">
                <a:solidFill>
                  <a:prstClr val="white"/>
                </a:solidFill>
                <a:latin typeface="Arial" panose="020B0604020202020204" pitchFamily="34" charset="0"/>
                <a:cs typeface="Arial" panose="020B0604020202020204" pitchFamily="34" charset="0"/>
              </a:rPr>
              <a:t> December – 9</a:t>
            </a:r>
            <a:r>
              <a:rPr lang="en-GB" sz="3200" b="1" baseline="30000" dirty="0" smtClean="0">
                <a:solidFill>
                  <a:prstClr val="white"/>
                </a:solidFill>
                <a:latin typeface="Arial" panose="020B0604020202020204" pitchFamily="34" charset="0"/>
                <a:cs typeface="Arial" panose="020B0604020202020204" pitchFamily="34" charset="0"/>
              </a:rPr>
              <a:t>th</a:t>
            </a:r>
            <a:r>
              <a:rPr lang="en-GB" sz="3200" b="1" dirty="0" smtClean="0">
                <a:solidFill>
                  <a:prstClr val="white"/>
                </a:solidFill>
                <a:latin typeface="Arial" panose="020B0604020202020204" pitchFamily="34" charset="0"/>
                <a:cs typeface="Arial" panose="020B0604020202020204" pitchFamily="34" charset="0"/>
              </a:rPr>
              <a:t> December 2020</a:t>
            </a:r>
          </a:p>
        </p:txBody>
      </p:sp>
      <p:sp>
        <p:nvSpPr>
          <p:cNvPr id="4" name="TextBox 26"/>
          <p:cNvSpPr txBox="1"/>
          <p:nvPr/>
        </p:nvSpPr>
        <p:spPr>
          <a:xfrm>
            <a:off x="395417" y="6202461"/>
            <a:ext cx="11401166" cy="30777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GB" sz="1400" dirty="0" smtClean="0">
                <a:solidFill>
                  <a:prstClr val="white">
                    <a:lumMod val="65000"/>
                  </a:prstClr>
                </a:solidFill>
              </a:rPr>
              <a:t>No figures should be considered as Official Police Statistics. These may not yet have been verified or validated.</a:t>
            </a:r>
            <a:endParaRPr lang="en-GB" sz="1400" dirty="0">
              <a:solidFill>
                <a:prstClr val="white">
                  <a:lumMod val="65000"/>
                </a:prstClr>
              </a:solidFill>
            </a:endParaRPr>
          </a:p>
        </p:txBody>
      </p:sp>
      <p:sp>
        <p:nvSpPr>
          <p:cNvPr id="5" name="Footer Placeholder 1"/>
          <p:cNvSpPr>
            <a:spLocks noGrp="1"/>
          </p:cNvSpPr>
          <p:nvPr>
            <p:ph type="ftr" sz="quarter" idx="11"/>
          </p:nvPr>
        </p:nvSpPr>
        <p:spPr>
          <a:xfrm>
            <a:off x="5598155" y="6356349"/>
            <a:ext cx="995689" cy="365125"/>
          </a:xfrm>
        </p:spPr>
        <p:txBody>
          <a:bodyPr/>
          <a:lstStyle/>
          <a:p>
            <a:r>
              <a:rPr lang="en-GB" sz="1400" smtClean="0">
                <a:solidFill>
                  <a:schemeClr val="bg2">
                    <a:lumMod val="75000"/>
                  </a:schemeClr>
                </a:solidFill>
              </a:rPr>
              <a:t>
OFFICIAL</a:t>
            </a:r>
            <a:endParaRPr lang="en-GB" sz="1400" dirty="0">
              <a:solidFill>
                <a:schemeClr val="bg2">
                  <a:lumMod val="75000"/>
                </a:schemeClr>
              </a:solidFill>
            </a:endParaRPr>
          </a:p>
        </p:txBody>
      </p:sp>
    </p:spTree>
    <p:extLst>
      <p:ext uri="{BB962C8B-B14F-4D97-AF65-F5344CB8AC3E}">
        <p14:creationId xmlns:p14="http://schemas.microsoft.com/office/powerpoint/2010/main" val="307381343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p:cNvPicPr>
            <a:picLocks noChangeAspect="1"/>
          </p:cNvPicPr>
          <p:nvPr/>
        </p:nvPicPr>
        <p:blipFill>
          <a:blip r:embed="rId3"/>
          <a:stretch>
            <a:fillRect/>
          </a:stretch>
        </p:blipFill>
        <p:spPr>
          <a:xfrm>
            <a:off x="5325890" y="3438278"/>
            <a:ext cx="6290721" cy="2033290"/>
          </a:xfrm>
          <a:prstGeom prst="rect">
            <a:avLst/>
          </a:prstGeom>
        </p:spPr>
      </p:pic>
      <p:pic>
        <p:nvPicPr>
          <p:cNvPr id="12" name="Picture 11"/>
          <p:cNvPicPr>
            <a:picLocks noChangeAspect="1"/>
          </p:cNvPicPr>
          <p:nvPr/>
        </p:nvPicPr>
        <p:blipFill>
          <a:blip r:embed="rId4"/>
          <a:stretch>
            <a:fillRect/>
          </a:stretch>
        </p:blipFill>
        <p:spPr>
          <a:xfrm>
            <a:off x="5242182" y="1036618"/>
            <a:ext cx="6537331" cy="1961199"/>
          </a:xfrm>
          <a:prstGeom prst="rect">
            <a:avLst/>
          </a:prstGeom>
        </p:spPr>
      </p:pic>
      <p:pic>
        <p:nvPicPr>
          <p:cNvPr id="11" name="Picture 10"/>
          <p:cNvPicPr>
            <a:picLocks noChangeAspect="1"/>
          </p:cNvPicPr>
          <p:nvPr/>
        </p:nvPicPr>
        <p:blipFill>
          <a:blip r:embed="rId5"/>
          <a:stretch>
            <a:fillRect/>
          </a:stretch>
        </p:blipFill>
        <p:spPr>
          <a:xfrm>
            <a:off x="534983" y="3503510"/>
            <a:ext cx="2431619" cy="1979895"/>
          </a:xfrm>
          <a:prstGeom prst="rect">
            <a:avLst/>
          </a:prstGeom>
        </p:spPr>
      </p:pic>
      <p:sp>
        <p:nvSpPr>
          <p:cNvPr id="50" name="TextBox 26"/>
          <p:cNvSpPr txBox="1"/>
          <p:nvPr/>
        </p:nvSpPr>
        <p:spPr>
          <a:xfrm>
            <a:off x="209181" y="5465714"/>
            <a:ext cx="11743144" cy="122341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GB" sz="1050" dirty="0" smtClean="0">
                <a:solidFill>
                  <a:schemeClr val="tx1">
                    <a:lumMod val="65000"/>
                    <a:lumOff val="35000"/>
                  </a:schemeClr>
                </a:solidFill>
              </a:rPr>
              <a:t>In order to report upon policing interventions in respect of the newly introduced Travel Regulations regarding travel to or from tiers 3 and 4, the CVI system has been updated. The above data is a sub-set of the wider CVI interventions reported on the previous slides and should not be considered as ‘in addition to’ the previous overall CVI activity slides. </a:t>
            </a:r>
          </a:p>
          <a:p>
            <a:pPr algn="ctr"/>
            <a:r>
              <a:rPr lang="en-GB" sz="1050" dirty="0" smtClean="0">
                <a:solidFill>
                  <a:schemeClr val="tx1">
                    <a:lumMod val="65000"/>
                    <a:lumOff val="35000"/>
                  </a:schemeClr>
                </a:solidFill>
              </a:rPr>
              <a:t>In </a:t>
            </a:r>
            <a:r>
              <a:rPr lang="en-GB" sz="1050" dirty="0">
                <a:solidFill>
                  <a:schemeClr val="tx1">
                    <a:lumMod val="65000"/>
                    <a:lumOff val="35000"/>
                  </a:schemeClr>
                </a:solidFill>
              </a:rPr>
              <a:t>response to the introduction </a:t>
            </a:r>
            <a:r>
              <a:rPr lang="en-GB" sz="1050" dirty="0" smtClean="0">
                <a:solidFill>
                  <a:schemeClr val="tx1">
                    <a:lumMod val="65000"/>
                    <a:lumOff val="35000"/>
                  </a:schemeClr>
                </a:solidFill>
              </a:rPr>
              <a:t>of </a:t>
            </a:r>
            <a:r>
              <a:rPr lang="en-GB" sz="1050" dirty="0">
                <a:solidFill>
                  <a:schemeClr val="tx1">
                    <a:lumMod val="65000"/>
                    <a:lumOff val="35000"/>
                  </a:schemeClr>
                </a:solidFill>
              </a:rPr>
              <a:t>The Health Protection (Coronavirus) (Restrictions) (Scotland) Regulations 2020 and Coronavirus Act 2020, Police Scotland developed a </a:t>
            </a:r>
            <a:r>
              <a:rPr lang="en-GB" sz="1050" dirty="0" smtClean="0">
                <a:solidFill>
                  <a:schemeClr val="tx1">
                    <a:lumMod val="65000"/>
                    <a:lumOff val="35000"/>
                  </a:schemeClr>
                </a:solidFill>
              </a:rPr>
              <a:t>‘Coronavirus </a:t>
            </a:r>
            <a:r>
              <a:rPr lang="en-GB" sz="1050" dirty="0">
                <a:solidFill>
                  <a:schemeClr val="tx1">
                    <a:lumMod val="65000"/>
                    <a:lumOff val="35000"/>
                  </a:schemeClr>
                </a:solidFill>
              </a:rPr>
              <a:t>Interventions’ (CVI) </a:t>
            </a:r>
            <a:r>
              <a:rPr lang="en-GB" sz="1050" dirty="0" smtClean="0">
                <a:solidFill>
                  <a:schemeClr val="tx1">
                    <a:lumMod val="65000"/>
                    <a:lumOff val="35000"/>
                  </a:schemeClr>
                </a:solidFill>
              </a:rPr>
              <a:t>recording system. </a:t>
            </a:r>
            <a:r>
              <a:rPr lang="en-GB" sz="1050" dirty="0">
                <a:solidFill>
                  <a:schemeClr val="tx1">
                    <a:lumMod val="65000"/>
                    <a:lumOff val="35000"/>
                  </a:schemeClr>
                </a:solidFill>
              </a:rPr>
              <a:t>This system </a:t>
            </a:r>
            <a:r>
              <a:rPr lang="en-GB" sz="1050" dirty="0" smtClean="0">
                <a:solidFill>
                  <a:schemeClr val="tx1">
                    <a:lumMod val="65000"/>
                    <a:lumOff val="35000"/>
                  </a:schemeClr>
                </a:solidFill>
              </a:rPr>
              <a:t>allowed </a:t>
            </a:r>
            <a:r>
              <a:rPr lang="en-GB" sz="1050" dirty="0">
                <a:solidFill>
                  <a:schemeClr val="tx1">
                    <a:lumMod val="65000"/>
                    <a:lumOff val="35000"/>
                  </a:schemeClr>
                </a:solidFill>
              </a:rPr>
              <a:t>Police Scotland to </a:t>
            </a:r>
            <a:r>
              <a:rPr lang="en-GB" sz="1050" dirty="0" smtClean="0">
                <a:solidFill>
                  <a:schemeClr val="tx1">
                    <a:lumMod val="65000"/>
                    <a:lumOff val="35000"/>
                  </a:schemeClr>
                </a:solidFill>
              </a:rPr>
              <a:t>begin </a:t>
            </a:r>
            <a:r>
              <a:rPr lang="en-GB" sz="1050" dirty="0">
                <a:solidFill>
                  <a:schemeClr val="tx1">
                    <a:lumMod val="65000"/>
                    <a:lumOff val="35000"/>
                  </a:schemeClr>
                </a:solidFill>
              </a:rPr>
              <a:t>gathering data in relation to the public co-operation levels with the new legislation. This </a:t>
            </a:r>
            <a:r>
              <a:rPr lang="en-GB" sz="1050" dirty="0" smtClean="0">
                <a:solidFill>
                  <a:schemeClr val="tx1">
                    <a:lumMod val="65000"/>
                    <a:lumOff val="35000"/>
                  </a:schemeClr>
                </a:solidFill>
              </a:rPr>
              <a:t>system </a:t>
            </a:r>
            <a:r>
              <a:rPr lang="en-GB" sz="1050" dirty="0">
                <a:solidFill>
                  <a:schemeClr val="tx1">
                    <a:lumMod val="65000"/>
                    <a:lumOff val="35000"/>
                  </a:schemeClr>
                </a:solidFill>
              </a:rPr>
              <a:t>relies on Police Officers manually updating the system with the co-operation level </a:t>
            </a:r>
            <a:r>
              <a:rPr lang="en-GB" sz="1050" dirty="0" smtClean="0">
                <a:solidFill>
                  <a:schemeClr val="tx1">
                    <a:lumMod val="65000"/>
                    <a:lumOff val="35000"/>
                  </a:schemeClr>
                </a:solidFill>
              </a:rPr>
              <a:t>when </a:t>
            </a:r>
            <a:r>
              <a:rPr lang="en-GB" sz="1050" dirty="0">
                <a:solidFill>
                  <a:schemeClr val="tx1">
                    <a:lumMod val="65000"/>
                    <a:lumOff val="35000"/>
                  </a:schemeClr>
                </a:solidFill>
              </a:rPr>
              <a:t>they encounter an individual in contravention of the new legislation. </a:t>
            </a:r>
            <a:endParaRPr lang="en-GB" sz="1050" dirty="0" smtClean="0">
              <a:solidFill>
                <a:schemeClr val="tx1">
                  <a:lumMod val="65000"/>
                  <a:lumOff val="35000"/>
                </a:schemeClr>
              </a:solidFill>
            </a:endParaRPr>
          </a:p>
          <a:p>
            <a:pPr algn="ctr"/>
            <a:r>
              <a:rPr lang="en-GB" sz="1050" b="1" u="sng" dirty="0" smtClean="0">
                <a:solidFill>
                  <a:schemeClr val="tx1">
                    <a:lumMod val="65000"/>
                    <a:lumOff val="35000"/>
                  </a:schemeClr>
                </a:solidFill>
              </a:rPr>
              <a:t>Due </a:t>
            </a:r>
            <a:r>
              <a:rPr lang="en-GB" sz="1050" b="1" u="sng" dirty="0">
                <a:solidFill>
                  <a:schemeClr val="tx1">
                    <a:lumMod val="65000"/>
                    <a:lumOff val="35000"/>
                  </a:schemeClr>
                </a:solidFill>
              </a:rPr>
              <a:t>to the manual input required to form this data set, the </a:t>
            </a:r>
            <a:r>
              <a:rPr lang="en-GB" sz="1050" b="1" u="sng" dirty="0" smtClean="0">
                <a:solidFill>
                  <a:schemeClr val="tx1">
                    <a:lumMod val="65000"/>
                    <a:lumOff val="35000"/>
                  </a:schemeClr>
                </a:solidFill>
              </a:rPr>
              <a:t>contents of this slide are </a:t>
            </a:r>
            <a:r>
              <a:rPr lang="en-GB" sz="1050" b="1" u="sng" dirty="0">
                <a:solidFill>
                  <a:schemeClr val="tx1">
                    <a:lumMod val="65000"/>
                    <a:lumOff val="35000"/>
                  </a:schemeClr>
                </a:solidFill>
              </a:rPr>
              <a:t>indicative only. Actual figures </a:t>
            </a:r>
            <a:r>
              <a:rPr lang="en-GB" sz="1050" b="1" u="sng" dirty="0" smtClean="0">
                <a:solidFill>
                  <a:schemeClr val="tx1">
                    <a:lumMod val="65000"/>
                    <a:lumOff val="35000"/>
                  </a:schemeClr>
                </a:solidFill>
              </a:rPr>
              <a:t>will differ from those recorded on Crime Systems (please see slide 11), may be subject </a:t>
            </a:r>
            <a:r>
              <a:rPr lang="en-GB" sz="1050" b="1" u="sng" dirty="0">
                <a:solidFill>
                  <a:schemeClr val="tx1">
                    <a:lumMod val="65000"/>
                    <a:lumOff val="35000"/>
                  </a:schemeClr>
                </a:solidFill>
              </a:rPr>
              <a:t>to change, and cannot be considered Official Police Statistics. </a:t>
            </a:r>
            <a:r>
              <a:rPr lang="en-GB" sz="1050" b="1" u="sng" dirty="0" smtClean="0">
                <a:solidFill>
                  <a:schemeClr val="tx1">
                    <a:lumMod val="65000"/>
                    <a:lumOff val="35000"/>
                  </a:schemeClr>
                </a:solidFill>
              </a:rPr>
              <a:t>They </a:t>
            </a:r>
            <a:r>
              <a:rPr lang="en-GB" sz="1050" b="1" u="sng" dirty="0">
                <a:solidFill>
                  <a:schemeClr val="tx1">
                    <a:lumMod val="65000"/>
                    <a:lumOff val="35000"/>
                  </a:schemeClr>
                </a:solidFill>
              </a:rPr>
              <a:t>do provide </a:t>
            </a:r>
            <a:r>
              <a:rPr lang="en-GB" sz="1050" b="1" u="sng" dirty="0" smtClean="0">
                <a:solidFill>
                  <a:schemeClr val="tx1">
                    <a:lumMod val="65000"/>
                    <a:lumOff val="35000"/>
                  </a:schemeClr>
                </a:solidFill>
              </a:rPr>
              <a:t>an </a:t>
            </a:r>
            <a:r>
              <a:rPr lang="en-GB" sz="1050" b="1" u="sng" dirty="0">
                <a:solidFill>
                  <a:schemeClr val="tx1">
                    <a:lumMod val="65000"/>
                    <a:lumOff val="35000"/>
                  </a:schemeClr>
                </a:solidFill>
              </a:rPr>
              <a:t>indication of the public co-operation levels across Scotland</a:t>
            </a:r>
            <a:r>
              <a:rPr lang="en-GB" sz="1050" b="1" u="sng" dirty="0" smtClean="0">
                <a:solidFill>
                  <a:schemeClr val="tx1">
                    <a:lumMod val="65000"/>
                    <a:lumOff val="35000"/>
                  </a:schemeClr>
                </a:solidFill>
              </a:rPr>
              <a:t>.</a:t>
            </a:r>
            <a:endParaRPr lang="en-GB" sz="1050" b="1" u="sng" dirty="0">
              <a:solidFill>
                <a:schemeClr val="tx1">
                  <a:lumMod val="65000"/>
                  <a:lumOff val="35000"/>
                </a:schemeClr>
              </a:solidFill>
            </a:endParaRPr>
          </a:p>
        </p:txBody>
      </p:sp>
      <p:sp>
        <p:nvSpPr>
          <p:cNvPr id="19" name="TextBox 26"/>
          <p:cNvSpPr txBox="1"/>
          <p:nvPr/>
        </p:nvSpPr>
        <p:spPr>
          <a:xfrm>
            <a:off x="1662049" y="6591176"/>
            <a:ext cx="8837408" cy="30777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GB" sz="1400" dirty="0" smtClean="0">
                <a:solidFill>
                  <a:prstClr val="white">
                    <a:lumMod val="65000"/>
                  </a:prstClr>
                </a:solidFill>
              </a:rPr>
              <a:t>No figures should be considered as Official Police Statistics. These may not yet have been verified or validated.</a:t>
            </a:r>
            <a:endParaRPr lang="en-GB" sz="1400" dirty="0">
              <a:solidFill>
                <a:prstClr val="white">
                  <a:lumMod val="65000"/>
                </a:prstClr>
              </a:solidFill>
            </a:endParaRPr>
          </a:p>
        </p:txBody>
      </p:sp>
      <p:sp>
        <p:nvSpPr>
          <p:cNvPr id="25" name="Footer Placeholder 1"/>
          <p:cNvSpPr>
            <a:spLocks noGrp="1"/>
          </p:cNvSpPr>
          <p:nvPr>
            <p:ph type="ftr" sz="quarter" idx="11"/>
          </p:nvPr>
        </p:nvSpPr>
        <p:spPr>
          <a:xfrm>
            <a:off x="11196310" y="6454539"/>
            <a:ext cx="995689" cy="365125"/>
          </a:xfrm>
        </p:spPr>
        <p:txBody>
          <a:bodyPr/>
          <a:lstStyle/>
          <a:p>
            <a:r>
              <a:rPr lang="en-GB" sz="1400" smtClean="0">
                <a:solidFill>
                  <a:schemeClr val="bg2">
                    <a:lumMod val="75000"/>
                  </a:schemeClr>
                </a:solidFill>
              </a:rPr>
              <a:t>
OFFICIAL</a:t>
            </a:r>
            <a:endParaRPr lang="en-GB" sz="1400" dirty="0">
              <a:solidFill>
                <a:schemeClr val="bg2">
                  <a:lumMod val="75000"/>
                </a:schemeClr>
              </a:solidFill>
            </a:endParaRPr>
          </a:p>
        </p:txBody>
      </p:sp>
      <p:pic>
        <p:nvPicPr>
          <p:cNvPr id="31" name="Picture 1" descr="image001"/>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94270" y="47596"/>
            <a:ext cx="1619974" cy="5431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36" name="Group 35"/>
          <p:cNvGrpSpPr/>
          <p:nvPr/>
        </p:nvGrpSpPr>
        <p:grpSpPr>
          <a:xfrm>
            <a:off x="1" y="-8891"/>
            <a:ext cx="12191999" cy="646331"/>
            <a:chOff x="0" y="0"/>
            <a:chExt cx="12191999" cy="646331"/>
          </a:xfrm>
          <a:solidFill>
            <a:srgbClr val="99E3DD"/>
          </a:solidFill>
        </p:grpSpPr>
        <p:sp>
          <p:nvSpPr>
            <p:cNvPr id="37" name="TextBox 36"/>
            <p:cNvSpPr txBox="1"/>
            <p:nvPr/>
          </p:nvSpPr>
          <p:spPr>
            <a:xfrm>
              <a:off x="0" y="0"/>
              <a:ext cx="12191999" cy="646331"/>
            </a:xfrm>
            <a:prstGeom prst="rect">
              <a:avLst/>
            </a:prstGeom>
            <a:grpFill/>
          </p:spPr>
          <p:txBody>
            <a:bodyPr wrap="square" rtlCol="0" anchor="ctr">
              <a:spAutoFit/>
            </a:bodyPr>
            <a:lstStyle/>
            <a:p>
              <a:pPr algn="ctr"/>
              <a:endParaRPr lang="en-GB" sz="800" b="1" dirty="0" smtClean="0">
                <a:solidFill>
                  <a:prstClr val="white"/>
                </a:solidFill>
              </a:endParaRPr>
            </a:p>
            <a:p>
              <a:pPr algn="ctr"/>
              <a:r>
                <a:rPr lang="en-GB" sz="2000" b="1" dirty="0" smtClean="0">
                  <a:solidFill>
                    <a:prstClr val="white"/>
                  </a:solidFill>
                </a:rPr>
                <a:t>Weekly Travel Regulation </a:t>
              </a:r>
              <a:r>
                <a:rPr lang="en-GB" sz="2000" b="1" dirty="0" smtClean="0">
                  <a:solidFill>
                    <a:schemeClr val="bg1"/>
                  </a:solidFill>
                </a:rPr>
                <a:t>Co-operation (</a:t>
              </a:r>
              <a:r>
                <a:rPr lang="en-GB" sz="2000" b="1" dirty="0" smtClean="0">
                  <a:solidFill>
                    <a:prstClr val="white"/>
                  </a:solidFill>
                </a:rPr>
                <a:t>3</a:t>
              </a:r>
              <a:r>
                <a:rPr lang="en-GB" sz="2000" b="1" baseline="30000" dirty="0" smtClean="0">
                  <a:solidFill>
                    <a:prstClr val="white"/>
                  </a:solidFill>
                </a:rPr>
                <a:t>rd</a:t>
              </a:r>
              <a:r>
                <a:rPr lang="en-GB" sz="2000" b="1" dirty="0" smtClean="0">
                  <a:solidFill>
                    <a:prstClr val="white"/>
                  </a:solidFill>
                </a:rPr>
                <a:t> - 9</a:t>
              </a:r>
              <a:r>
                <a:rPr lang="en-GB" sz="2000" b="1" baseline="30000" dirty="0" smtClean="0">
                  <a:solidFill>
                    <a:prstClr val="white"/>
                  </a:solidFill>
                </a:rPr>
                <a:t>th</a:t>
              </a:r>
              <a:r>
                <a:rPr lang="en-GB" sz="2000" b="1" dirty="0" smtClean="0">
                  <a:solidFill>
                    <a:prstClr val="white"/>
                  </a:solidFill>
                </a:rPr>
                <a:t> December 2020</a:t>
              </a:r>
              <a:r>
                <a:rPr lang="en-GB" sz="2000" b="1" dirty="0" smtClean="0">
                  <a:solidFill>
                    <a:schemeClr val="bg1"/>
                  </a:solidFill>
                </a:rPr>
                <a:t>)</a:t>
              </a:r>
            </a:p>
            <a:p>
              <a:pPr algn="ctr"/>
              <a:endParaRPr lang="en-GB" sz="800" b="1" dirty="0">
                <a:solidFill>
                  <a:prstClr val="white"/>
                </a:solidFill>
              </a:endParaRPr>
            </a:p>
          </p:txBody>
        </p:sp>
        <p:pic>
          <p:nvPicPr>
            <p:cNvPr id="38" name="Picture 1" descr="image001"/>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l="32888"/>
            <a:stretch/>
          </p:blipFill>
          <p:spPr bwMode="auto">
            <a:xfrm>
              <a:off x="38500" y="47596"/>
              <a:ext cx="1087204" cy="54313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pic>
      </p:grpSp>
      <p:sp>
        <p:nvSpPr>
          <p:cNvPr id="34" name="Rectangle 33"/>
          <p:cNvSpPr/>
          <p:nvPr/>
        </p:nvSpPr>
        <p:spPr>
          <a:xfrm>
            <a:off x="243939" y="3285361"/>
            <a:ext cx="4732679" cy="2196949"/>
          </a:xfrm>
          <a:prstGeom prst="rect">
            <a:avLst/>
          </a:prstGeom>
          <a:noFill/>
          <a:ln w="12700">
            <a:solidFill>
              <a:srgbClr val="99E3D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prstClr val="white"/>
              </a:solidFill>
            </a:endParaRPr>
          </a:p>
        </p:txBody>
      </p:sp>
      <p:sp>
        <p:nvSpPr>
          <p:cNvPr id="35" name="Rectangle 34"/>
          <p:cNvSpPr/>
          <p:nvPr/>
        </p:nvSpPr>
        <p:spPr>
          <a:xfrm>
            <a:off x="4969705" y="3284437"/>
            <a:ext cx="7026920" cy="2196950"/>
          </a:xfrm>
          <a:prstGeom prst="rect">
            <a:avLst/>
          </a:prstGeom>
          <a:noFill/>
          <a:ln w="12700">
            <a:solidFill>
              <a:srgbClr val="99E3D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prstClr val="white"/>
              </a:solidFill>
            </a:endParaRPr>
          </a:p>
        </p:txBody>
      </p:sp>
      <p:sp>
        <p:nvSpPr>
          <p:cNvPr id="39" name="Rectangle 38"/>
          <p:cNvSpPr/>
          <p:nvPr/>
        </p:nvSpPr>
        <p:spPr>
          <a:xfrm>
            <a:off x="240494" y="775782"/>
            <a:ext cx="4729212" cy="2508655"/>
          </a:xfrm>
          <a:prstGeom prst="rect">
            <a:avLst/>
          </a:prstGeom>
          <a:noFill/>
          <a:ln w="12700">
            <a:solidFill>
              <a:srgbClr val="99E3D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prstClr val="white"/>
              </a:solidFill>
            </a:endParaRPr>
          </a:p>
        </p:txBody>
      </p:sp>
      <p:sp>
        <p:nvSpPr>
          <p:cNvPr id="40" name="Rectangle 39"/>
          <p:cNvSpPr/>
          <p:nvPr/>
        </p:nvSpPr>
        <p:spPr>
          <a:xfrm>
            <a:off x="4979538" y="775782"/>
            <a:ext cx="7017087" cy="2508655"/>
          </a:xfrm>
          <a:prstGeom prst="rect">
            <a:avLst/>
          </a:prstGeom>
          <a:noFill/>
          <a:ln w="12700">
            <a:solidFill>
              <a:srgbClr val="99E3D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prstClr val="white"/>
              </a:solidFill>
            </a:endParaRPr>
          </a:p>
        </p:txBody>
      </p:sp>
      <p:sp>
        <p:nvSpPr>
          <p:cNvPr id="47" name="TextBox 46"/>
          <p:cNvSpPr txBox="1"/>
          <p:nvPr/>
        </p:nvSpPr>
        <p:spPr>
          <a:xfrm>
            <a:off x="277374" y="3298550"/>
            <a:ext cx="4719378" cy="261610"/>
          </a:xfrm>
          <a:prstGeom prst="rect">
            <a:avLst/>
          </a:prstGeom>
          <a:noFill/>
        </p:spPr>
        <p:txBody>
          <a:bodyPr wrap="square" rtlCol="0">
            <a:spAutoFit/>
          </a:bodyPr>
          <a:lstStyle/>
          <a:p>
            <a:pPr algn="ctr"/>
            <a:r>
              <a:rPr lang="en-GB" sz="1100" b="1" dirty="0" smtClean="0">
                <a:solidFill>
                  <a:srgbClr val="6FD7D0"/>
                </a:solidFill>
              </a:rPr>
              <a:t>Weekly Intervention by Tier</a:t>
            </a:r>
            <a:endParaRPr lang="en-GB" sz="1100" b="1" dirty="0">
              <a:solidFill>
                <a:srgbClr val="6FD7D0"/>
              </a:solidFill>
            </a:endParaRPr>
          </a:p>
        </p:txBody>
      </p:sp>
      <p:sp>
        <p:nvSpPr>
          <p:cNvPr id="48" name="TextBox 47"/>
          <p:cNvSpPr txBox="1"/>
          <p:nvPr/>
        </p:nvSpPr>
        <p:spPr>
          <a:xfrm>
            <a:off x="7227141" y="796028"/>
            <a:ext cx="2512049" cy="261610"/>
          </a:xfrm>
          <a:prstGeom prst="rect">
            <a:avLst/>
          </a:prstGeom>
          <a:solidFill>
            <a:schemeClr val="bg1"/>
          </a:solidFill>
        </p:spPr>
        <p:txBody>
          <a:bodyPr wrap="square" rtlCol="0">
            <a:spAutoFit/>
          </a:bodyPr>
          <a:lstStyle/>
          <a:p>
            <a:pPr algn="ctr"/>
            <a:r>
              <a:rPr lang="en-GB" sz="1100" b="1" dirty="0" smtClean="0">
                <a:solidFill>
                  <a:srgbClr val="6FD7D0"/>
                </a:solidFill>
              </a:rPr>
              <a:t>CVI Activity by Date</a:t>
            </a:r>
            <a:endParaRPr lang="en-GB" sz="1100" b="1" dirty="0">
              <a:solidFill>
                <a:srgbClr val="6FD7D0"/>
              </a:solidFill>
            </a:endParaRPr>
          </a:p>
        </p:txBody>
      </p:sp>
      <p:sp>
        <p:nvSpPr>
          <p:cNvPr id="49" name="TextBox 48"/>
          <p:cNvSpPr txBox="1"/>
          <p:nvPr/>
        </p:nvSpPr>
        <p:spPr>
          <a:xfrm>
            <a:off x="7325775" y="3343488"/>
            <a:ext cx="2287733" cy="261610"/>
          </a:xfrm>
          <a:prstGeom prst="rect">
            <a:avLst/>
          </a:prstGeom>
          <a:solidFill>
            <a:schemeClr val="bg1"/>
          </a:solidFill>
        </p:spPr>
        <p:txBody>
          <a:bodyPr wrap="square" rtlCol="0">
            <a:spAutoFit/>
          </a:bodyPr>
          <a:lstStyle/>
          <a:p>
            <a:pPr algn="ctr"/>
            <a:r>
              <a:rPr lang="en-GB" sz="1100" b="1" dirty="0" smtClean="0">
                <a:solidFill>
                  <a:srgbClr val="6FD7D0"/>
                </a:solidFill>
              </a:rPr>
              <a:t>CVI Interaction Times </a:t>
            </a:r>
            <a:endParaRPr lang="en-GB" sz="1100" b="1" dirty="0">
              <a:solidFill>
                <a:srgbClr val="6FD7D0"/>
              </a:solidFill>
            </a:endParaRPr>
          </a:p>
        </p:txBody>
      </p:sp>
      <p:sp>
        <p:nvSpPr>
          <p:cNvPr id="27" name="TextBox 26"/>
          <p:cNvSpPr txBox="1"/>
          <p:nvPr/>
        </p:nvSpPr>
        <p:spPr>
          <a:xfrm>
            <a:off x="5110573" y="2944631"/>
            <a:ext cx="6800548" cy="369332"/>
          </a:xfrm>
          <a:prstGeom prst="rect">
            <a:avLst/>
          </a:prstGeom>
          <a:noFill/>
        </p:spPr>
        <p:txBody>
          <a:bodyPr wrap="square" rtlCol="0">
            <a:spAutoFit/>
          </a:bodyPr>
          <a:lstStyle/>
          <a:p>
            <a:pPr algn="ctr"/>
            <a:r>
              <a:rPr lang="en-GB" sz="900" dirty="0" smtClean="0">
                <a:solidFill>
                  <a:schemeClr val="bg1">
                    <a:lumMod val="50000"/>
                  </a:schemeClr>
                </a:solidFill>
              </a:rPr>
              <a:t>An ‘interaction’ is any instance where a Police Officer has reason to engage with a person who is not conforming with Legislation. Only when all efforts to encourage co-operation fail will Police Officers resort to enforcement. </a:t>
            </a:r>
            <a:endParaRPr lang="en-GB" sz="900" dirty="0">
              <a:solidFill>
                <a:schemeClr val="bg1">
                  <a:lumMod val="50000"/>
                </a:schemeClr>
              </a:solidFill>
            </a:endParaRPr>
          </a:p>
        </p:txBody>
      </p:sp>
      <p:sp>
        <p:nvSpPr>
          <p:cNvPr id="32" name="TextBox 31"/>
          <p:cNvSpPr txBox="1"/>
          <p:nvPr/>
        </p:nvSpPr>
        <p:spPr>
          <a:xfrm>
            <a:off x="277374" y="795191"/>
            <a:ext cx="4719378" cy="261610"/>
          </a:xfrm>
          <a:prstGeom prst="rect">
            <a:avLst/>
          </a:prstGeom>
          <a:noFill/>
        </p:spPr>
        <p:txBody>
          <a:bodyPr wrap="square" rtlCol="0">
            <a:spAutoFit/>
          </a:bodyPr>
          <a:lstStyle/>
          <a:p>
            <a:pPr algn="ctr"/>
            <a:r>
              <a:rPr lang="en-GB" sz="1100" b="1" dirty="0" smtClean="0">
                <a:solidFill>
                  <a:srgbClr val="6FD7D0"/>
                </a:solidFill>
              </a:rPr>
              <a:t>Weekly Cooperation Levels</a:t>
            </a:r>
            <a:endParaRPr lang="en-GB" sz="1100" b="1" dirty="0">
              <a:solidFill>
                <a:srgbClr val="6FD7D0"/>
              </a:solidFill>
            </a:endParaRPr>
          </a:p>
        </p:txBody>
      </p:sp>
      <p:pic>
        <p:nvPicPr>
          <p:cNvPr id="5" name="Picture 4"/>
          <p:cNvPicPr>
            <a:picLocks noChangeAspect="1"/>
          </p:cNvPicPr>
          <p:nvPr/>
        </p:nvPicPr>
        <p:blipFill>
          <a:blip r:embed="rId7"/>
          <a:stretch>
            <a:fillRect/>
          </a:stretch>
        </p:blipFill>
        <p:spPr>
          <a:xfrm>
            <a:off x="3536283" y="3980077"/>
            <a:ext cx="606509" cy="1018069"/>
          </a:xfrm>
          <a:prstGeom prst="rect">
            <a:avLst/>
          </a:prstGeom>
        </p:spPr>
      </p:pic>
      <p:pic>
        <p:nvPicPr>
          <p:cNvPr id="3" name="Picture 2"/>
          <p:cNvPicPr>
            <a:picLocks noChangeAspect="1"/>
          </p:cNvPicPr>
          <p:nvPr/>
        </p:nvPicPr>
        <p:blipFill>
          <a:blip r:embed="rId8"/>
          <a:stretch>
            <a:fillRect/>
          </a:stretch>
        </p:blipFill>
        <p:spPr>
          <a:xfrm>
            <a:off x="3536283" y="1570018"/>
            <a:ext cx="1200150" cy="1247775"/>
          </a:xfrm>
          <a:prstGeom prst="rect">
            <a:avLst/>
          </a:prstGeom>
        </p:spPr>
      </p:pic>
      <p:pic>
        <p:nvPicPr>
          <p:cNvPr id="10" name="Picture 9"/>
          <p:cNvPicPr>
            <a:picLocks noChangeAspect="1"/>
          </p:cNvPicPr>
          <p:nvPr/>
        </p:nvPicPr>
        <p:blipFill>
          <a:blip r:embed="rId9"/>
          <a:stretch>
            <a:fillRect/>
          </a:stretch>
        </p:blipFill>
        <p:spPr>
          <a:xfrm>
            <a:off x="534983" y="1128745"/>
            <a:ext cx="2581275" cy="2095500"/>
          </a:xfrm>
          <a:prstGeom prst="rect">
            <a:avLst/>
          </a:prstGeom>
        </p:spPr>
      </p:pic>
    </p:spTree>
    <p:extLst>
      <p:ext uri="{BB962C8B-B14F-4D97-AF65-F5344CB8AC3E}">
        <p14:creationId xmlns:p14="http://schemas.microsoft.com/office/powerpoint/2010/main" val="9209351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stretch>
            <a:fillRect/>
          </a:stretch>
        </p:blipFill>
        <p:spPr>
          <a:xfrm>
            <a:off x="315717" y="3512764"/>
            <a:ext cx="2848361" cy="2067359"/>
          </a:xfrm>
          <a:prstGeom prst="rect">
            <a:avLst/>
          </a:prstGeom>
        </p:spPr>
      </p:pic>
      <p:sp>
        <p:nvSpPr>
          <p:cNvPr id="50" name="TextBox 26"/>
          <p:cNvSpPr txBox="1"/>
          <p:nvPr/>
        </p:nvSpPr>
        <p:spPr>
          <a:xfrm>
            <a:off x="209181" y="5465714"/>
            <a:ext cx="11743144" cy="122341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GB" sz="1050" dirty="0" smtClean="0">
                <a:solidFill>
                  <a:schemeClr val="tx1">
                    <a:lumMod val="65000"/>
                    <a:lumOff val="35000"/>
                  </a:schemeClr>
                </a:solidFill>
              </a:rPr>
              <a:t>In order to report upon policing interventions in respect of the newly introduced Travel Regulations regarding travel to or from tiers 3 and 4, the CVI system has been updated. The above data is a sub-set of the wider CVI interventions reported on the previous slides and should not be considered as ‘in addition to’ the previous overall CVI activity slides. </a:t>
            </a:r>
          </a:p>
          <a:p>
            <a:pPr algn="ctr"/>
            <a:r>
              <a:rPr lang="en-GB" sz="1050" dirty="0" smtClean="0">
                <a:solidFill>
                  <a:schemeClr val="tx1">
                    <a:lumMod val="65000"/>
                    <a:lumOff val="35000"/>
                  </a:schemeClr>
                </a:solidFill>
              </a:rPr>
              <a:t>In </a:t>
            </a:r>
            <a:r>
              <a:rPr lang="en-GB" sz="1050" dirty="0">
                <a:solidFill>
                  <a:schemeClr val="tx1">
                    <a:lumMod val="65000"/>
                    <a:lumOff val="35000"/>
                  </a:schemeClr>
                </a:solidFill>
              </a:rPr>
              <a:t>response to the introduction </a:t>
            </a:r>
            <a:r>
              <a:rPr lang="en-GB" sz="1050" dirty="0" smtClean="0">
                <a:solidFill>
                  <a:schemeClr val="tx1">
                    <a:lumMod val="65000"/>
                    <a:lumOff val="35000"/>
                  </a:schemeClr>
                </a:solidFill>
              </a:rPr>
              <a:t>of </a:t>
            </a:r>
            <a:r>
              <a:rPr lang="en-GB" sz="1050" dirty="0">
                <a:solidFill>
                  <a:schemeClr val="tx1">
                    <a:lumMod val="65000"/>
                    <a:lumOff val="35000"/>
                  </a:schemeClr>
                </a:solidFill>
              </a:rPr>
              <a:t>The Health Protection (Coronavirus) (Restrictions) (Scotland) Regulations 2020 and Coronavirus Act 2020, Police Scotland developed a </a:t>
            </a:r>
            <a:r>
              <a:rPr lang="en-GB" sz="1050" dirty="0" smtClean="0">
                <a:solidFill>
                  <a:schemeClr val="tx1">
                    <a:lumMod val="65000"/>
                    <a:lumOff val="35000"/>
                  </a:schemeClr>
                </a:solidFill>
              </a:rPr>
              <a:t>‘Coronavirus </a:t>
            </a:r>
            <a:r>
              <a:rPr lang="en-GB" sz="1050" dirty="0">
                <a:solidFill>
                  <a:schemeClr val="tx1">
                    <a:lumMod val="65000"/>
                    <a:lumOff val="35000"/>
                  </a:schemeClr>
                </a:solidFill>
              </a:rPr>
              <a:t>Interventions’ (CVI) </a:t>
            </a:r>
            <a:r>
              <a:rPr lang="en-GB" sz="1050" dirty="0" smtClean="0">
                <a:solidFill>
                  <a:schemeClr val="tx1">
                    <a:lumMod val="65000"/>
                    <a:lumOff val="35000"/>
                  </a:schemeClr>
                </a:solidFill>
              </a:rPr>
              <a:t>recording system. </a:t>
            </a:r>
            <a:r>
              <a:rPr lang="en-GB" sz="1050" dirty="0">
                <a:solidFill>
                  <a:schemeClr val="tx1">
                    <a:lumMod val="65000"/>
                    <a:lumOff val="35000"/>
                  </a:schemeClr>
                </a:solidFill>
              </a:rPr>
              <a:t>This system </a:t>
            </a:r>
            <a:r>
              <a:rPr lang="en-GB" sz="1050" dirty="0" smtClean="0">
                <a:solidFill>
                  <a:schemeClr val="tx1">
                    <a:lumMod val="65000"/>
                    <a:lumOff val="35000"/>
                  </a:schemeClr>
                </a:solidFill>
              </a:rPr>
              <a:t>allowed </a:t>
            </a:r>
            <a:r>
              <a:rPr lang="en-GB" sz="1050" dirty="0">
                <a:solidFill>
                  <a:schemeClr val="tx1">
                    <a:lumMod val="65000"/>
                    <a:lumOff val="35000"/>
                  </a:schemeClr>
                </a:solidFill>
              </a:rPr>
              <a:t>Police Scotland to </a:t>
            </a:r>
            <a:r>
              <a:rPr lang="en-GB" sz="1050" dirty="0" smtClean="0">
                <a:solidFill>
                  <a:schemeClr val="tx1">
                    <a:lumMod val="65000"/>
                    <a:lumOff val="35000"/>
                  </a:schemeClr>
                </a:solidFill>
              </a:rPr>
              <a:t>begin </a:t>
            </a:r>
            <a:r>
              <a:rPr lang="en-GB" sz="1050" dirty="0">
                <a:solidFill>
                  <a:schemeClr val="tx1">
                    <a:lumMod val="65000"/>
                    <a:lumOff val="35000"/>
                  </a:schemeClr>
                </a:solidFill>
              </a:rPr>
              <a:t>gathering data in relation to the public co-operation levels with the new legislation. This </a:t>
            </a:r>
            <a:r>
              <a:rPr lang="en-GB" sz="1050" dirty="0" smtClean="0">
                <a:solidFill>
                  <a:schemeClr val="tx1">
                    <a:lumMod val="65000"/>
                    <a:lumOff val="35000"/>
                  </a:schemeClr>
                </a:solidFill>
              </a:rPr>
              <a:t>system </a:t>
            </a:r>
            <a:r>
              <a:rPr lang="en-GB" sz="1050" dirty="0">
                <a:solidFill>
                  <a:schemeClr val="tx1">
                    <a:lumMod val="65000"/>
                    <a:lumOff val="35000"/>
                  </a:schemeClr>
                </a:solidFill>
              </a:rPr>
              <a:t>relies on Police Officers manually updating the system with the co-operation level </a:t>
            </a:r>
            <a:r>
              <a:rPr lang="en-GB" sz="1050" dirty="0" smtClean="0">
                <a:solidFill>
                  <a:schemeClr val="tx1">
                    <a:lumMod val="65000"/>
                    <a:lumOff val="35000"/>
                  </a:schemeClr>
                </a:solidFill>
              </a:rPr>
              <a:t>when </a:t>
            </a:r>
            <a:r>
              <a:rPr lang="en-GB" sz="1050" dirty="0">
                <a:solidFill>
                  <a:schemeClr val="tx1">
                    <a:lumMod val="65000"/>
                    <a:lumOff val="35000"/>
                  </a:schemeClr>
                </a:solidFill>
              </a:rPr>
              <a:t>they encounter an individual in contravention of the new legislation. </a:t>
            </a:r>
            <a:endParaRPr lang="en-GB" sz="1050" dirty="0" smtClean="0">
              <a:solidFill>
                <a:schemeClr val="tx1">
                  <a:lumMod val="65000"/>
                  <a:lumOff val="35000"/>
                </a:schemeClr>
              </a:solidFill>
            </a:endParaRPr>
          </a:p>
          <a:p>
            <a:pPr algn="ctr"/>
            <a:r>
              <a:rPr lang="en-GB" sz="1050" b="1" u="sng" dirty="0" smtClean="0">
                <a:solidFill>
                  <a:schemeClr val="tx1">
                    <a:lumMod val="65000"/>
                    <a:lumOff val="35000"/>
                  </a:schemeClr>
                </a:solidFill>
              </a:rPr>
              <a:t>Due </a:t>
            </a:r>
            <a:r>
              <a:rPr lang="en-GB" sz="1050" b="1" u="sng" dirty="0">
                <a:solidFill>
                  <a:schemeClr val="tx1">
                    <a:lumMod val="65000"/>
                    <a:lumOff val="35000"/>
                  </a:schemeClr>
                </a:solidFill>
              </a:rPr>
              <a:t>to the manual input required to form this data set, the </a:t>
            </a:r>
            <a:r>
              <a:rPr lang="en-GB" sz="1050" b="1" u="sng" dirty="0" smtClean="0">
                <a:solidFill>
                  <a:schemeClr val="tx1">
                    <a:lumMod val="65000"/>
                    <a:lumOff val="35000"/>
                  </a:schemeClr>
                </a:solidFill>
              </a:rPr>
              <a:t>contents of this slide are </a:t>
            </a:r>
            <a:r>
              <a:rPr lang="en-GB" sz="1050" b="1" u="sng" dirty="0">
                <a:solidFill>
                  <a:schemeClr val="tx1">
                    <a:lumMod val="65000"/>
                    <a:lumOff val="35000"/>
                  </a:schemeClr>
                </a:solidFill>
              </a:rPr>
              <a:t>indicative only. Actual figures </a:t>
            </a:r>
            <a:r>
              <a:rPr lang="en-GB" sz="1050" b="1" u="sng" dirty="0" smtClean="0">
                <a:solidFill>
                  <a:schemeClr val="tx1">
                    <a:lumMod val="65000"/>
                    <a:lumOff val="35000"/>
                  </a:schemeClr>
                </a:solidFill>
              </a:rPr>
              <a:t>will differ from those recorded on Crime Systems (please see slide 11), may be subject </a:t>
            </a:r>
            <a:r>
              <a:rPr lang="en-GB" sz="1050" b="1" u="sng" dirty="0">
                <a:solidFill>
                  <a:schemeClr val="tx1">
                    <a:lumMod val="65000"/>
                    <a:lumOff val="35000"/>
                  </a:schemeClr>
                </a:solidFill>
              </a:rPr>
              <a:t>to change, and cannot be considered Official Police Statistics. </a:t>
            </a:r>
            <a:r>
              <a:rPr lang="en-GB" sz="1050" b="1" u="sng" dirty="0" smtClean="0">
                <a:solidFill>
                  <a:schemeClr val="tx1">
                    <a:lumMod val="65000"/>
                    <a:lumOff val="35000"/>
                  </a:schemeClr>
                </a:solidFill>
              </a:rPr>
              <a:t>They </a:t>
            </a:r>
            <a:r>
              <a:rPr lang="en-GB" sz="1050" b="1" u="sng" dirty="0">
                <a:solidFill>
                  <a:schemeClr val="tx1">
                    <a:lumMod val="65000"/>
                    <a:lumOff val="35000"/>
                  </a:schemeClr>
                </a:solidFill>
              </a:rPr>
              <a:t>do provide </a:t>
            </a:r>
            <a:r>
              <a:rPr lang="en-GB" sz="1050" b="1" u="sng" dirty="0" smtClean="0">
                <a:solidFill>
                  <a:schemeClr val="tx1">
                    <a:lumMod val="65000"/>
                    <a:lumOff val="35000"/>
                  </a:schemeClr>
                </a:solidFill>
              </a:rPr>
              <a:t>an </a:t>
            </a:r>
            <a:r>
              <a:rPr lang="en-GB" sz="1050" b="1" u="sng" dirty="0">
                <a:solidFill>
                  <a:schemeClr val="tx1">
                    <a:lumMod val="65000"/>
                    <a:lumOff val="35000"/>
                  </a:schemeClr>
                </a:solidFill>
              </a:rPr>
              <a:t>indication of the public co-operation levels across Scotland</a:t>
            </a:r>
            <a:r>
              <a:rPr lang="en-GB" sz="1050" b="1" u="sng" dirty="0" smtClean="0">
                <a:solidFill>
                  <a:schemeClr val="tx1">
                    <a:lumMod val="65000"/>
                    <a:lumOff val="35000"/>
                  </a:schemeClr>
                </a:solidFill>
              </a:rPr>
              <a:t>.</a:t>
            </a:r>
            <a:endParaRPr lang="en-GB" sz="1050" b="1" u="sng" dirty="0">
              <a:solidFill>
                <a:schemeClr val="tx1">
                  <a:lumMod val="65000"/>
                  <a:lumOff val="35000"/>
                </a:schemeClr>
              </a:solidFill>
            </a:endParaRPr>
          </a:p>
        </p:txBody>
      </p:sp>
      <p:sp>
        <p:nvSpPr>
          <p:cNvPr id="19" name="TextBox 26"/>
          <p:cNvSpPr txBox="1"/>
          <p:nvPr/>
        </p:nvSpPr>
        <p:spPr>
          <a:xfrm>
            <a:off x="1662049" y="6591176"/>
            <a:ext cx="8837408" cy="30777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GB" sz="1400" dirty="0" smtClean="0">
                <a:solidFill>
                  <a:prstClr val="white">
                    <a:lumMod val="65000"/>
                  </a:prstClr>
                </a:solidFill>
              </a:rPr>
              <a:t>No figures should be considered as Official Police Statistics. These may not yet have been verified or validated.</a:t>
            </a:r>
            <a:endParaRPr lang="en-GB" sz="1400" dirty="0">
              <a:solidFill>
                <a:prstClr val="white">
                  <a:lumMod val="65000"/>
                </a:prstClr>
              </a:solidFill>
            </a:endParaRPr>
          </a:p>
        </p:txBody>
      </p:sp>
      <p:sp>
        <p:nvSpPr>
          <p:cNvPr id="25" name="Footer Placeholder 1"/>
          <p:cNvSpPr>
            <a:spLocks noGrp="1"/>
          </p:cNvSpPr>
          <p:nvPr>
            <p:ph type="ftr" sz="quarter" idx="11"/>
          </p:nvPr>
        </p:nvSpPr>
        <p:spPr>
          <a:xfrm>
            <a:off x="11196310" y="6454539"/>
            <a:ext cx="995689" cy="365125"/>
          </a:xfrm>
        </p:spPr>
        <p:txBody>
          <a:bodyPr/>
          <a:lstStyle/>
          <a:p>
            <a:r>
              <a:rPr lang="en-GB" sz="1400" smtClean="0">
                <a:solidFill>
                  <a:schemeClr val="bg2">
                    <a:lumMod val="75000"/>
                  </a:schemeClr>
                </a:solidFill>
              </a:rPr>
              <a:t>
OFFICIAL</a:t>
            </a:r>
            <a:endParaRPr lang="en-GB" sz="1400" dirty="0">
              <a:solidFill>
                <a:schemeClr val="bg2">
                  <a:lumMod val="75000"/>
                </a:schemeClr>
              </a:solidFill>
            </a:endParaRPr>
          </a:p>
        </p:txBody>
      </p:sp>
      <p:pic>
        <p:nvPicPr>
          <p:cNvPr id="31" name="Picture 1" descr="image001"/>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94270" y="47596"/>
            <a:ext cx="1619974" cy="5431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36" name="Group 35"/>
          <p:cNvGrpSpPr/>
          <p:nvPr/>
        </p:nvGrpSpPr>
        <p:grpSpPr>
          <a:xfrm>
            <a:off x="1" y="-8891"/>
            <a:ext cx="12191999" cy="646331"/>
            <a:chOff x="0" y="0"/>
            <a:chExt cx="12191999" cy="646331"/>
          </a:xfrm>
          <a:solidFill>
            <a:srgbClr val="99E3DD"/>
          </a:solidFill>
        </p:grpSpPr>
        <p:sp>
          <p:nvSpPr>
            <p:cNvPr id="37" name="TextBox 36"/>
            <p:cNvSpPr txBox="1"/>
            <p:nvPr/>
          </p:nvSpPr>
          <p:spPr>
            <a:xfrm>
              <a:off x="0" y="0"/>
              <a:ext cx="12191999" cy="646331"/>
            </a:xfrm>
            <a:prstGeom prst="rect">
              <a:avLst/>
            </a:prstGeom>
            <a:grpFill/>
          </p:spPr>
          <p:txBody>
            <a:bodyPr wrap="square" rtlCol="0" anchor="ctr">
              <a:spAutoFit/>
            </a:bodyPr>
            <a:lstStyle/>
            <a:p>
              <a:pPr algn="ctr"/>
              <a:endParaRPr lang="en-GB" sz="800" b="1" dirty="0" smtClean="0">
                <a:solidFill>
                  <a:prstClr val="white"/>
                </a:solidFill>
              </a:endParaRPr>
            </a:p>
            <a:p>
              <a:pPr algn="ctr"/>
              <a:r>
                <a:rPr lang="en-GB" sz="2000" b="1" dirty="0" smtClean="0">
                  <a:solidFill>
                    <a:prstClr val="white"/>
                  </a:solidFill>
                </a:rPr>
                <a:t>Travel Regulation </a:t>
              </a:r>
              <a:r>
                <a:rPr lang="en-GB" sz="2000" b="1" dirty="0" smtClean="0">
                  <a:solidFill>
                    <a:schemeClr val="bg1"/>
                  </a:solidFill>
                </a:rPr>
                <a:t>Co-operation (</a:t>
              </a:r>
              <a:r>
                <a:rPr lang="en-GB" sz="2000" b="1" dirty="0" smtClean="0">
                  <a:solidFill>
                    <a:prstClr val="white"/>
                  </a:solidFill>
                </a:rPr>
                <a:t>20</a:t>
              </a:r>
              <a:r>
                <a:rPr lang="en-GB" sz="2000" b="1" baseline="30000" dirty="0" smtClean="0">
                  <a:solidFill>
                    <a:prstClr val="white"/>
                  </a:solidFill>
                </a:rPr>
                <a:t>th</a:t>
              </a:r>
              <a:r>
                <a:rPr lang="en-GB" sz="2000" b="1" dirty="0" smtClean="0">
                  <a:solidFill>
                    <a:prstClr val="white"/>
                  </a:solidFill>
                </a:rPr>
                <a:t> November – 9</a:t>
              </a:r>
              <a:r>
                <a:rPr lang="en-GB" sz="2000" b="1" baseline="30000" dirty="0" smtClean="0">
                  <a:solidFill>
                    <a:prstClr val="white"/>
                  </a:solidFill>
                </a:rPr>
                <a:t>th</a:t>
              </a:r>
              <a:r>
                <a:rPr lang="en-GB" sz="2000" b="1" dirty="0" smtClean="0">
                  <a:solidFill>
                    <a:prstClr val="white"/>
                  </a:solidFill>
                </a:rPr>
                <a:t> December 2020</a:t>
              </a:r>
              <a:r>
                <a:rPr lang="en-GB" sz="2000" b="1" dirty="0" smtClean="0">
                  <a:solidFill>
                    <a:schemeClr val="bg1"/>
                  </a:solidFill>
                </a:rPr>
                <a:t>)</a:t>
              </a:r>
            </a:p>
            <a:p>
              <a:pPr algn="ctr"/>
              <a:endParaRPr lang="en-GB" sz="800" b="1" dirty="0">
                <a:solidFill>
                  <a:prstClr val="white"/>
                </a:solidFill>
              </a:endParaRPr>
            </a:p>
          </p:txBody>
        </p:sp>
        <p:pic>
          <p:nvPicPr>
            <p:cNvPr id="38" name="Picture 1" descr="image001"/>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32888"/>
            <a:stretch/>
          </p:blipFill>
          <p:spPr bwMode="auto">
            <a:xfrm>
              <a:off x="38500" y="47596"/>
              <a:ext cx="1087204" cy="54313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pic>
      </p:grpSp>
      <p:sp>
        <p:nvSpPr>
          <p:cNvPr id="34" name="Rectangle 33"/>
          <p:cNvSpPr/>
          <p:nvPr/>
        </p:nvSpPr>
        <p:spPr>
          <a:xfrm>
            <a:off x="243939" y="3285361"/>
            <a:ext cx="4732679" cy="2196949"/>
          </a:xfrm>
          <a:prstGeom prst="rect">
            <a:avLst/>
          </a:prstGeom>
          <a:noFill/>
          <a:ln w="12700">
            <a:solidFill>
              <a:srgbClr val="99E3D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prstClr val="white"/>
              </a:solidFill>
            </a:endParaRPr>
          </a:p>
        </p:txBody>
      </p:sp>
      <p:sp>
        <p:nvSpPr>
          <p:cNvPr id="35" name="Rectangle 34"/>
          <p:cNvSpPr/>
          <p:nvPr/>
        </p:nvSpPr>
        <p:spPr>
          <a:xfrm>
            <a:off x="4969705" y="3284437"/>
            <a:ext cx="7026920" cy="2196950"/>
          </a:xfrm>
          <a:prstGeom prst="rect">
            <a:avLst/>
          </a:prstGeom>
          <a:noFill/>
          <a:ln w="12700">
            <a:solidFill>
              <a:srgbClr val="99E3D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prstClr val="white"/>
              </a:solidFill>
            </a:endParaRPr>
          </a:p>
        </p:txBody>
      </p:sp>
      <p:sp>
        <p:nvSpPr>
          <p:cNvPr id="39" name="Rectangle 38"/>
          <p:cNvSpPr/>
          <p:nvPr/>
        </p:nvSpPr>
        <p:spPr>
          <a:xfrm>
            <a:off x="240494" y="775782"/>
            <a:ext cx="4729212" cy="2508655"/>
          </a:xfrm>
          <a:prstGeom prst="rect">
            <a:avLst/>
          </a:prstGeom>
          <a:noFill/>
          <a:ln w="12700">
            <a:solidFill>
              <a:srgbClr val="99E3D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prstClr val="white"/>
              </a:solidFill>
            </a:endParaRPr>
          </a:p>
        </p:txBody>
      </p:sp>
      <p:sp>
        <p:nvSpPr>
          <p:cNvPr id="40" name="Rectangle 39"/>
          <p:cNvSpPr/>
          <p:nvPr/>
        </p:nvSpPr>
        <p:spPr>
          <a:xfrm>
            <a:off x="4979538" y="775782"/>
            <a:ext cx="7017087" cy="2508655"/>
          </a:xfrm>
          <a:prstGeom prst="rect">
            <a:avLst/>
          </a:prstGeom>
          <a:noFill/>
          <a:ln w="12700">
            <a:solidFill>
              <a:srgbClr val="99E3D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prstClr val="white"/>
              </a:solidFill>
            </a:endParaRPr>
          </a:p>
        </p:txBody>
      </p:sp>
      <p:sp>
        <p:nvSpPr>
          <p:cNvPr id="47" name="TextBox 46"/>
          <p:cNvSpPr txBox="1"/>
          <p:nvPr/>
        </p:nvSpPr>
        <p:spPr>
          <a:xfrm>
            <a:off x="277374" y="3298550"/>
            <a:ext cx="4719378" cy="261610"/>
          </a:xfrm>
          <a:prstGeom prst="rect">
            <a:avLst/>
          </a:prstGeom>
          <a:noFill/>
        </p:spPr>
        <p:txBody>
          <a:bodyPr wrap="square" rtlCol="0">
            <a:spAutoFit/>
          </a:bodyPr>
          <a:lstStyle/>
          <a:p>
            <a:pPr algn="ctr"/>
            <a:r>
              <a:rPr lang="en-GB" sz="1100" b="1" dirty="0" smtClean="0">
                <a:solidFill>
                  <a:srgbClr val="6FD7D0"/>
                </a:solidFill>
              </a:rPr>
              <a:t>Intervention by Tier</a:t>
            </a:r>
            <a:endParaRPr lang="en-GB" sz="1100" b="1" dirty="0">
              <a:solidFill>
                <a:srgbClr val="6FD7D0"/>
              </a:solidFill>
            </a:endParaRPr>
          </a:p>
        </p:txBody>
      </p:sp>
      <p:sp>
        <p:nvSpPr>
          <p:cNvPr id="48" name="TextBox 47"/>
          <p:cNvSpPr txBox="1"/>
          <p:nvPr/>
        </p:nvSpPr>
        <p:spPr>
          <a:xfrm>
            <a:off x="7227141" y="796028"/>
            <a:ext cx="2512049" cy="261610"/>
          </a:xfrm>
          <a:prstGeom prst="rect">
            <a:avLst/>
          </a:prstGeom>
          <a:solidFill>
            <a:schemeClr val="bg1"/>
          </a:solidFill>
        </p:spPr>
        <p:txBody>
          <a:bodyPr wrap="square" rtlCol="0">
            <a:spAutoFit/>
          </a:bodyPr>
          <a:lstStyle/>
          <a:p>
            <a:pPr algn="ctr"/>
            <a:r>
              <a:rPr lang="en-GB" sz="1100" b="1" dirty="0" smtClean="0">
                <a:solidFill>
                  <a:srgbClr val="6FD7D0"/>
                </a:solidFill>
              </a:rPr>
              <a:t>CVI Activity by Date</a:t>
            </a:r>
            <a:endParaRPr lang="en-GB" sz="1100" b="1" dirty="0">
              <a:solidFill>
                <a:srgbClr val="6FD7D0"/>
              </a:solidFill>
            </a:endParaRPr>
          </a:p>
        </p:txBody>
      </p:sp>
      <p:sp>
        <p:nvSpPr>
          <p:cNvPr id="49" name="TextBox 48"/>
          <p:cNvSpPr txBox="1"/>
          <p:nvPr/>
        </p:nvSpPr>
        <p:spPr>
          <a:xfrm>
            <a:off x="7325775" y="3343488"/>
            <a:ext cx="2287733" cy="261610"/>
          </a:xfrm>
          <a:prstGeom prst="rect">
            <a:avLst/>
          </a:prstGeom>
          <a:solidFill>
            <a:schemeClr val="bg1"/>
          </a:solidFill>
        </p:spPr>
        <p:txBody>
          <a:bodyPr wrap="square" rtlCol="0">
            <a:spAutoFit/>
          </a:bodyPr>
          <a:lstStyle/>
          <a:p>
            <a:pPr algn="ctr"/>
            <a:r>
              <a:rPr lang="en-GB" sz="1100" b="1" dirty="0" smtClean="0">
                <a:solidFill>
                  <a:srgbClr val="6FD7D0"/>
                </a:solidFill>
              </a:rPr>
              <a:t>CVI Interaction Times </a:t>
            </a:r>
            <a:endParaRPr lang="en-GB" sz="1100" b="1" dirty="0">
              <a:solidFill>
                <a:srgbClr val="6FD7D0"/>
              </a:solidFill>
            </a:endParaRPr>
          </a:p>
        </p:txBody>
      </p:sp>
      <p:sp>
        <p:nvSpPr>
          <p:cNvPr id="27" name="TextBox 26"/>
          <p:cNvSpPr txBox="1"/>
          <p:nvPr/>
        </p:nvSpPr>
        <p:spPr>
          <a:xfrm>
            <a:off x="5069368" y="2915105"/>
            <a:ext cx="6800548" cy="369332"/>
          </a:xfrm>
          <a:prstGeom prst="rect">
            <a:avLst/>
          </a:prstGeom>
          <a:noFill/>
        </p:spPr>
        <p:txBody>
          <a:bodyPr wrap="square" rtlCol="0">
            <a:spAutoFit/>
          </a:bodyPr>
          <a:lstStyle/>
          <a:p>
            <a:pPr algn="ctr"/>
            <a:r>
              <a:rPr lang="en-GB" sz="900" dirty="0" smtClean="0">
                <a:solidFill>
                  <a:schemeClr val="bg1">
                    <a:lumMod val="50000"/>
                  </a:schemeClr>
                </a:solidFill>
              </a:rPr>
              <a:t>An ‘interaction’ is any instance where a Police Officer has reason to engage with a person who is not conforming with Legislation. Only when all efforts to encourage co-operation fail will Police Officers resort to enforcement. </a:t>
            </a:r>
            <a:endParaRPr lang="en-GB" sz="900" dirty="0">
              <a:solidFill>
                <a:schemeClr val="bg1">
                  <a:lumMod val="50000"/>
                </a:schemeClr>
              </a:solidFill>
            </a:endParaRPr>
          </a:p>
        </p:txBody>
      </p:sp>
      <p:sp>
        <p:nvSpPr>
          <p:cNvPr id="32" name="TextBox 31"/>
          <p:cNvSpPr txBox="1"/>
          <p:nvPr/>
        </p:nvSpPr>
        <p:spPr>
          <a:xfrm>
            <a:off x="277374" y="795191"/>
            <a:ext cx="4719378" cy="261610"/>
          </a:xfrm>
          <a:prstGeom prst="rect">
            <a:avLst/>
          </a:prstGeom>
          <a:noFill/>
        </p:spPr>
        <p:txBody>
          <a:bodyPr wrap="square" rtlCol="0">
            <a:spAutoFit/>
          </a:bodyPr>
          <a:lstStyle/>
          <a:p>
            <a:pPr algn="ctr"/>
            <a:r>
              <a:rPr lang="en-GB" sz="1100" b="1" dirty="0" smtClean="0">
                <a:solidFill>
                  <a:srgbClr val="6FD7D0"/>
                </a:solidFill>
              </a:rPr>
              <a:t>Cooperation Levels</a:t>
            </a:r>
            <a:endParaRPr lang="en-GB" sz="1100" b="1" dirty="0">
              <a:solidFill>
                <a:srgbClr val="6FD7D0"/>
              </a:solidFill>
            </a:endParaRPr>
          </a:p>
        </p:txBody>
      </p:sp>
      <p:pic>
        <p:nvPicPr>
          <p:cNvPr id="5" name="Picture 4"/>
          <p:cNvPicPr>
            <a:picLocks noChangeAspect="1"/>
          </p:cNvPicPr>
          <p:nvPr/>
        </p:nvPicPr>
        <p:blipFill>
          <a:blip r:embed="rId5"/>
          <a:stretch>
            <a:fillRect/>
          </a:stretch>
        </p:blipFill>
        <p:spPr>
          <a:xfrm>
            <a:off x="3536283" y="3893660"/>
            <a:ext cx="533400" cy="895350"/>
          </a:xfrm>
          <a:prstGeom prst="rect">
            <a:avLst/>
          </a:prstGeom>
        </p:spPr>
      </p:pic>
      <p:pic>
        <p:nvPicPr>
          <p:cNvPr id="7" name="Picture 6"/>
          <p:cNvPicPr>
            <a:picLocks noChangeAspect="1"/>
          </p:cNvPicPr>
          <p:nvPr/>
        </p:nvPicPr>
        <p:blipFill>
          <a:blip r:embed="rId6"/>
          <a:stretch>
            <a:fillRect/>
          </a:stretch>
        </p:blipFill>
        <p:spPr>
          <a:xfrm>
            <a:off x="5006584" y="986870"/>
            <a:ext cx="6863332" cy="1959215"/>
          </a:xfrm>
          <a:prstGeom prst="rect">
            <a:avLst/>
          </a:prstGeom>
        </p:spPr>
      </p:pic>
      <p:pic>
        <p:nvPicPr>
          <p:cNvPr id="9" name="Picture 8"/>
          <p:cNvPicPr>
            <a:picLocks noChangeAspect="1"/>
          </p:cNvPicPr>
          <p:nvPr/>
        </p:nvPicPr>
        <p:blipFill>
          <a:blip r:embed="rId7"/>
          <a:stretch>
            <a:fillRect/>
          </a:stretch>
        </p:blipFill>
        <p:spPr>
          <a:xfrm>
            <a:off x="5072986" y="3552308"/>
            <a:ext cx="6796930" cy="1902432"/>
          </a:xfrm>
          <a:prstGeom prst="rect">
            <a:avLst/>
          </a:prstGeom>
        </p:spPr>
      </p:pic>
      <p:pic>
        <p:nvPicPr>
          <p:cNvPr id="2" name="Picture 1"/>
          <p:cNvPicPr>
            <a:picLocks noChangeAspect="1"/>
          </p:cNvPicPr>
          <p:nvPr/>
        </p:nvPicPr>
        <p:blipFill>
          <a:blip r:embed="rId8"/>
          <a:stretch>
            <a:fillRect/>
          </a:stretch>
        </p:blipFill>
        <p:spPr>
          <a:xfrm>
            <a:off x="561032" y="1076210"/>
            <a:ext cx="2293343" cy="1999324"/>
          </a:xfrm>
          <a:prstGeom prst="rect">
            <a:avLst/>
          </a:prstGeom>
        </p:spPr>
      </p:pic>
      <p:pic>
        <p:nvPicPr>
          <p:cNvPr id="3" name="Picture 2"/>
          <p:cNvPicPr>
            <a:picLocks noChangeAspect="1"/>
          </p:cNvPicPr>
          <p:nvPr/>
        </p:nvPicPr>
        <p:blipFill>
          <a:blip r:embed="rId9"/>
          <a:stretch>
            <a:fillRect/>
          </a:stretch>
        </p:blipFill>
        <p:spPr>
          <a:xfrm>
            <a:off x="3536283" y="1570018"/>
            <a:ext cx="1200150" cy="1247775"/>
          </a:xfrm>
          <a:prstGeom prst="rect">
            <a:avLst/>
          </a:prstGeom>
        </p:spPr>
      </p:pic>
    </p:spTree>
    <p:extLst>
      <p:ext uri="{BB962C8B-B14F-4D97-AF65-F5344CB8AC3E}">
        <p14:creationId xmlns:p14="http://schemas.microsoft.com/office/powerpoint/2010/main" val="131757860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0" y="11384"/>
            <a:ext cx="12192000" cy="307777"/>
          </a:xfrm>
          <a:prstGeom prst="rect">
            <a:avLst/>
          </a:prstGeom>
          <a:noFill/>
        </p:spPr>
        <p:txBody>
          <a:bodyPr wrap="square" rtlCol="0">
            <a:spAutoFit/>
          </a:bodyPr>
          <a:lstStyle/>
          <a:p>
            <a:pPr algn="ctr"/>
            <a:r>
              <a:rPr lang="en-GB" sz="1400" b="1" dirty="0" smtClean="0">
                <a:solidFill>
                  <a:srgbClr val="0070C0"/>
                </a:solidFill>
              </a:rPr>
              <a:t>OFFICIAL</a:t>
            </a:r>
            <a:endParaRPr lang="en-GB" sz="1400" b="1" dirty="0">
              <a:solidFill>
                <a:srgbClr val="0070C0"/>
              </a:solidFill>
            </a:endParaRPr>
          </a:p>
        </p:txBody>
      </p:sp>
      <p:grpSp>
        <p:nvGrpSpPr>
          <p:cNvPr id="35" name="Group 34"/>
          <p:cNvGrpSpPr/>
          <p:nvPr/>
        </p:nvGrpSpPr>
        <p:grpSpPr>
          <a:xfrm>
            <a:off x="-501162" y="0"/>
            <a:ext cx="12693161" cy="646331"/>
            <a:chOff x="-494270" y="0"/>
            <a:chExt cx="12686269" cy="646331"/>
          </a:xfrm>
        </p:grpSpPr>
        <p:sp>
          <p:nvSpPr>
            <p:cNvPr id="22" name="TextBox 21"/>
            <p:cNvSpPr txBox="1"/>
            <p:nvPr/>
          </p:nvSpPr>
          <p:spPr>
            <a:xfrm>
              <a:off x="0" y="0"/>
              <a:ext cx="12191999" cy="646331"/>
            </a:xfrm>
            <a:prstGeom prst="rect">
              <a:avLst/>
            </a:prstGeom>
            <a:solidFill>
              <a:srgbClr val="FF9999"/>
            </a:solidFill>
          </p:spPr>
          <p:txBody>
            <a:bodyPr wrap="square" rtlCol="0" anchor="ctr">
              <a:spAutoFit/>
            </a:bodyPr>
            <a:lstStyle/>
            <a:p>
              <a:pPr algn="ctr"/>
              <a:endParaRPr lang="en-GB" sz="800" b="1" dirty="0" smtClean="0">
                <a:solidFill>
                  <a:prstClr val="white"/>
                </a:solidFill>
              </a:endParaRPr>
            </a:p>
            <a:p>
              <a:pPr algn="ctr"/>
              <a:r>
                <a:rPr lang="en-GB" sz="2000" b="1" dirty="0" smtClean="0">
                  <a:solidFill>
                    <a:prstClr val="white"/>
                  </a:solidFill>
                </a:rPr>
                <a:t>‘Enforcement’ of Coronavirus specific legislation</a:t>
              </a:r>
            </a:p>
            <a:p>
              <a:pPr algn="ctr"/>
              <a:endParaRPr lang="en-GB" sz="800" b="1" dirty="0">
                <a:solidFill>
                  <a:prstClr val="white"/>
                </a:solidFill>
              </a:endParaRPr>
            </a:p>
          </p:txBody>
        </p:sp>
        <p:pic>
          <p:nvPicPr>
            <p:cNvPr id="24" name="Picture 1" descr="image00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94270" y="47596"/>
              <a:ext cx="1619974" cy="5431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0" name="TextBox 19"/>
          <p:cNvSpPr txBox="1"/>
          <p:nvPr/>
        </p:nvSpPr>
        <p:spPr>
          <a:xfrm>
            <a:off x="36536" y="613652"/>
            <a:ext cx="12198623" cy="861774"/>
          </a:xfrm>
          <a:prstGeom prst="rect">
            <a:avLst/>
          </a:prstGeom>
          <a:noFill/>
        </p:spPr>
        <p:txBody>
          <a:bodyPr wrap="square" rtlCol="0">
            <a:spAutoFit/>
          </a:bodyPr>
          <a:lstStyle/>
          <a:p>
            <a:r>
              <a:rPr lang="en-GB" sz="1000" dirty="0">
                <a:solidFill>
                  <a:schemeClr val="tx1">
                    <a:lumMod val="65000"/>
                    <a:lumOff val="35000"/>
                  </a:schemeClr>
                </a:solidFill>
              </a:rPr>
              <a:t>The following is a summary of all ‘enforcement’ action in relation to both The Health Protection (Coronavirus) (Restrictions) (Scotland) Regulations 2020 and Coronavirus Act 2020.</a:t>
            </a:r>
          </a:p>
          <a:p>
            <a:r>
              <a:rPr lang="en-GB" sz="1000" dirty="0">
                <a:solidFill>
                  <a:schemeClr val="tx1">
                    <a:lumMod val="65000"/>
                    <a:lumOff val="35000"/>
                  </a:schemeClr>
                </a:solidFill>
              </a:rPr>
              <a:t>This includes all Fixed Penalty Notices issued and processed by Police Scotland. It also includes all occasions that a charge was libelled and recorded on Police Scotland’s Crime Recording System against a person in relation to the aforementioned legislation. This is a true value of the volume of recorded ‘enforcement’ activity, but does not provide the granularity of the Coronavirus Intervention (CVI) recording system and does not capture the earlier phases of the ‘4 E’s’ approach. </a:t>
            </a:r>
          </a:p>
          <a:p>
            <a:r>
              <a:rPr lang="en-GB" sz="1000" dirty="0">
                <a:solidFill>
                  <a:schemeClr val="tx1">
                    <a:lumMod val="65000"/>
                    <a:lumOff val="35000"/>
                  </a:schemeClr>
                </a:solidFill>
              </a:rPr>
              <a:t>These values remain subject to change as offences are retrospectively added or amended and do not match the indicative ‘enforcement’ values from the CVI recording system.</a:t>
            </a:r>
          </a:p>
        </p:txBody>
      </p:sp>
      <p:sp>
        <p:nvSpPr>
          <p:cNvPr id="6" name="TextBox 5"/>
          <p:cNvSpPr txBox="1"/>
          <p:nvPr/>
        </p:nvSpPr>
        <p:spPr>
          <a:xfrm>
            <a:off x="2480930" y="1529319"/>
            <a:ext cx="7322289" cy="369332"/>
          </a:xfrm>
          <a:prstGeom prst="rect">
            <a:avLst/>
          </a:prstGeom>
          <a:solidFill>
            <a:schemeClr val="bg1"/>
          </a:solidFill>
        </p:spPr>
        <p:txBody>
          <a:bodyPr wrap="square" rtlCol="0">
            <a:spAutoFit/>
          </a:bodyPr>
          <a:lstStyle/>
          <a:p>
            <a:r>
              <a:rPr lang="en-GB" dirty="0" smtClean="0">
                <a:solidFill>
                  <a:schemeClr val="bg1">
                    <a:lumMod val="50000"/>
                  </a:schemeClr>
                </a:solidFill>
              </a:rPr>
              <a:t>Volume of Covid-19 Charges from 3</a:t>
            </a:r>
            <a:r>
              <a:rPr lang="en-GB" baseline="30000" dirty="0" smtClean="0">
                <a:solidFill>
                  <a:schemeClr val="bg1">
                    <a:lumMod val="50000"/>
                  </a:schemeClr>
                </a:solidFill>
              </a:rPr>
              <a:t>rd</a:t>
            </a:r>
            <a:r>
              <a:rPr lang="en-GB" dirty="0" smtClean="0">
                <a:solidFill>
                  <a:schemeClr val="bg1">
                    <a:lumMod val="50000"/>
                  </a:schemeClr>
                </a:solidFill>
              </a:rPr>
              <a:t> December – 9</a:t>
            </a:r>
            <a:r>
              <a:rPr lang="en-GB" baseline="30000" dirty="0" smtClean="0">
                <a:solidFill>
                  <a:schemeClr val="bg1">
                    <a:lumMod val="50000"/>
                  </a:schemeClr>
                </a:solidFill>
              </a:rPr>
              <a:t>th</a:t>
            </a:r>
            <a:r>
              <a:rPr lang="en-GB" dirty="0" smtClean="0">
                <a:solidFill>
                  <a:schemeClr val="bg1">
                    <a:lumMod val="50000"/>
                  </a:schemeClr>
                </a:solidFill>
              </a:rPr>
              <a:t> December 2020</a:t>
            </a:r>
          </a:p>
        </p:txBody>
      </p:sp>
      <p:sp>
        <p:nvSpPr>
          <p:cNvPr id="15" name="TextBox 26"/>
          <p:cNvSpPr txBox="1"/>
          <p:nvPr/>
        </p:nvSpPr>
        <p:spPr>
          <a:xfrm>
            <a:off x="1643460" y="6630155"/>
            <a:ext cx="8984778" cy="276999"/>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GB" sz="1200" dirty="0" smtClean="0">
                <a:solidFill>
                  <a:prstClr val="white">
                    <a:lumMod val="65000"/>
                  </a:prstClr>
                </a:solidFill>
              </a:rPr>
              <a:t>No figures should be considered as Official Police Statistics. These may not yet have been verified or validated.</a:t>
            </a:r>
            <a:endParaRPr lang="en-GB" sz="1200" dirty="0">
              <a:solidFill>
                <a:prstClr val="white">
                  <a:lumMod val="65000"/>
                </a:prstClr>
              </a:solidFill>
            </a:endParaRPr>
          </a:p>
        </p:txBody>
      </p:sp>
      <p:sp>
        <p:nvSpPr>
          <p:cNvPr id="16" name="Footer Placeholder 1"/>
          <p:cNvSpPr>
            <a:spLocks noGrp="1"/>
          </p:cNvSpPr>
          <p:nvPr>
            <p:ph type="ftr" sz="quarter" idx="11"/>
          </p:nvPr>
        </p:nvSpPr>
        <p:spPr>
          <a:xfrm>
            <a:off x="11196310" y="6432285"/>
            <a:ext cx="995689" cy="365125"/>
          </a:xfrm>
        </p:spPr>
        <p:txBody>
          <a:bodyPr/>
          <a:lstStyle/>
          <a:p>
            <a:r>
              <a:rPr lang="en-GB" sz="1400" smtClean="0">
                <a:solidFill>
                  <a:schemeClr val="bg2">
                    <a:lumMod val="75000"/>
                  </a:schemeClr>
                </a:solidFill>
              </a:rPr>
              <a:t>
OFFICIAL</a:t>
            </a:r>
            <a:endParaRPr lang="en-GB" sz="1400" dirty="0">
              <a:solidFill>
                <a:schemeClr val="bg2">
                  <a:lumMod val="75000"/>
                </a:schemeClr>
              </a:solidFill>
            </a:endParaRPr>
          </a:p>
        </p:txBody>
      </p:sp>
      <p:graphicFrame>
        <p:nvGraphicFramePr>
          <p:cNvPr id="13" name="Table 12"/>
          <p:cNvGraphicFramePr>
            <a:graphicFrameLocks noGrp="1"/>
          </p:cNvGraphicFramePr>
          <p:nvPr>
            <p:extLst>
              <p:ext uri="{D42A27DB-BD31-4B8C-83A1-F6EECF244321}">
                <p14:modId xmlns:p14="http://schemas.microsoft.com/office/powerpoint/2010/main" val="105066133"/>
              </p:ext>
            </p:extLst>
          </p:nvPr>
        </p:nvGraphicFramePr>
        <p:xfrm>
          <a:off x="4313133" y="5602058"/>
          <a:ext cx="3645428" cy="899928"/>
        </p:xfrm>
        <a:graphic>
          <a:graphicData uri="http://schemas.openxmlformats.org/drawingml/2006/table">
            <a:tbl>
              <a:tblPr firstRow="1" bandRow="1">
                <a:tableStyleId>{5C22544A-7EE6-4342-B048-85BDC9FD1C3A}</a:tableStyleId>
              </a:tblPr>
              <a:tblGrid>
                <a:gridCol w="2886623"/>
                <a:gridCol w="758805"/>
              </a:tblGrid>
              <a:tr h="449964">
                <a:tc>
                  <a:txBody>
                    <a:bodyPr/>
                    <a:lstStyle/>
                    <a:p>
                      <a:pPr algn="ctr"/>
                      <a:r>
                        <a:rPr lang="en-GB" sz="1400" b="1" dirty="0" smtClean="0"/>
                        <a:t>Charges over the last 7 days</a:t>
                      </a:r>
                      <a:endParaRPr lang="en-GB" sz="1400" b="1" dirty="0"/>
                    </a:p>
                  </a:txBody>
                  <a:tcPr anchor="ctr">
                    <a:solidFill>
                      <a:srgbClr val="FF9999"/>
                    </a:solidFill>
                  </a:tcPr>
                </a:tc>
                <a:tc>
                  <a:txBody>
                    <a:bodyPr/>
                    <a:lstStyle/>
                    <a:p>
                      <a:pPr algn="ctr"/>
                      <a:r>
                        <a:rPr lang="en-GB" sz="1400" b="1" dirty="0" smtClean="0">
                          <a:solidFill>
                            <a:schemeClr val="tx1"/>
                          </a:solidFill>
                        </a:rPr>
                        <a:t>403</a:t>
                      </a:r>
                      <a:endParaRPr lang="en-GB" sz="1400" b="1" dirty="0">
                        <a:solidFill>
                          <a:schemeClr val="tx1"/>
                        </a:solidFill>
                      </a:endParaRPr>
                    </a:p>
                  </a:txBody>
                  <a:tcPr anchor="ctr">
                    <a:solidFill>
                      <a:schemeClr val="accent2">
                        <a:lumMod val="20000"/>
                        <a:lumOff val="80000"/>
                      </a:schemeClr>
                    </a:solidFill>
                  </a:tcPr>
                </a:tc>
              </a:tr>
              <a:tr h="449964">
                <a:tc>
                  <a:txBody>
                    <a:bodyPr/>
                    <a:lstStyle/>
                    <a:p>
                      <a:pPr algn="ctr"/>
                      <a:r>
                        <a:rPr lang="en-GB" sz="1400" b="1" dirty="0" smtClean="0">
                          <a:solidFill>
                            <a:schemeClr val="bg1"/>
                          </a:solidFill>
                        </a:rPr>
                        <a:t>Total Charges To Date</a:t>
                      </a:r>
                      <a:endParaRPr lang="en-GB" sz="1400" b="1" dirty="0">
                        <a:solidFill>
                          <a:schemeClr val="bg1"/>
                        </a:solidFill>
                      </a:endParaRPr>
                    </a:p>
                  </a:txBody>
                  <a:tcPr anchor="ctr">
                    <a:solidFill>
                      <a:srgbClr val="FF9999"/>
                    </a:solidFill>
                  </a:tcPr>
                </a:tc>
                <a:tc>
                  <a:txBody>
                    <a:bodyPr/>
                    <a:lstStyle/>
                    <a:p>
                      <a:pPr algn="ctr"/>
                      <a:r>
                        <a:rPr lang="en-GB" sz="1400" b="1" dirty="0" smtClean="0">
                          <a:solidFill>
                            <a:schemeClr val="tx1"/>
                          </a:solidFill>
                        </a:rPr>
                        <a:t>7913</a:t>
                      </a:r>
                      <a:endParaRPr lang="en-GB" sz="1400" b="1" dirty="0">
                        <a:solidFill>
                          <a:schemeClr val="tx1"/>
                        </a:solidFill>
                      </a:endParaRPr>
                    </a:p>
                  </a:txBody>
                  <a:tcPr anchor="ctr">
                    <a:solidFill>
                      <a:schemeClr val="accent2">
                        <a:lumMod val="20000"/>
                        <a:lumOff val="80000"/>
                      </a:schemeClr>
                    </a:solidFill>
                  </a:tcPr>
                </a:tc>
              </a:tr>
            </a:tbl>
          </a:graphicData>
        </a:graphic>
      </p:graphicFrame>
      <p:pic>
        <p:nvPicPr>
          <p:cNvPr id="4" name="Picture 3"/>
          <p:cNvPicPr>
            <a:picLocks noChangeAspect="1"/>
          </p:cNvPicPr>
          <p:nvPr/>
        </p:nvPicPr>
        <p:blipFill>
          <a:blip r:embed="rId4"/>
          <a:stretch>
            <a:fillRect/>
          </a:stretch>
        </p:blipFill>
        <p:spPr>
          <a:xfrm>
            <a:off x="1564396" y="2026820"/>
            <a:ext cx="8901628" cy="3447070"/>
          </a:xfrm>
          <a:prstGeom prst="rect">
            <a:avLst/>
          </a:prstGeom>
        </p:spPr>
      </p:pic>
    </p:spTree>
    <p:extLst>
      <p:ext uri="{BB962C8B-B14F-4D97-AF65-F5344CB8AC3E}">
        <p14:creationId xmlns:p14="http://schemas.microsoft.com/office/powerpoint/2010/main" val="59498992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Group 12"/>
          <p:cNvGrpSpPr/>
          <p:nvPr/>
        </p:nvGrpSpPr>
        <p:grpSpPr>
          <a:xfrm>
            <a:off x="-494270" y="0"/>
            <a:ext cx="12686269" cy="646331"/>
            <a:chOff x="-494270" y="0"/>
            <a:chExt cx="12686269" cy="646331"/>
          </a:xfrm>
        </p:grpSpPr>
        <p:sp>
          <p:nvSpPr>
            <p:cNvPr id="10" name="TextBox 9"/>
            <p:cNvSpPr txBox="1"/>
            <p:nvPr/>
          </p:nvSpPr>
          <p:spPr>
            <a:xfrm>
              <a:off x="0" y="0"/>
              <a:ext cx="12191999" cy="646331"/>
            </a:xfrm>
            <a:prstGeom prst="rect">
              <a:avLst/>
            </a:prstGeom>
            <a:solidFill>
              <a:srgbClr val="ED7D31"/>
            </a:solidFill>
          </p:spPr>
          <p:txBody>
            <a:bodyPr wrap="square" rtlCol="0" anchor="ctr">
              <a:spAutoFit/>
            </a:bodyPr>
            <a:lstStyle/>
            <a:p>
              <a:pPr algn="ctr"/>
              <a:endParaRPr lang="en-GB" sz="800" b="1" dirty="0" smtClean="0">
                <a:solidFill>
                  <a:prstClr val="white"/>
                </a:solidFill>
              </a:endParaRPr>
            </a:p>
            <a:p>
              <a:pPr algn="ctr"/>
              <a:r>
                <a:rPr lang="en-GB" sz="2000" b="1" dirty="0" smtClean="0">
                  <a:solidFill>
                    <a:prstClr val="white"/>
                  </a:solidFill>
                </a:rPr>
                <a:t>ABSENCE</a:t>
              </a:r>
            </a:p>
            <a:p>
              <a:pPr algn="ctr"/>
              <a:endParaRPr lang="en-GB" sz="800" b="1" dirty="0">
                <a:solidFill>
                  <a:prstClr val="white"/>
                </a:solidFill>
              </a:endParaRPr>
            </a:p>
          </p:txBody>
        </p:sp>
        <p:pic>
          <p:nvPicPr>
            <p:cNvPr id="12" name="Picture 1" descr="image00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94270" y="47596"/>
              <a:ext cx="1619974" cy="5431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 name="Footer Placeholder 1"/>
          <p:cNvSpPr>
            <a:spLocks noGrp="1"/>
          </p:cNvSpPr>
          <p:nvPr>
            <p:ph type="ftr" sz="quarter" idx="11"/>
          </p:nvPr>
        </p:nvSpPr>
        <p:spPr>
          <a:xfrm>
            <a:off x="4038599" y="6407263"/>
            <a:ext cx="4114800" cy="365125"/>
          </a:xfrm>
        </p:spPr>
        <p:txBody>
          <a:bodyPr/>
          <a:lstStyle/>
          <a:p>
            <a:r>
              <a:rPr lang="en-GB" smtClean="0"/>
              <a:t>
OFFICIAL</a:t>
            </a:r>
            <a:endParaRPr lang="en-GB" dirty="0"/>
          </a:p>
        </p:txBody>
      </p:sp>
      <p:graphicFrame>
        <p:nvGraphicFramePr>
          <p:cNvPr id="8" name="Table 7"/>
          <p:cNvGraphicFramePr>
            <a:graphicFrameLocks noGrp="1"/>
          </p:cNvGraphicFramePr>
          <p:nvPr>
            <p:extLst>
              <p:ext uri="{D42A27DB-BD31-4B8C-83A1-F6EECF244321}">
                <p14:modId xmlns:p14="http://schemas.microsoft.com/office/powerpoint/2010/main" val="1619132735"/>
              </p:ext>
            </p:extLst>
          </p:nvPr>
        </p:nvGraphicFramePr>
        <p:xfrm>
          <a:off x="8655113" y="693724"/>
          <a:ext cx="3111981" cy="1414706"/>
        </p:xfrm>
        <a:graphic>
          <a:graphicData uri="http://schemas.openxmlformats.org/drawingml/2006/table">
            <a:tbl>
              <a:tblPr firstRow="1" bandRow="1"/>
              <a:tblGrid>
                <a:gridCol w="1562785"/>
                <a:gridCol w="1549196"/>
              </a:tblGrid>
              <a:tr h="263694">
                <a:tc gridSpan="2">
                  <a:txBody>
                    <a:bodyPr/>
                    <a:lstStyle/>
                    <a:p>
                      <a:pPr algn="ctr">
                        <a:lnSpc>
                          <a:spcPct val="107000"/>
                        </a:lnSpc>
                        <a:spcAft>
                          <a:spcPts val="800"/>
                        </a:spcAft>
                      </a:pPr>
                      <a:r>
                        <a:rPr lang="en-GB" sz="1100"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Active Covid-19 Absence Reason</a:t>
                      </a:r>
                      <a:endParaRPr lang="en-GB" sz="1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ED7D31"/>
                    </a:solidFill>
                  </a:tcPr>
                </a:tc>
                <a:tc hMerge="1">
                  <a:txBody>
                    <a:bodyPr/>
                    <a:lstStyle/>
                    <a:p>
                      <a:endParaRPr lang="en-GB"/>
                    </a:p>
                  </a:txBody>
                  <a:tcPr/>
                </a:tc>
              </a:tr>
              <a:tr h="331394">
                <a:tc>
                  <a:txBody>
                    <a:bodyPr/>
                    <a:lstStyle/>
                    <a:p>
                      <a:pPr>
                        <a:lnSpc>
                          <a:spcPct val="107000"/>
                        </a:lnSpc>
                        <a:spcAft>
                          <a:spcPts val="800"/>
                        </a:spcAft>
                      </a:pPr>
                      <a:r>
                        <a:rPr lang="en-GB" sz="1100" b="1" dirty="0">
                          <a:effectLst/>
                          <a:latin typeface="Calibri" panose="020F0502020204030204" pitchFamily="34" charset="0"/>
                          <a:ea typeface="Calibri" panose="020F0502020204030204" pitchFamily="34" charset="0"/>
                          <a:cs typeface="Times New Roman" panose="02020603050405020304" pitchFamily="18" charset="0"/>
                        </a:rPr>
                        <a:t>Precautionary Isolation</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8D7CD"/>
                    </a:solidFill>
                  </a:tcPr>
                </a:tc>
                <a:tc>
                  <a:txBody>
                    <a:bodyPr/>
                    <a:lstStyle/>
                    <a:p>
                      <a:pPr algn="ctr">
                        <a:lnSpc>
                          <a:spcPct val="107000"/>
                        </a:lnSpc>
                        <a:spcAft>
                          <a:spcPts val="800"/>
                        </a:spcAft>
                      </a:pPr>
                      <a:r>
                        <a:rPr lang="en-GB" sz="1100" b="0" dirty="0" smtClean="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133</a:t>
                      </a:r>
                      <a:endParaRPr lang="en-GB" sz="11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8D7CD"/>
                    </a:solidFill>
                  </a:tcPr>
                </a:tc>
              </a:tr>
              <a:tr h="263694">
                <a:tc>
                  <a:txBody>
                    <a:bodyPr/>
                    <a:lstStyle/>
                    <a:p>
                      <a:pPr>
                        <a:lnSpc>
                          <a:spcPct val="107000"/>
                        </a:lnSpc>
                        <a:spcAft>
                          <a:spcPts val="800"/>
                        </a:spcAft>
                      </a:pPr>
                      <a:r>
                        <a:rPr lang="en-GB" sz="1100" b="1" dirty="0">
                          <a:effectLst/>
                          <a:latin typeface="Calibri" panose="020F0502020204030204" pitchFamily="34" charset="0"/>
                          <a:ea typeface="Calibri" panose="020F0502020204030204" pitchFamily="34" charset="0"/>
                          <a:cs typeface="Times New Roman" panose="02020603050405020304" pitchFamily="18" charset="0"/>
                        </a:rPr>
                        <a:t>Symptoms</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CECE8"/>
                    </a:solidFill>
                  </a:tcPr>
                </a:tc>
                <a:tc>
                  <a:txBody>
                    <a:bodyPr/>
                    <a:lstStyle/>
                    <a:p>
                      <a:pPr algn="ctr">
                        <a:lnSpc>
                          <a:spcPct val="107000"/>
                        </a:lnSpc>
                        <a:spcAft>
                          <a:spcPts val="800"/>
                        </a:spcAft>
                      </a:pPr>
                      <a:r>
                        <a:rPr lang="en-GB" sz="1100" b="0" dirty="0" smtClean="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37</a:t>
                      </a:r>
                      <a:endParaRPr lang="en-GB" sz="11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CECE8"/>
                    </a:solidFill>
                  </a:tcPr>
                </a:tc>
              </a:tr>
              <a:tr h="263694">
                <a:tc>
                  <a:txBody>
                    <a:bodyPr/>
                    <a:lstStyle/>
                    <a:p>
                      <a:pPr>
                        <a:lnSpc>
                          <a:spcPct val="107000"/>
                        </a:lnSpc>
                        <a:spcAft>
                          <a:spcPts val="800"/>
                        </a:spcAft>
                      </a:pPr>
                      <a:r>
                        <a:rPr lang="en-GB" sz="1100" b="1" dirty="0">
                          <a:effectLst/>
                          <a:latin typeface="Calibri" panose="020F0502020204030204" pitchFamily="34" charset="0"/>
                          <a:ea typeface="Calibri" panose="020F0502020204030204" pitchFamily="34" charset="0"/>
                          <a:cs typeface="Times New Roman" panose="02020603050405020304" pitchFamily="18" charset="0"/>
                        </a:rPr>
                        <a:t>Tracing</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8D7CD"/>
                    </a:solidFill>
                  </a:tcPr>
                </a:tc>
                <a:tc>
                  <a:txBody>
                    <a:bodyPr/>
                    <a:lstStyle/>
                    <a:p>
                      <a:pPr algn="ctr">
                        <a:lnSpc>
                          <a:spcPct val="107000"/>
                        </a:lnSpc>
                        <a:spcAft>
                          <a:spcPts val="800"/>
                        </a:spcAft>
                      </a:pPr>
                      <a:r>
                        <a:rPr lang="en-GB" sz="1100" b="0" dirty="0" smtClean="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133</a:t>
                      </a: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8D7CD"/>
                    </a:solidFill>
                  </a:tcPr>
                </a:tc>
              </a:tr>
              <a:tr h="263694">
                <a:tc>
                  <a:txBody>
                    <a:bodyPr/>
                    <a:lstStyle/>
                    <a:p>
                      <a:pPr marL="0" algn="l" defTabSz="914400" rtl="0" eaLnBrk="1" latinLnBrk="0" hangingPunct="1">
                        <a:lnSpc>
                          <a:spcPct val="107000"/>
                        </a:lnSpc>
                        <a:spcAft>
                          <a:spcPts val="800"/>
                        </a:spcAft>
                      </a:pPr>
                      <a:r>
                        <a:rPr lang="en-GB" sz="1100" b="1" kern="1200" dirty="0" smtClean="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Positive Test</a:t>
                      </a:r>
                      <a:endParaRPr lang="en-GB" sz="1100" b="1" kern="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BE7E1"/>
                    </a:solidFill>
                  </a:tcPr>
                </a:tc>
                <a:tc>
                  <a:txBody>
                    <a:bodyPr/>
                    <a:lstStyle/>
                    <a:p>
                      <a:pPr algn="ctr">
                        <a:lnSpc>
                          <a:spcPct val="107000"/>
                        </a:lnSpc>
                        <a:spcAft>
                          <a:spcPts val="800"/>
                        </a:spcAft>
                      </a:pPr>
                      <a:r>
                        <a:rPr lang="en-GB" sz="1050" b="0" kern="1200" dirty="0" smtClean="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89</a:t>
                      </a: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BE7E1"/>
                    </a:solidFill>
                  </a:tcPr>
                </a:tc>
              </a:tr>
            </a:tbl>
          </a:graphicData>
        </a:graphic>
      </p:graphicFrame>
      <p:graphicFrame>
        <p:nvGraphicFramePr>
          <p:cNvPr id="18" name="Table 17"/>
          <p:cNvGraphicFramePr>
            <a:graphicFrameLocks noGrp="1"/>
          </p:cNvGraphicFramePr>
          <p:nvPr>
            <p:extLst>
              <p:ext uri="{D42A27DB-BD31-4B8C-83A1-F6EECF244321}">
                <p14:modId xmlns:p14="http://schemas.microsoft.com/office/powerpoint/2010/main" val="1877726345"/>
              </p:ext>
            </p:extLst>
          </p:nvPr>
        </p:nvGraphicFramePr>
        <p:xfrm>
          <a:off x="502974" y="693725"/>
          <a:ext cx="8009013" cy="1386171"/>
        </p:xfrm>
        <a:graphic>
          <a:graphicData uri="http://schemas.openxmlformats.org/drawingml/2006/table">
            <a:tbl>
              <a:tblPr firstRow="1" bandRow="1">
                <a:tableStyleId>{21E4AEA4-8DFA-4A89-87EB-49C32662AFE0}</a:tableStyleId>
              </a:tblPr>
              <a:tblGrid>
                <a:gridCol w="1685904"/>
                <a:gridCol w="1969044"/>
                <a:gridCol w="2105509"/>
                <a:gridCol w="2248556"/>
              </a:tblGrid>
              <a:tr h="257818">
                <a:tc gridSpan="4">
                  <a:txBody>
                    <a:bodyPr/>
                    <a:lstStyle/>
                    <a:p>
                      <a:pPr algn="ctr"/>
                      <a:r>
                        <a:rPr lang="en-GB" sz="1400" dirty="0" smtClean="0"/>
                        <a:t>Police Scotland</a:t>
                      </a:r>
                      <a:r>
                        <a:rPr lang="en-GB" sz="1400" baseline="0" dirty="0" smtClean="0"/>
                        <a:t> Absences (</a:t>
                      </a:r>
                      <a:r>
                        <a:rPr lang="en-GB" sz="1400" baseline="0" dirty="0" smtClean="0">
                          <a:solidFill>
                            <a:schemeClr val="bg1"/>
                          </a:solidFill>
                        </a:rPr>
                        <a:t>3</a:t>
                      </a:r>
                      <a:r>
                        <a:rPr lang="en-GB" sz="1400" baseline="30000" dirty="0" smtClean="0">
                          <a:solidFill>
                            <a:schemeClr val="bg1"/>
                          </a:solidFill>
                        </a:rPr>
                        <a:t>rd</a:t>
                      </a:r>
                      <a:r>
                        <a:rPr lang="en-GB" sz="1400" baseline="0" dirty="0" smtClean="0">
                          <a:solidFill>
                            <a:schemeClr val="bg1"/>
                          </a:solidFill>
                        </a:rPr>
                        <a:t> – 9</a:t>
                      </a:r>
                      <a:r>
                        <a:rPr lang="en-GB" sz="1400" baseline="30000" dirty="0" smtClean="0">
                          <a:solidFill>
                            <a:schemeClr val="bg1"/>
                          </a:solidFill>
                        </a:rPr>
                        <a:t>th</a:t>
                      </a:r>
                      <a:r>
                        <a:rPr lang="en-GB" sz="1400" baseline="0" dirty="0" smtClean="0">
                          <a:solidFill>
                            <a:schemeClr val="bg1"/>
                          </a:solidFill>
                        </a:rPr>
                        <a:t> December</a:t>
                      </a:r>
                      <a:r>
                        <a:rPr lang="en-GB" sz="1400" baseline="0" dirty="0" smtClean="0"/>
                        <a:t>)</a:t>
                      </a:r>
                      <a:endParaRPr lang="en-GB" sz="1400" dirty="0"/>
                    </a:p>
                  </a:txBody>
                  <a:tcPr anchor="ctr"/>
                </a:tc>
                <a:tc hMerge="1">
                  <a:txBody>
                    <a:bodyPr/>
                    <a:lstStyle/>
                    <a:p>
                      <a:endParaRPr lang="en-GB" dirty="0"/>
                    </a:p>
                  </a:txBody>
                  <a:tcPr/>
                </a:tc>
                <a:tc hMerge="1">
                  <a:txBody>
                    <a:bodyPr/>
                    <a:lstStyle/>
                    <a:p>
                      <a:endParaRPr lang="en-GB" dirty="0"/>
                    </a:p>
                  </a:txBody>
                  <a:tcPr/>
                </a:tc>
                <a:tc hMerge="1">
                  <a:txBody>
                    <a:bodyPr/>
                    <a:lstStyle/>
                    <a:p>
                      <a:endParaRPr lang="en-GB" dirty="0"/>
                    </a:p>
                  </a:txBody>
                  <a:tcPr/>
                </a:tc>
              </a:tr>
              <a:tr h="464072">
                <a:tc>
                  <a:txBody>
                    <a:bodyPr/>
                    <a:lstStyle/>
                    <a:p>
                      <a:pPr algn="ctr"/>
                      <a:r>
                        <a:rPr lang="en-GB" sz="1050" b="1" baseline="0" dirty="0" smtClean="0"/>
                        <a:t>9 December </a:t>
                      </a:r>
                      <a:r>
                        <a:rPr lang="en-GB" sz="1050" b="1" dirty="0" smtClean="0"/>
                        <a:t>2020</a:t>
                      </a:r>
                      <a:endParaRPr lang="en-GB" sz="1050" b="1" dirty="0"/>
                    </a:p>
                  </a:txBody>
                  <a:tcPr anchor="ctr"/>
                </a:tc>
                <a:tc>
                  <a:txBody>
                    <a:bodyPr/>
                    <a:lstStyle/>
                    <a:p>
                      <a:pPr algn="ctr"/>
                      <a:r>
                        <a:rPr lang="en-GB" sz="1050" b="1" dirty="0" smtClean="0"/>
                        <a:t>No.</a:t>
                      </a:r>
                      <a:endParaRPr lang="en-GB" sz="1050" b="1" dirty="0"/>
                    </a:p>
                  </a:txBody>
                  <a:tcPr anchor="ctr"/>
                </a:tc>
                <a:tc>
                  <a:txBody>
                    <a:bodyPr/>
                    <a:lstStyle/>
                    <a:p>
                      <a:pPr algn="ctr"/>
                      <a:r>
                        <a:rPr lang="en-GB" sz="1050" b="1" dirty="0" smtClean="0"/>
                        <a:t>Change from same day previous week</a:t>
                      </a:r>
                      <a:endParaRPr lang="en-GB" sz="1050" b="1" dirty="0"/>
                    </a:p>
                  </a:txBody>
                  <a:tcPr anchor="ctr"/>
                </a:tc>
                <a:tc>
                  <a:txBody>
                    <a:bodyPr/>
                    <a:lstStyle/>
                    <a:p>
                      <a:pPr algn="ctr"/>
                      <a:r>
                        <a:rPr lang="en-GB" sz="1050" b="1" dirty="0" smtClean="0"/>
                        <a:t>Change from same day previous week (%)</a:t>
                      </a:r>
                      <a:endParaRPr lang="en-GB" sz="1050" b="1" dirty="0"/>
                    </a:p>
                  </a:txBody>
                  <a:tcPr anchor="ctr"/>
                </a:tc>
              </a:tr>
              <a:tr h="282136">
                <a:tc>
                  <a:txBody>
                    <a:bodyPr/>
                    <a:lstStyle/>
                    <a:p>
                      <a:pPr algn="ctr"/>
                      <a:r>
                        <a:rPr lang="en-GB" sz="1000" b="1" dirty="0" smtClean="0">
                          <a:solidFill>
                            <a:schemeClr val="tx1"/>
                          </a:solidFill>
                        </a:rPr>
                        <a:t>COVID-19</a:t>
                      </a:r>
                      <a:endParaRPr lang="en-GB" sz="1000" b="1" dirty="0">
                        <a:solidFill>
                          <a:schemeClr val="tx1"/>
                        </a:solidFill>
                      </a:endParaRPr>
                    </a:p>
                  </a:txBody>
                  <a:tcPr anchor="ctr"/>
                </a:tc>
                <a:tc>
                  <a:txBody>
                    <a:bodyPr/>
                    <a:lstStyle/>
                    <a:p>
                      <a:pPr algn="ctr"/>
                      <a:r>
                        <a:rPr lang="en-GB" sz="1050" dirty="0" smtClean="0">
                          <a:solidFill>
                            <a:schemeClr val="tx1"/>
                          </a:solidFill>
                        </a:rPr>
                        <a:t>388</a:t>
                      </a:r>
                      <a:endParaRPr lang="en-GB" sz="1050" dirty="0">
                        <a:solidFill>
                          <a:schemeClr val="tx1"/>
                        </a:solidFill>
                      </a:endParaRPr>
                    </a:p>
                  </a:txBody>
                  <a:tcPr anchor="ctr"/>
                </a:tc>
                <a:tc>
                  <a:txBody>
                    <a:bodyPr/>
                    <a:lstStyle/>
                    <a:p>
                      <a:pPr algn="ctr"/>
                      <a:r>
                        <a:rPr lang="en-GB" sz="1050" dirty="0" smtClean="0">
                          <a:solidFill>
                            <a:schemeClr val="tx1"/>
                          </a:solidFill>
                        </a:rPr>
                        <a:t>+9</a:t>
                      </a:r>
                      <a:endParaRPr lang="en-GB" sz="1050" dirty="0">
                        <a:solidFill>
                          <a:schemeClr val="tx1"/>
                        </a:solidFill>
                      </a:endParaRPr>
                    </a:p>
                  </a:txBody>
                  <a:tcPr anchor="ctr"/>
                </a:tc>
                <a:tc>
                  <a:txBody>
                    <a:bodyPr/>
                    <a:lstStyle/>
                    <a:p>
                      <a:pPr algn="ctr"/>
                      <a:r>
                        <a:rPr lang="en-GB" sz="1050" dirty="0" smtClean="0">
                          <a:solidFill>
                            <a:schemeClr val="tx1"/>
                          </a:solidFill>
                        </a:rPr>
                        <a:t>+2%</a:t>
                      </a:r>
                      <a:endParaRPr lang="en-GB" sz="1050" dirty="0">
                        <a:solidFill>
                          <a:schemeClr val="tx1"/>
                        </a:solidFill>
                      </a:endParaRPr>
                    </a:p>
                  </a:txBody>
                  <a:tcPr anchor="ctr"/>
                </a:tc>
              </a:tr>
              <a:tr h="335163">
                <a:tc>
                  <a:txBody>
                    <a:bodyPr/>
                    <a:lstStyle/>
                    <a:p>
                      <a:pPr algn="ctr"/>
                      <a:r>
                        <a:rPr lang="en-GB" sz="1000" b="1" dirty="0" smtClean="0"/>
                        <a:t>Total Absences</a:t>
                      </a:r>
                      <a:endParaRPr lang="en-GB" sz="1000" b="1" dirty="0"/>
                    </a:p>
                  </a:txBody>
                  <a:tcPr anchor="ctr"/>
                </a:tc>
                <a:tc>
                  <a:txBody>
                    <a:bodyPr/>
                    <a:lstStyle/>
                    <a:p>
                      <a:pPr algn="ctr"/>
                      <a:r>
                        <a:rPr lang="en-GB" sz="1050" b="0" dirty="0" smtClean="0">
                          <a:solidFill>
                            <a:schemeClr val="tx1"/>
                          </a:solidFill>
                        </a:rPr>
                        <a:t>1333</a:t>
                      </a:r>
                      <a:endParaRPr lang="en-GB" sz="1050" b="0" dirty="0">
                        <a:solidFill>
                          <a:schemeClr val="tx1"/>
                        </a:solidFill>
                      </a:endParaRPr>
                    </a:p>
                  </a:txBody>
                  <a:tcPr anchor="ctr"/>
                </a:tc>
                <a:tc>
                  <a:txBody>
                    <a:bodyPr/>
                    <a:lstStyle/>
                    <a:p>
                      <a:pPr algn="ctr"/>
                      <a:r>
                        <a:rPr lang="en-GB" sz="1050" b="0" dirty="0" smtClean="0">
                          <a:solidFill>
                            <a:schemeClr val="tx1"/>
                          </a:solidFill>
                        </a:rPr>
                        <a:t>+43</a:t>
                      </a:r>
                      <a:endParaRPr lang="en-GB" sz="1050" b="0" dirty="0">
                        <a:solidFill>
                          <a:schemeClr val="tx1"/>
                        </a:solidFill>
                      </a:endParaRPr>
                    </a:p>
                  </a:txBody>
                  <a:tcPr anchor="ctr"/>
                </a:tc>
                <a:tc>
                  <a:txBody>
                    <a:bodyPr/>
                    <a:lstStyle/>
                    <a:p>
                      <a:pPr algn="ctr"/>
                      <a:r>
                        <a:rPr lang="en-GB" sz="1050" b="0" dirty="0" smtClean="0">
                          <a:solidFill>
                            <a:schemeClr val="tx1"/>
                          </a:solidFill>
                        </a:rPr>
                        <a:t>+3%</a:t>
                      </a:r>
                      <a:endParaRPr lang="en-GB" sz="1050" b="0" dirty="0">
                        <a:solidFill>
                          <a:schemeClr val="tx1"/>
                        </a:solidFill>
                      </a:endParaRPr>
                    </a:p>
                  </a:txBody>
                  <a:tcPr anchor="ctr"/>
                </a:tc>
              </a:tr>
            </a:tbl>
          </a:graphicData>
        </a:graphic>
      </p:graphicFrame>
      <p:sp>
        <p:nvSpPr>
          <p:cNvPr id="5" name="TextBox 4"/>
          <p:cNvSpPr txBox="1"/>
          <p:nvPr/>
        </p:nvSpPr>
        <p:spPr>
          <a:xfrm>
            <a:off x="7892370" y="2566965"/>
            <a:ext cx="2502218" cy="584775"/>
          </a:xfrm>
          <a:prstGeom prst="rect">
            <a:avLst/>
          </a:prstGeom>
          <a:noFill/>
          <a:ln>
            <a:solidFill>
              <a:srgbClr val="ED7D31"/>
            </a:solidFill>
          </a:ln>
        </p:spPr>
        <p:txBody>
          <a:bodyPr wrap="square" rtlCol="0" anchor="ctr">
            <a:spAutoFit/>
          </a:bodyPr>
          <a:lstStyle/>
          <a:p>
            <a:r>
              <a:rPr lang="en-GB" sz="1600" dirty="0" smtClean="0"/>
              <a:t>Absences continue to trend above 2019 levels.</a:t>
            </a:r>
            <a:endParaRPr lang="en-GB" sz="1600" dirty="0"/>
          </a:p>
        </p:txBody>
      </p:sp>
      <p:sp>
        <p:nvSpPr>
          <p:cNvPr id="3" name="TextBox 2"/>
          <p:cNvSpPr txBox="1"/>
          <p:nvPr/>
        </p:nvSpPr>
        <p:spPr>
          <a:xfrm>
            <a:off x="1285137" y="2272668"/>
            <a:ext cx="5506924" cy="307777"/>
          </a:xfrm>
          <a:prstGeom prst="rect">
            <a:avLst/>
          </a:prstGeom>
          <a:noFill/>
        </p:spPr>
        <p:txBody>
          <a:bodyPr wrap="square" rtlCol="0" anchor="ctr">
            <a:spAutoFit/>
          </a:bodyPr>
          <a:lstStyle/>
          <a:p>
            <a:pPr algn="ctr"/>
            <a:r>
              <a:rPr lang="en-GB" sz="1400" b="1" dirty="0">
                <a:solidFill>
                  <a:schemeClr val="accent2"/>
                </a:solidFill>
              </a:rPr>
              <a:t>Weekly Absence Levels Line Graph – Comparison of 2019 to 2020</a:t>
            </a:r>
          </a:p>
        </p:txBody>
      </p:sp>
      <p:graphicFrame>
        <p:nvGraphicFramePr>
          <p:cNvPr id="11" name="Table 10"/>
          <p:cNvGraphicFramePr>
            <a:graphicFrameLocks noGrp="1"/>
          </p:cNvGraphicFramePr>
          <p:nvPr>
            <p:extLst>
              <p:ext uri="{D42A27DB-BD31-4B8C-83A1-F6EECF244321}">
                <p14:modId xmlns:p14="http://schemas.microsoft.com/office/powerpoint/2010/main" val="3401306196"/>
              </p:ext>
            </p:extLst>
          </p:nvPr>
        </p:nvGraphicFramePr>
        <p:xfrm>
          <a:off x="7892369" y="3552129"/>
          <a:ext cx="3956208" cy="699450"/>
        </p:xfrm>
        <a:graphic>
          <a:graphicData uri="http://schemas.openxmlformats.org/drawingml/2006/table">
            <a:tbl>
              <a:tblPr/>
              <a:tblGrid>
                <a:gridCol w="494526"/>
                <a:gridCol w="494526"/>
                <a:gridCol w="494526"/>
                <a:gridCol w="494526"/>
                <a:gridCol w="494526"/>
                <a:gridCol w="494526"/>
                <a:gridCol w="494526"/>
                <a:gridCol w="494526"/>
              </a:tblGrid>
              <a:tr h="233150">
                <a:tc>
                  <a:txBody>
                    <a:bodyPr/>
                    <a:lstStyle/>
                    <a:p>
                      <a:pPr algn="ctr" fontAlgn="ctr"/>
                      <a:r>
                        <a:rPr lang="en-GB" sz="1100" b="1" i="0" u="none" strike="noStrike" dirty="0">
                          <a:solidFill>
                            <a:srgbClr val="FFFFFF"/>
                          </a:solidFill>
                          <a:effectLst/>
                          <a:latin typeface="+mn-lt"/>
                        </a:rPr>
                        <a:t>Date</a:t>
                      </a:r>
                    </a:p>
                  </a:txBody>
                  <a:tcPr marL="9525" marR="9525" marT="9525" marB="0" anchor="ctr">
                    <a:lnL>
                      <a:noFill/>
                    </a:lnL>
                    <a:lnR w="6350" cap="flat" cmpd="sng" algn="ctr">
                      <a:solidFill>
                        <a:srgbClr val="D9D9D9"/>
                      </a:solidFill>
                      <a:prstDash val="solid"/>
                      <a:round/>
                      <a:headEnd type="none" w="med" len="med"/>
                      <a:tailEnd type="none" w="med" len="med"/>
                    </a:lnR>
                    <a:lnT w="6350" cap="flat" cmpd="sng" algn="ctr">
                      <a:solidFill>
                        <a:srgbClr val="E7E6E6"/>
                      </a:solidFill>
                      <a:prstDash val="solid"/>
                      <a:round/>
                      <a:headEnd type="none" w="med" len="med"/>
                      <a:tailEnd type="none" w="med" len="med"/>
                    </a:lnT>
                    <a:lnB w="6350" cap="flat" cmpd="sng" algn="ctr">
                      <a:solidFill>
                        <a:srgbClr val="E7E6E6"/>
                      </a:solidFill>
                      <a:prstDash val="solid"/>
                      <a:round/>
                      <a:headEnd type="none" w="med" len="med"/>
                      <a:tailEnd type="none" w="med" len="med"/>
                    </a:lnB>
                    <a:solidFill>
                      <a:srgbClr val="ED7D31"/>
                    </a:solidFill>
                  </a:tcPr>
                </a:tc>
                <a:tc>
                  <a:txBody>
                    <a:bodyPr/>
                    <a:lstStyle/>
                    <a:p>
                      <a:pPr algn="ctr" fontAlgn="ctr"/>
                      <a:r>
                        <a:rPr lang="en-GB" sz="1100" b="1" i="0" u="none" strike="noStrike" dirty="0">
                          <a:solidFill>
                            <a:srgbClr val="FFFFFF"/>
                          </a:solidFill>
                          <a:effectLst/>
                          <a:latin typeface="+mn-lt"/>
                        </a:rPr>
                        <a:t>03-Dec</a:t>
                      </a:r>
                    </a:p>
                  </a:txBody>
                  <a:tcPr marL="9525" marR="9525" marT="9525" marB="0" anchor="ctr">
                    <a:lnL w="6350" cap="flat" cmpd="sng" algn="ctr">
                      <a:solidFill>
                        <a:srgbClr val="D9D9D9"/>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solidFill>
                      <a:srgbClr val="ED7D31"/>
                    </a:solidFill>
                  </a:tcPr>
                </a:tc>
                <a:tc>
                  <a:txBody>
                    <a:bodyPr/>
                    <a:lstStyle/>
                    <a:p>
                      <a:pPr algn="ctr" fontAlgn="ctr"/>
                      <a:r>
                        <a:rPr lang="en-GB" sz="1100" b="1" i="0" u="none" strike="noStrike" dirty="0">
                          <a:solidFill>
                            <a:srgbClr val="FFFFFF"/>
                          </a:solidFill>
                          <a:effectLst/>
                          <a:latin typeface="+mn-lt"/>
                        </a:rPr>
                        <a:t>04-Dec</a:t>
                      </a:r>
                    </a:p>
                  </a:txBody>
                  <a:tcPr marL="9525" marR="9525" marT="9525"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rgbClr val="E7E6E6"/>
                      </a:solidFill>
                      <a:prstDash val="solid"/>
                      <a:round/>
                      <a:headEnd type="none" w="med" len="med"/>
                      <a:tailEnd type="none" w="med" len="med"/>
                    </a:lnT>
                    <a:lnB w="6350" cap="flat" cmpd="sng" algn="ctr">
                      <a:solidFill>
                        <a:srgbClr val="E7E6E6"/>
                      </a:solidFill>
                      <a:prstDash val="solid"/>
                      <a:round/>
                      <a:headEnd type="none" w="med" len="med"/>
                      <a:tailEnd type="none" w="med" len="med"/>
                    </a:lnB>
                    <a:solidFill>
                      <a:srgbClr val="ED7D31"/>
                    </a:solidFill>
                  </a:tcPr>
                </a:tc>
                <a:tc>
                  <a:txBody>
                    <a:bodyPr/>
                    <a:lstStyle/>
                    <a:p>
                      <a:pPr algn="ctr" fontAlgn="ctr"/>
                      <a:r>
                        <a:rPr lang="en-GB" sz="1100" b="1" i="0" u="none" strike="noStrike">
                          <a:solidFill>
                            <a:srgbClr val="FFFFFF"/>
                          </a:solidFill>
                          <a:effectLst/>
                          <a:latin typeface="+mn-lt"/>
                        </a:rPr>
                        <a:t>05-Dec</a:t>
                      </a:r>
                    </a:p>
                  </a:txBody>
                  <a:tcPr marL="9525" marR="9525" marT="9525"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rgbClr val="E7E6E6"/>
                      </a:solidFill>
                      <a:prstDash val="solid"/>
                      <a:round/>
                      <a:headEnd type="none" w="med" len="med"/>
                      <a:tailEnd type="none" w="med" len="med"/>
                    </a:lnT>
                    <a:lnB w="6350" cap="flat" cmpd="sng" algn="ctr">
                      <a:solidFill>
                        <a:srgbClr val="E7E6E6"/>
                      </a:solidFill>
                      <a:prstDash val="solid"/>
                      <a:round/>
                      <a:headEnd type="none" w="med" len="med"/>
                      <a:tailEnd type="none" w="med" len="med"/>
                    </a:lnB>
                    <a:solidFill>
                      <a:srgbClr val="ED7D31"/>
                    </a:solidFill>
                  </a:tcPr>
                </a:tc>
                <a:tc>
                  <a:txBody>
                    <a:bodyPr/>
                    <a:lstStyle/>
                    <a:p>
                      <a:pPr algn="ctr" fontAlgn="ctr"/>
                      <a:r>
                        <a:rPr lang="en-GB" sz="1100" b="1" i="0" u="none" strike="noStrike">
                          <a:solidFill>
                            <a:srgbClr val="FFFFFF"/>
                          </a:solidFill>
                          <a:effectLst/>
                          <a:latin typeface="+mn-lt"/>
                        </a:rPr>
                        <a:t>06-Dec</a:t>
                      </a:r>
                    </a:p>
                  </a:txBody>
                  <a:tcPr marL="9525" marR="9525" marT="9525"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rgbClr val="E7E6E6"/>
                      </a:solidFill>
                      <a:prstDash val="solid"/>
                      <a:round/>
                      <a:headEnd type="none" w="med" len="med"/>
                      <a:tailEnd type="none" w="med" len="med"/>
                    </a:lnT>
                    <a:lnB w="6350" cap="flat" cmpd="sng" algn="ctr">
                      <a:solidFill>
                        <a:srgbClr val="E7E6E6"/>
                      </a:solidFill>
                      <a:prstDash val="solid"/>
                      <a:round/>
                      <a:headEnd type="none" w="med" len="med"/>
                      <a:tailEnd type="none" w="med" len="med"/>
                    </a:lnB>
                    <a:solidFill>
                      <a:srgbClr val="ED7D31"/>
                    </a:solidFill>
                  </a:tcPr>
                </a:tc>
                <a:tc>
                  <a:txBody>
                    <a:bodyPr/>
                    <a:lstStyle/>
                    <a:p>
                      <a:pPr algn="ctr" fontAlgn="ctr"/>
                      <a:r>
                        <a:rPr lang="en-GB" sz="1100" b="1" i="0" u="none" strike="noStrike">
                          <a:solidFill>
                            <a:srgbClr val="FFFFFF"/>
                          </a:solidFill>
                          <a:effectLst/>
                          <a:latin typeface="+mn-lt"/>
                        </a:rPr>
                        <a:t>07-Dec</a:t>
                      </a:r>
                    </a:p>
                  </a:txBody>
                  <a:tcPr marL="9525" marR="9525" marT="9525"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rgbClr val="E7E6E6"/>
                      </a:solidFill>
                      <a:prstDash val="solid"/>
                      <a:round/>
                      <a:headEnd type="none" w="med" len="med"/>
                      <a:tailEnd type="none" w="med" len="med"/>
                    </a:lnT>
                    <a:lnB w="6350" cap="flat" cmpd="sng" algn="ctr">
                      <a:solidFill>
                        <a:srgbClr val="E7E6E6"/>
                      </a:solidFill>
                      <a:prstDash val="solid"/>
                      <a:round/>
                      <a:headEnd type="none" w="med" len="med"/>
                      <a:tailEnd type="none" w="med" len="med"/>
                    </a:lnB>
                    <a:solidFill>
                      <a:srgbClr val="ED7D31"/>
                    </a:solidFill>
                  </a:tcPr>
                </a:tc>
                <a:tc>
                  <a:txBody>
                    <a:bodyPr/>
                    <a:lstStyle/>
                    <a:p>
                      <a:pPr algn="ctr" fontAlgn="ctr"/>
                      <a:r>
                        <a:rPr lang="en-GB" sz="1100" b="1" i="0" u="none" strike="noStrike">
                          <a:solidFill>
                            <a:srgbClr val="FFFFFF"/>
                          </a:solidFill>
                          <a:effectLst/>
                          <a:latin typeface="+mn-lt"/>
                        </a:rPr>
                        <a:t>08-Dec</a:t>
                      </a:r>
                    </a:p>
                  </a:txBody>
                  <a:tcPr marL="9525" marR="9525" marT="9525"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solidFill>
                      <a:srgbClr val="ED7D31"/>
                    </a:solidFill>
                  </a:tcPr>
                </a:tc>
                <a:tc>
                  <a:txBody>
                    <a:bodyPr/>
                    <a:lstStyle/>
                    <a:p>
                      <a:pPr algn="ctr" fontAlgn="ctr"/>
                      <a:r>
                        <a:rPr lang="en-GB" sz="1100" b="1" i="0" u="none" strike="noStrike">
                          <a:solidFill>
                            <a:srgbClr val="FFFFFF"/>
                          </a:solidFill>
                          <a:effectLst/>
                          <a:latin typeface="+mn-lt"/>
                        </a:rPr>
                        <a:t>09-Dec</a:t>
                      </a:r>
                    </a:p>
                  </a:txBody>
                  <a:tcPr marL="9525" marR="9525" marT="9525" marB="0" anchor="ctr">
                    <a:lnL w="6350" cap="flat" cmpd="sng" algn="ctr">
                      <a:solidFill>
                        <a:schemeClr val="bg1">
                          <a:lumMod val="85000"/>
                        </a:schemeClr>
                      </a:solidFill>
                      <a:prstDash val="solid"/>
                      <a:round/>
                      <a:headEnd type="none" w="med" len="med"/>
                      <a:tailEnd type="none" w="med" len="med"/>
                    </a:lnL>
                    <a:lnR w="6350" cap="flat" cmpd="sng" algn="ctr">
                      <a:solidFill>
                        <a:srgbClr val="E7E6E6"/>
                      </a:solidFill>
                      <a:prstDash val="solid"/>
                      <a:round/>
                      <a:headEnd type="none" w="med" len="med"/>
                      <a:tailEnd type="none" w="med" len="med"/>
                    </a:lnR>
                    <a:lnT w="6350" cap="flat" cmpd="sng" algn="ctr">
                      <a:solidFill>
                        <a:srgbClr val="E7E6E6"/>
                      </a:solidFill>
                      <a:prstDash val="solid"/>
                      <a:round/>
                      <a:headEnd type="none" w="med" len="med"/>
                      <a:tailEnd type="none" w="med" len="med"/>
                    </a:lnT>
                    <a:lnB w="6350" cap="flat" cmpd="sng" algn="ctr">
                      <a:solidFill>
                        <a:srgbClr val="E7E6E6"/>
                      </a:solidFill>
                      <a:prstDash val="solid"/>
                      <a:round/>
                      <a:headEnd type="none" w="med" len="med"/>
                      <a:tailEnd type="none" w="med" len="med"/>
                    </a:lnB>
                    <a:solidFill>
                      <a:srgbClr val="ED7D31"/>
                    </a:solidFill>
                  </a:tcPr>
                </a:tc>
              </a:tr>
              <a:tr h="233150">
                <a:tc>
                  <a:txBody>
                    <a:bodyPr/>
                    <a:lstStyle/>
                    <a:p>
                      <a:pPr algn="ctr" fontAlgn="ctr"/>
                      <a:r>
                        <a:rPr lang="en-GB" sz="1100" b="1" i="0" u="none" strike="noStrike">
                          <a:solidFill>
                            <a:srgbClr val="FFFFFF"/>
                          </a:solidFill>
                          <a:effectLst/>
                          <a:latin typeface="+mn-lt"/>
                        </a:rPr>
                        <a:t>2020</a:t>
                      </a:r>
                    </a:p>
                  </a:txBody>
                  <a:tcPr marL="9525" marR="9525" marT="9525" marB="0" anchor="ctr">
                    <a:lnL>
                      <a:noFill/>
                    </a:lnL>
                    <a:lnR>
                      <a:noFill/>
                    </a:lnR>
                    <a:lnT w="6350" cap="flat" cmpd="sng" algn="ctr">
                      <a:solidFill>
                        <a:srgbClr val="E7E6E6"/>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rgbClr val="ED7D31"/>
                    </a:solidFill>
                  </a:tcPr>
                </a:tc>
                <a:tc>
                  <a:txBody>
                    <a:bodyPr/>
                    <a:lstStyle/>
                    <a:p>
                      <a:pPr algn="ctr" fontAlgn="ctr"/>
                      <a:r>
                        <a:rPr lang="en-GB" sz="1100" b="0" i="0" u="none" strike="noStrike" dirty="0">
                          <a:solidFill>
                            <a:srgbClr val="000000"/>
                          </a:solidFill>
                          <a:effectLst/>
                          <a:latin typeface="+mn-lt"/>
                        </a:rPr>
                        <a:t>1296</a:t>
                      </a:r>
                    </a:p>
                  </a:txBody>
                  <a:tcPr marL="9525" marR="9525" marT="9525" marB="0" anchor="ctr">
                    <a:lnL>
                      <a:noFill/>
                    </a:lnL>
                    <a:lnR w="6350" cap="flat" cmpd="sng" algn="ctr">
                      <a:solidFill>
                        <a:schemeClr val="bg1">
                          <a:lumMod val="85000"/>
                        </a:schemeClr>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tcPr>
                </a:tc>
                <a:tc>
                  <a:txBody>
                    <a:bodyPr/>
                    <a:lstStyle/>
                    <a:p>
                      <a:pPr algn="ctr" fontAlgn="ctr"/>
                      <a:r>
                        <a:rPr lang="en-GB" sz="1100" b="0" i="0" u="none" strike="noStrike" dirty="0">
                          <a:solidFill>
                            <a:srgbClr val="000000"/>
                          </a:solidFill>
                          <a:effectLst/>
                          <a:latin typeface="+mn-lt"/>
                        </a:rPr>
                        <a:t>1284</a:t>
                      </a:r>
                    </a:p>
                  </a:txBody>
                  <a:tcPr marL="9525" marR="9525" marT="9525"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rgbClr val="E7E6E6"/>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tcPr>
                </a:tc>
                <a:tc>
                  <a:txBody>
                    <a:bodyPr/>
                    <a:lstStyle/>
                    <a:p>
                      <a:pPr algn="ctr" fontAlgn="ctr"/>
                      <a:r>
                        <a:rPr lang="en-GB" sz="1100" b="0" i="0" u="none" strike="noStrike" dirty="0">
                          <a:solidFill>
                            <a:srgbClr val="000000"/>
                          </a:solidFill>
                          <a:effectLst/>
                          <a:latin typeface="+mn-lt"/>
                        </a:rPr>
                        <a:t>1263</a:t>
                      </a:r>
                    </a:p>
                  </a:txBody>
                  <a:tcPr marL="9525" marR="9525" marT="9525"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rgbClr val="E7E6E6"/>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tcPr>
                </a:tc>
                <a:tc>
                  <a:txBody>
                    <a:bodyPr/>
                    <a:lstStyle/>
                    <a:p>
                      <a:pPr algn="ctr" fontAlgn="ctr"/>
                      <a:r>
                        <a:rPr lang="en-GB" sz="1100" b="0" i="0" u="none" strike="noStrike" dirty="0">
                          <a:solidFill>
                            <a:srgbClr val="000000"/>
                          </a:solidFill>
                          <a:effectLst/>
                          <a:latin typeface="+mn-lt"/>
                        </a:rPr>
                        <a:t>1267</a:t>
                      </a:r>
                    </a:p>
                  </a:txBody>
                  <a:tcPr marL="9525" marR="9525" marT="9525"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rgbClr val="E7E6E6"/>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tcPr>
                </a:tc>
                <a:tc>
                  <a:txBody>
                    <a:bodyPr/>
                    <a:lstStyle/>
                    <a:p>
                      <a:pPr algn="ctr" fontAlgn="ctr"/>
                      <a:r>
                        <a:rPr lang="en-GB" sz="1100" b="0" i="0" u="none" strike="noStrike" dirty="0">
                          <a:solidFill>
                            <a:srgbClr val="000000"/>
                          </a:solidFill>
                          <a:effectLst/>
                          <a:latin typeface="+mn-lt"/>
                        </a:rPr>
                        <a:t>1270</a:t>
                      </a:r>
                    </a:p>
                  </a:txBody>
                  <a:tcPr marL="9525" marR="9525" marT="9525"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rgbClr val="E7E6E6"/>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tcPr>
                </a:tc>
                <a:tc>
                  <a:txBody>
                    <a:bodyPr/>
                    <a:lstStyle/>
                    <a:p>
                      <a:pPr algn="ctr" fontAlgn="ctr"/>
                      <a:r>
                        <a:rPr lang="en-GB" sz="1100" b="0" i="0" u="none" strike="noStrike" dirty="0">
                          <a:solidFill>
                            <a:srgbClr val="000000"/>
                          </a:solidFill>
                          <a:effectLst/>
                          <a:latin typeface="+mn-lt"/>
                        </a:rPr>
                        <a:t>1284</a:t>
                      </a:r>
                    </a:p>
                  </a:txBody>
                  <a:tcPr marL="9525" marR="9525" marT="9525"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tcPr>
                </a:tc>
                <a:tc>
                  <a:txBody>
                    <a:bodyPr/>
                    <a:lstStyle/>
                    <a:p>
                      <a:pPr algn="ctr" fontAlgn="ctr"/>
                      <a:r>
                        <a:rPr lang="en-GB" sz="1100" b="0" i="0" u="none" strike="noStrike" dirty="0">
                          <a:solidFill>
                            <a:srgbClr val="000000"/>
                          </a:solidFill>
                          <a:effectLst/>
                          <a:latin typeface="+mn-lt"/>
                        </a:rPr>
                        <a:t>1333</a:t>
                      </a:r>
                    </a:p>
                  </a:txBody>
                  <a:tcPr marL="9525" marR="9525" marT="9525"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rgbClr val="E7E6E6"/>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tcPr>
                </a:tc>
              </a:tr>
              <a:tr h="233150">
                <a:tc>
                  <a:txBody>
                    <a:bodyPr/>
                    <a:lstStyle/>
                    <a:p>
                      <a:pPr algn="ctr" fontAlgn="ctr"/>
                      <a:r>
                        <a:rPr lang="en-GB" sz="1100" b="1" i="0" u="none" strike="noStrike">
                          <a:solidFill>
                            <a:srgbClr val="FFFFFF"/>
                          </a:solidFill>
                          <a:effectLst/>
                          <a:latin typeface="+mn-lt"/>
                        </a:rPr>
                        <a:t>2019</a:t>
                      </a:r>
                    </a:p>
                  </a:txBody>
                  <a:tcPr marL="9525" marR="9525" marT="9525" marB="0" anchor="ctr">
                    <a:lnL>
                      <a:noFill/>
                    </a:lnL>
                    <a:lnR>
                      <a:noFill/>
                    </a:lnR>
                    <a:lnT w="6350" cap="flat" cmpd="sng" algn="ctr">
                      <a:solidFill>
                        <a:schemeClr val="bg1">
                          <a:lumMod val="85000"/>
                        </a:schemeClr>
                      </a:solidFill>
                      <a:prstDash val="solid"/>
                      <a:round/>
                      <a:headEnd type="none" w="med" len="med"/>
                      <a:tailEnd type="none" w="med" len="med"/>
                    </a:lnT>
                    <a:lnB w="6350" cap="flat" cmpd="sng" algn="ctr">
                      <a:solidFill>
                        <a:srgbClr val="E7E6E6"/>
                      </a:solidFill>
                      <a:prstDash val="solid"/>
                      <a:round/>
                      <a:headEnd type="none" w="med" len="med"/>
                      <a:tailEnd type="none" w="med" len="med"/>
                    </a:lnB>
                    <a:solidFill>
                      <a:srgbClr val="ED7D31"/>
                    </a:solidFill>
                  </a:tcPr>
                </a:tc>
                <a:tc>
                  <a:txBody>
                    <a:bodyPr/>
                    <a:lstStyle/>
                    <a:p>
                      <a:pPr algn="ctr" fontAlgn="b"/>
                      <a:r>
                        <a:rPr lang="en-GB" sz="1100" b="0" i="0" u="none" strike="noStrike" dirty="0">
                          <a:solidFill>
                            <a:srgbClr val="000000"/>
                          </a:solidFill>
                          <a:effectLst/>
                          <a:latin typeface="+mn-lt"/>
                        </a:rPr>
                        <a:t>1248</a:t>
                      </a:r>
                    </a:p>
                  </a:txBody>
                  <a:tcPr marL="9525" marR="9525" marT="9525" marB="0" anchor="b">
                    <a:lnL>
                      <a:noFill/>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tcPr>
                </a:tc>
                <a:tc>
                  <a:txBody>
                    <a:bodyPr/>
                    <a:lstStyle/>
                    <a:p>
                      <a:pPr algn="ctr" fontAlgn="b"/>
                      <a:r>
                        <a:rPr lang="en-GB" sz="1100" b="0" i="0" u="none" strike="noStrike" dirty="0">
                          <a:solidFill>
                            <a:srgbClr val="000000"/>
                          </a:solidFill>
                          <a:effectLst/>
                          <a:latin typeface="+mn-lt"/>
                        </a:rPr>
                        <a:t>1273</a:t>
                      </a:r>
                    </a:p>
                  </a:txBody>
                  <a:tcPr marL="9525" marR="9525" marT="9525" marB="0" anchor="b">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tcPr>
                </a:tc>
                <a:tc>
                  <a:txBody>
                    <a:bodyPr/>
                    <a:lstStyle/>
                    <a:p>
                      <a:pPr algn="ctr" fontAlgn="b"/>
                      <a:r>
                        <a:rPr lang="en-GB" sz="1100" b="0" i="0" u="none" strike="noStrike">
                          <a:solidFill>
                            <a:srgbClr val="000000"/>
                          </a:solidFill>
                          <a:effectLst/>
                          <a:latin typeface="+mn-lt"/>
                        </a:rPr>
                        <a:t>1259</a:t>
                      </a:r>
                    </a:p>
                  </a:txBody>
                  <a:tcPr marL="9525" marR="9525" marT="9525" marB="0" anchor="b">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tcPr>
                </a:tc>
                <a:tc>
                  <a:txBody>
                    <a:bodyPr/>
                    <a:lstStyle/>
                    <a:p>
                      <a:pPr algn="ctr" fontAlgn="b"/>
                      <a:r>
                        <a:rPr lang="en-GB" sz="1100" b="0" i="0" u="none" strike="noStrike">
                          <a:solidFill>
                            <a:srgbClr val="000000"/>
                          </a:solidFill>
                          <a:effectLst/>
                          <a:latin typeface="+mn-lt"/>
                        </a:rPr>
                        <a:t>1269</a:t>
                      </a:r>
                    </a:p>
                  </a:txBody>
                  <a:tcPr marL="9525" marR="9525" marT="9525" marB="0" anchor="b">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tcPr>
                </a:tc>
                <a:tc>
                  <a:txBody>
                    <a:bodyPr/>
                    <a:lstStyle/>
                    <a:p>
                      <a:pPr algn="ctr" fontAlgn="b"/>
                      <a:r>
                        <a:rPr lang="en-GB" sz="1100" b="0" i="0" u="none" strike="noStrike">
                          <a:solidFill>
                            <a:srgbClr val="000000"/>
                          </a:solidFill>
                          <a:effectLst/>
                          <a:latin typeface="+mn-lt"/>
                        </a:rPr>
                        <a:t>1230</a:t>
                      </a:r>
                    </a:p>
                  </a:txBody>
                  <a:tcPr marL="9525" marR="9525" marT="9525" marB="0" anchor="b">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tcPr>
                </a:tc>
                <a:tc>
                  <a:txBody>
                    <a:bodyPr/>
                    <a:lstStyle/>
                    <a:p>
                      <a:pPr algn="ctr" fontAlgn="b"/>
                      <a:r>
                        <a:rPr lang="en-GB" sz="1100" b="0" i="0" u="none" strike="noStrike">
                          <a:solidFill>
                            <a:srgbClr val="000000"/>
                          </a:solidFill>
                          <a:effectLst/>
                          <a:latin typeface="+mn-lt"/>
                        </a:rPr>
                        <a:t>1207</a:t>
                      </a:r>
                    </a:p>
                  </a:txBody>
                  <a:tcPr marL="9525" marR="9525" marT="9525" marB="0" anchor="b">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tcPr>
                </a:tc>
                <a:tc>
                  <a:txBody>
                    <a:bodyPr/>
                    <a:lstStyle/>
                    <a:p>
                      <a:pPr algn="ctr" fontAlgn="b"/>
                      <a:r>
                        <a:rPr lang="en-GB" sz="1100" b="0" i="0" u="none" strike="noStrike" dirty="0">
                          <a:solidFill>
                            <a:srgbClr val="000000"/>
                          </a:solidFill>
                          <a:effectLst/>
                          <a:latin typeface="+mn-lt"/>
                        </a:rPr>
                        <a:t>1210</a:t>
                      </a:r>
                    </a:p>
                  </a:txBody>
                  <a:tcPr marL="9525" marR="9525" marT="9525" marB="0" anchor="b">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tcPr>
                </a:tc>
              </a:tr>
            </a:tbl>
          </a:graphicData>
        </a:graphic>
      </p:graphicFrame>
      <p:graphicFrame>
        <p:nvGraphicFramePr>
          <p:cNvPr id="16" name="Chart 15"/>
          <p:cNvGraphicFramePr>
            <a:graphicFrameLocks/>
          </p:cNvGraphicFramePr>
          <p:nvPr>
            <p:extLst>
              <p:ext uri="{D42A27DB-BD31-4B8C-83A1-F6EECF244321}">
                <p14:modId xmlns:p14="http://schemas.microsoft.com/office/powerpoint/2010/main" val="3963642156"/>
              </p:ext>
            </p:extLst>
          </p:nvPr>
        </p:nvGraphicFramePr>
        <p:xfrm>
          <a:off x="502975" y="2767698"/>
          <a:ext cx="6388362" cy="375079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97744979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p:cNvSpPr/>
          <p:nvPr/>
        </p:nvSpPr>
        <p:spPr>
          <a:xfrm>
            <a:off x="64801" y="701935"/>
            <a:ext cx="11929080" cy="5726247"/>
          </a:xfrm>
          <a:prstGeom prst="rect">
            <a:avLst/>
          </a:prstGeom>
          <a:noFill/>
          <a:ln w="127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prstClr val="white"/>
              </a:solidFill>
            </a:endParaRPr>
          </a:p>
        </p:txBody>
      </p:sp>
      <p:grpSp>
        <p:nvGrpSpPr>
          <p:cNvPr id="13" name="Group 12"/>
          <p:cNvGrpSpPr/>
          <p:nvPr/>
        </p:nvGrpSpPr>
        <p:grpSpPr>
          <a:xfrm>
            <a:off x="-494269" y="0"/>
            <a:ext cx="12686269" cy="646331"/>
            <a:chOff x="-494270" y="0"/>
            <a:chExt cx="12686269" cy="646331"/>
          </a:xfrm>
        </p:grpSpPr>
        <p:sp>
          <p:nvSpPr>
            <p:cNvPr id="10" name="TextBox 9"/>
            <p:cNvSpPr txBox="1"/>
            <p:nvPr/>
          </p:nvSpPr>
          <p:spPr>
            <a:xfrm>
              <a:off x="0" y="0"/>
              <a:ext cx="12191999" cy="646331"/>
            </a:xfrm>
            <a:prstGeom prst="rect">
              <a:avLst/>
            </a:prstGeom>
            <a:solidFill>
              <a:srgbClr val="ED7D31"/>
            </a:solidFill>
          </p:spPr>
          <p:txBody>
            <a:bodyPr wrap="square" rtlCol="0" anchor="ctr">
              <a:spAutoFit/>
            </a:bodyPr>
            <a:lstStyle/>
            <a:p>
              <a:pPr algn="ctr"/>
              <a:endParaRPr lang="en-GB" sz="800" b="1" dirty="0" smtClean="0">
                <a:solidFill>
                  <a:prstClr val="white"/>
                </a:solidFill>
              </a:endParaRPr>
            </a:p>
            <a:p>
              <a:pPr algn="ctr"/>
              <a:r>
                <a:rPr lang="en-GB" sz="2000" b="1" dirty="0" smtClean="0">
                  <a:solidFill>
                    <a:prstClr val="white"/>
                  </a:solidFill>
                </a:rPr>
                <a:t>Total Absence (18</a:t>
              </a:r>
              <a:r>
                <a:rPr lang="en-GB" sz="2000" b="1" baseline="30000" dirty="0" smtClean="0">
                  <a:solidFill>
                    <a:prstClr val="white"/>
                  </a:solidFill>
                </a:rPr>
                <a:t>th</a:t>
              </a:r>
              <a:r>
                <a:rPr lang="en-GB" sz="2000" b="1" dirty="0" smtClean="0">
                  <a:solidFill>
                    <a:prstClr val="white"/>
                  </a:solidFill>
                </a:rPr>
                <a:t> March – 9</a:t>
              </a:r>
              <a:r>
                <a:rPr lang="en-GB" sz="2000" b="1" baseline="30000" dirty="0" smtClean="0">
                  <a:solidFill>
                    <a:prstClr val="white"/>
                  </a:solidFill>
                </a:rPr>
                <a:t>th</a:t>
              </a:r>
              <a:r>
                <a:rPr lang="en-GB" sz="2000" b="1" dirty="0" smtClean="0">
                  <a:solidFill>
                    <a:prstClr val="white"/>
                  </a:solidFill>
                </a:rPr>
                <a:t> December 2020</a:t>
              </a:r>
              <a:r>
                <a:rPr lang="en-GB" sz="2000" b="1" dirty="0">
                  <a:solidFill>
                    <a:prstClr val="white"/>
                  </a:solidFill>
                </a:rPr>
                <a:t>)</a:t>
              </a:r>
              <a:endParaRPr lang="en-GB" sz="2000" b="1" dirty="0" smtClean="0">
                <a:solidFill>
                  <a:prstClr val="white"/>
                </a:solidFill>
              </a:endParaRPr>
            </a:p>
            <a:p>
              <a:pPr algn="ctr"/>
              <a:endParaRPr lang="en-GB" sz="800" b="1" dirty="0">
                <a:solidFill>
                  <a:prstClr val="white"/>
                </a:solidFill>
              </a:endParaRPr>
            </a:p>
          </p:txBody>
        </p:sp>
        <p:pic>
          <p:nvPicPr>
            <p:cNvPr id="12" name="Picture 1" descr="image00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94270" y="47596"/>
              <a:ext cx="1619974" cy="5431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7" name="TextBox 16"/>
          <p:cNvSpPr txBox="1"/>
          <p:nvPr/>
        </p:nvSpPr>
        <p:spPr>
          <a:xfrm>
            <a:off x="3643253" y="814860"/>
            <a:ext cx="4931197" cy="276999"/>
          </a:xfrm>
          <a:prstGeom prst="rect">
            <a:avLst/>
          </a:prstGeom>
          <a:solidFill>
            <a:schemeClr val="bg1"/>
          </a:solidFill>
        </p:spPr>
        <p:txBody>
          <a:bodyPr wrap="square" rtlCol="0" anchor="ctr">
            <a:spAutoFit/>
          </a:bodyPr>
          <a:lstStyle/>
          <a:p>
            <a:pPr algn="ctr"/>
            <a:r>
              <a:rPr lang="en-GB" sz="1200" b="1" dirty="0" smtClean="0">
                <a:solidFill>
                  <a:schemeClr val="accent2"/>
                </a:solidFill>
              </a:rPr>
              <a:t>Total Absence Levels Line Graph – Comparison of 2019 to 2020</a:t>
            </a:r>
          </a:p>
        </p:txBody>
      </p:sp>
      <p:sp>
        <p:nvSpPr>
          <p:cNvPr id="20" name="Footer Placeholder 19"/>
          <p:cNvSpPr>
            <a:spLocks noGrp="1"/>
          </p:cNvSpPr>
          <p:nvPr>
            <p:ph type="ftr" sz="quarter" idx="11"/>
          </p:nvPr>
        </p:nvSpPr>
        <p:spPr>
          <a:xfrm>
            <a:off x="9744597" y="6428183"/>
            <a:ext cx="4114800" cy="365125"/>
          </a:xfrm>
        </p:spPr>
        <p:txBody>
          <a:bodyPr/>
          <a:lstStyle/>
          <a:p>
            <a:r>
              <a:rPr lang="en-GB" smtClean="0"/>
              <a:t>
OFFICIAL</a:t>
            </a:r>
            <a:endParaRPr lang="en-GB" dirty="0">
              <a:cs typeface="Arial" panose="020B0604020202020204" pitchFamily="34" charset="0"/>
            </a:endParaRPr>
          </a:p>
        </p:txBody>
      </p:sp>
      <p:sp>
        <p:nvSpPr>
          <p:cNvPr id="18" name="TextBox 26"/>
          <p:cNvSpPr txBox="1"/>
          <p:nvPr/>
        </p:nvSpPr>
        <p:spPr>
          <a:xfrm>
            <a:off x="1677294" y="6632870"/>
            <a:ext cx="8837408" cy="276999"/>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GB" sz="1200" dirty="0" smtClean="0">
                <a:solidFill>
                  <a:prstClr val="white">
                    <a:lumMod val="65000"/>
                  </a:prstClr>
                </a:solidFill>
              </a:rPr>
              <a:t>No figures should be considered as Official Police Statistics. These may not yet have been verified or validated.</a:t>
            </a:r>
            <a:endParaRPr lang="en-GB" sz="1200" dirty="0">
              <a:solidFill>
                <a:prstClr val="white">
                  <a:lumMod val="65000"/>
                </a:prstClr>
              </a:solidFill>
            </a:endParaRPr>
          </a:p>
        </p:txBody>
      </p:sp>
      <p:sp>
        <p:nvSpPr>
          <p:cNvPr id="15" name="TextBox 14"/>
          <p:cNvSpPr txBox="1"/>
          <p:nvPr/>
        </p:nvSpPr>
        <p:spPr>
          <a:xfrm>
            <a:off x="1183758" y="646330"/>
            <a:ext cx="9654363" cy="4708981"/>
          </a:xfrm>
          <a:prstGeom prst="rect">
            <a:avLst/>
          </a:prstGeom>
          <a:noFill/>
        </p:spPr>
        <p:txBody>
          <a:bodyPr wrap="square" rtlCol="0">
            <a:spAutoFit/>
          </a:bodyPr>
          <a:lstStyle/>
          <a:p>
            <a:r>
              <a:rPr lang="en-GB" sz="30000" dirty="0" smtClean="0">
                <a:solidFill>
                  <a:srgbClr val="FF0000"/>
                </a:solidFill>
              </a:rPr>
              <a:t>    </a:t>
            </a:r>
            <a:endParaRPr lang="en-GB" sz="30000" dirty="0">
              <a:solidFill>
                <a:srgbClr val="FF0000"/>
              </a:solidFill>
            </a:endParaRPr>
          </a:p>
        </p:txBody>
      </p:sp>
      <p:graphicFrame>
        <p:nvGraphicFramePr>
          <p:cNvPr id="19" name="Chart 18"/>
          <p:cNvGraphicFramePr>
            <a:graphicFrameLocks/>
          </p:cNvGraphicFramePr>
          <p:nvPr>
            <p:extLst>
              <p:ext uri="{D42A27DB-BD31-4B8C-83A1-F6EECF244321}">
                <p14:modId xmlns:p14="http://schemas.microsoft.com/office/powerpoint/2010/main" val="522634870"/>
              </p:ext>
            </p:extLst>
          </p:nvPr>
        </p:nvGraphicFramePr>
        <p:xfrm>
          <a:off x="64801" y="669130"/>
          <a:ext cx="11929079" cy="61241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54902412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Group 12"/>
          <p:cNvGrpSpPr/>
          <p:nvPr/>
        </p:nvGrpSpPr>
        <p:grpSpPr>
          <a:xfrm>
            <a:off x="-494269" y="0"/>
            <a:ext cx="12686269" cy="646331"/>
            <a:chOff x="-494270" y="0"/>
            <a:chExt cx="12686269" cy="646331"/>
          </a:xfrm>
        </p:grpSpPr>
        <p:sp>
          <p:nvSpPr>
            <p:cNvPr id="10" name="TextBox 9"/>
            <p:cNvSpPr txBox="1"/>
            <p:nvPr/>
          </p:nvSpPr>
          <p:spPr>
            <a:xfrm>
              <a:off x="0" y="0"/>
              <a:ext cx="12191999" cy="646331"/>
            </a:xfrm>
            <a:prstGeom prst="rect">
              <a:avLst/>
            </a:prstGeom>
            <a:solidFill>
              <a:srgbClr val="ED7D31"/>
            </a:solidFill>
          </p:spPr>
          <p:txBody>
            <a:bodyPr wrap="square" rtlCol="0" anchor="ctr">
              <a:spAutoFit/>
            </a:bodyPr>
            <a:lstStyle/>
            <a:p>
              <a:pPr algn="ctr"/>
              <a:endParaRPr lang="en-GB" sz="800" b="1" dirty="0" smtClean="0">
                <a:solidFill>
                  <a:prstClr val="white"/>
                </a:solidFill>
              </a:endParaRPr>
            </a:p>
            <a:p>
              <a:pPr algn="ctr"/>
              <a:r>
                <a:rPr lang="en-GB" sz="2000" b="1" dirty="0" smtClean="0">
                  <a:solidFill>
                    <a:prstClr val="white"/>
                  </a:solidFill>
                </a:rPr>
                <a:t>Near Miss and Testing Data (w/e 23</a:t>
              </a:r>
              <a:r>
                <a:rPr lang="en-GB" sz="2000" b="1" baseline="30000" dirty="0" smtClean="0">
                  <a:solidFill>
                    <a:prstClr val="white"/>
                  </a:solidFill>
                </a:rPr>
                <a:t>rd</a:t>
              </a:r>
              <a:r>
                <a:rPr lang="en-GB" sz="2000" b="1" dirty="0" smtClean="0">
                  <a:solidFill>
                    <a:prstClr val="white"/>
                  </a:solidFill>
                </a:rPr>
                <a:t> March – 7</a:t>
              </a:r>
              <a:r>
                <a:rPr lang="en-GB" sz="2000" b="1" baseline="30000" dirty="0" smtClean="0">
                  <a:solidFill>
                    <a:prstClr val="white"/>
                  </a:solidFill>
                </a:rPr>
                <a:t>th</a:t>
              </a:r>
              <a:r>
                <a:rPr lang="en-GB" sz="2000" b="1" dirty="0" smtClean="0">
                  <a:solidFill>
                    <a:prstClr val="white"/>
                  </a:solidFill>
                </a:rPr>
                <a:t> December</a:t>
              </a:r>
              <a:r>
                <a:rPr lang="en-GB" sz="2000" b="1" dirty="0" smtClean="0">
                  <a:solidFill>
                    <a:schemeClr val="bg1"/>
                  </a:solidFill>
                </a:rPr>
                <a:t> 2020</a:t>
              </a:r>
              <a:r>
                <a:rPr lang="en-GB" sz="2000" b="1" dirty="0" smtClean="0">
                  <a:solidFill>
                    <a:prstClr val="white"/>
                  </a:solidFill>
                </a:rPr>
                <a:t>)</a:t>
              </a:r>
            </a:p>
            <a:p>
              <a:pPr algn="ctr"/>
              <a:endParaRPr lang="en-GB" sz="800" b="1" dirty="0">
                <a:solidFill>
                  <a:prstClr val="white"/>
                </a:solidFill>
              </a:endParaRPr>
            </a:p>
          </p:txBody>
        </p:sp>
        <p:pic>
          <p:nvPicPr>
            <p:cNvPr id="12" name="Picture 1" descr="image00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94270" y="47596"/>
              <a:ext cx="1619974" cy="5431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9" name="Rectangle 18"/>
          <p:cNvSpPr/>
          <p:nvPr/>
        </p:nvSpPr>
        <p:spPr>
          <a:xfrm>
            <a:off x="198957" y="928343"/>
            <a:ext cx="11760671" cy="4060712"/>
          </a:xfrm>
          <a:prstGeom prst="rect">
            <a:avLst/>
          </a:prstGeom>
          <a:noFill/>
          <a:ln w="19050">
            <a:solidFill>
              <a:srgbClr val="ED7D3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prstClr val="white"/>
              </a:solidFill>
            </a:endParaRPr>
          </a:p>
        </p:txBody>
      </p:sp>
      <p:sp>
        <p:nvSpPr>
          <p:cNvPr id="15" name="TextBox 26"/>
          <p:cNvSpPr txBox="1"/>
          <p:nvPr/>
        </p:nvSpPr>
        <p:spPr>
          <a:xfrm>
            <a:off x="1745810" y="6574494"/>
            <a:ext cx="8837408" cy="30777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GB" sz="1400" dirty="0" smtClean="0">
                <a:solidFill>
                  <a:prstClr val="white">
                    <a:lumMod val="65000"/>
                  </a:prstClr>
                </a:solidFill>
              </a:rPr>
              <a:t>No figures should be considered as Official Police Statistics. These may not yet have been verified or validated.</a:t>
            </a:r>
            <a:endParaRPr lang="en-GB" sz="1400" dirty="0">
              <a:solidFill>
                <a:prstClr val="white">
                  <a:lumMod val="65000"/>
                </a:prstClr>
              </a:solidFill>
            </a:endParaRPr>
          </a:p>
        </p:txBody>
      </p:sp>
      <p:sp>
        <p:nvSpPr>
          <p:cNvPr id="20" name="Footer Placeholder 19"/>
          <p:cNvSpPr>
            <a:spLocks noGrp="1"/>
          </p:cNvSpPr>
          <p:nvPr>
            <p:ph type="ftr" sz="quarter" idx="11"/>
          </p:nvPr>
        </p:nvSpPr>
        <p:spPr>
          <a:xfrm>
            <a:off x="9744597" y="6428183"/>
            <a:ext cx="4114800" cy="365125"/>
          </a:xfrm>
        </p:spPr>
        <p:txBody>
          <a:bodyPr/>
          <a:lstStyle/>
          <a:p>
            <a:r>
              <a:rPr lang="en-GB" smtClean="0"/>
              <a:t>
OFFICIAL</a:t>
            </a:r>
            <a:endParaRPr lang="en-GB" dirty="0">
              <a:cs typeface="Arial" panose="020B0604020202020204" pitchFamily="34" charset="0"/>
            </a:endParaRPr>
          </a:p>
        </p:txBody>
      </p:sp>
      <p:sp>
        <p:nvSpPr>
          <p:cNvPr id="16" name="TextBox 15"/>
          <p:cNvSpPr txBox="1"/>
          <p:nvPr/>
        </p:nvSpPr>
        <p:spPr>
          <a:xfrm>
            <a:off x="198956" y="5096907"/>
            <a:ext cx="11610155" cy="1569660"/>
          </a:xfrm>
          <a:prstGeom prst="rect">
            <a:avLst/>
          </a:prstGeom>
          <a:noFill/>
        </p:spPr>
        <p:txBody>
          <a:bodyPr wrap="square" rtlCol="0">
            <a:spAutoFit/>
          </a:bodyPr>
          <a:lstStyle/>
          <a:p>
            <a:pPr algn="ctr"/>
            <a:r>
              <a:rPr lang="en-GB" sz="1200" dirty="0"/>
              <a:t>‘Near </a:t>
            </a:r>
            <a:r>
              <a:rPr lang="en-GB" sz="1200" dirty="0" err="1"/>
              <a:t>miss’</a:t>
            </a:r>
            <a:r>
              <a:rPr lang="en-GB" sz="1200" dirty="0"/>
              <a:t> forms in the context of the pandemic situation may be submitted for a variety of </a:t>
            </a:r>
            <a:r>
              <a:rPr lang="en-GB" sz="1200" dirty="0" smtClean="0"/>
              <a:t>reasons. </a:t>
            </a:r>
            <a:r>
              <a:rPr lang="en-GB" sz="1200" dirty="0"/>
              <a:t>i.e. when officers are potentially exposed </a:t>
            </a:r>
            <a:r>
              <a:rPr lang="en-GB" sz="1200" dirty="0" smtClean="0"/>
              <a:t>to: </a:t>
            </a:r>
            <a:r>
              <a:rPr lang="en-GB" sz="1200" dirty="0"/>
              <a:t>COVID-19 whilst not wearing PPE, where PPE malfunctions, or in any other instance an officer feels a risk to themselves in a specific occurrence relating to COVID-19</a:t>
            </a:r>
            <a:r>
              <a:rPr lang="en-GB" sz="1200" dirty="0" smtClean="0"/>
              <a:t>.</a:t>
            </a:r>
          </a:p>
          <a:p>
            <a:pPr algn="ctr"/>
            <a:endParaRPr lang="en-GB" sz="1200" dirty="0"/>
          </a:p>
          <a:p>
            <a:pPr algn="ctr"/>
            <a:r>
              <a:rPr lang="en-GB" sz="1200" dirty="0" smtClean="0"/>
              <a:t>This can occur due to the reactive nature of policing, as well as being influenced by training levels and supply of PPE. This number of ‘Near </a:t>
            </a:r>
            <a:r>
              <a:rPr lang="en-GB" sz="1200" dirty="0" err="1" smtClean="0"/>
              <a:t>Miss’</a:t>
            </a:r>
            <a:r>
              <a:rPr lang="en-GB" sz="1200" dirty="0" smtClean="0"/>
              <a:t> weekly submissions is not available for the current week.</a:t>
            </a:r>
          </a:p>
          <a:p>
            <a:pPr algn="ctr"/>
            <a:endParaRPr lang="en-GB" sz="1200" dirty="0"/>
          </a:p>
          <a:p>
            <a:pPr algn="ctr"/>
            <a:r>
              <a:rPr lang="en-GB" sz="1200" dirty="0"/>
              <a:t>The amount of forms submitted continues to be attributable to the process for requesting an asymptomatic COVID-19 screening test due to an occupational risk, requiring the submission of a ‘</a:t>
            </a:r>
            <a:r>
              <a:rPr lang="en-GB" sz="1200" dirty="0" smtClean="0"/>
              <a:t>near </a:t>
            </a:r>
            <a:r>
              <a:rPr lang="en-GB" sz="1200" dirty="0" err="1" smtClean="0"/>
              <a:t>miss</a:t>
            </a:r>
            <a:r>
              <a:rPr lang="en-GB" sz="1200" dirty="0" err="1"/>
              <a:t>’</a:t>
            </a:r>
            <a:r>
              <a:rPr lang="en-GB" sz="1200" dirty="0"/>
              <a:t> form. Many of the reports would not have been submitted without this requirement. The number of incidents where a lack of PPE is identified has not risen</a:t>
            </a:r>
            <a:r>
              <a:rPr lang="en-GB" sz="1200" dirty="0" smtClean="0"/>
              <a:t>.</a:t>
            </a:r>
          </a:p>
        </p:txBody>
      </p:sp>
      <p:graphicFrame>
        <p:nvGraphicFramePr>
          <p:cNvPr id="17" name="Chart 16"/>
          <p:cNvGraphicFramePr>
            <a:graphicFrameLocks/>
          </p:cNvGraphicFramePr>
          <p:nvPr>
            <p:extLst>
              <p:ext uri="{D42A27DB-BD31-4B8C-83A1-F6EECF244321}">
                <p14:modId xmlns:p14="http://schemas.microsoft.com/office/powerpoint/2010/main" val="1638141931"/>
              </p:ext>
            </p:extLst>
          </p:nvPr>
        </p:nvGraphicFramePr>
        <p:xfrm>
          <a:off x="198955" y="818816"/>
          <a:ext cx="11760673" cy="4495568"/>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78644209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Box 14"/>
          <p:cNvSpPr txBox="1"/>
          <p:nvPr/>
        </p:nvSpPr>
        <p:spPr>
          <a:xfrm>
            <a:off x="0" y="0"/>
            <a:ext cx="12191999" cy="646331"/>
          </a:xfrm>
          <a:prstGeom prst="rect">
            <a:avLst/>
          </a:prstGeom>
          <a:solidFill>
            <a:srgbClr val="660066"/>
          </a:solidFill>
        </p:spPr>
        <p:txBody>
          <a:bodyPr wrap="square" rtlCol="0" anchor="ctr">
            <a:spAutoFit/>
          </a:bodyPr>
          <a:lstStyle/>
          <a:p>
            <a:pPr algn="ctr"/>
            <a:endParaRPr lang="en-GB" sz="800" b="1" dirty="0" smtClean="0">
              <a:solidFill>
                <a:prstClr val="white"/>
              </a:solidFill>
            </a:endParaRPr>
          </a:p>
          <a:p>
            <a:pPr algn="ctr"/>
            <a:r>
              <a:rPr lang="en-GB" sz="2000" b="1" dirty="0" smtClean="0">
                <a:solidFill>
                  <a:prstClr val="white"/>
                </a:solidFill>
              </a:rPr>
              <a:t>Cumulative </a:t>
            </a:r>
            <a:r>
              <a:rPr lang="en-GB" sz="2000" b="1" dirty="0">
                <a:solidFill>
                  <a:prstClr val="white"/>
                </a:solidFill>
              </a:rPr>
              <a:t>Service Centre Demand </a:t>
            </a:r>
            <a:r>
              <a:rPr lang="en-GB" sz="2000" b="1" dirty="0" smtClean="0">
                <a:solidFill>
                  <a:prstClr val="white"/>
                </a:solidFill>
              </a:rPr>
              <a:t>(19</a:t>
            </a:r>
            <a:r>
              <a:rPr lang="en-GB" sz="2000" b="1" baseline="30000" dirty="0" smtClean="0">
                <a:solidFill>
                  <a:prstClr val="white"/>
                </a:solidFill>
              </a:rPr>
              <a:t>th</a:t>
            </a:r>
            <a:r>
              <a:rPr lang="en-GB" sz="2000" b="1" dirty="0" smtClean="0">
                <a:solidFill>
                  <a:prstClr val="white"/>
                </a:solidFill>
              </a:rPr>
              <a:t> </a:t>
            </a:r>
            <a:r>
              <a:rPr lang="en-GB" sz="2000" b="1" dirty="0">
                <a:solidFill>
                  <a:prstClr val="white"/>
                </a:solidFill>
              </a:rPr>
              <a:t>March </a:t>
            </a:r>
            <a:r>
              <a:rPr lang="en-GB" sz="2000" b="1" dirty="0" smtClean="0">
                <a:solidFill>
                  <a:prstClr val="white"/>
                </a:solidFill>
              </a:rPr>
              <a:t>– 9</a:t>
            </a:r>
            <a:r>
              <a:rPr lang="en-GB" sz="2000" b="1" baseline="30000" dirty="0" smtClean="0">
                <a:solidFill>
                  <a:prstClr val="white"/>
                </a:solidFill>
              </a:rPr>
              <a:t>th </a:t>
            </a:r>
            <a:r>
              <a:rPr lang="en-GB" sz="2000" b="1" dirty="0" smtClean="0">
                <a:solidFill>
                  <a:prstClr val="white"/>
                </a:solidFill>
              </a:rPr>
              <a:t>December </a:t>
            </a:r>
            <a:r>
              <a:rPr lang="en-GB" sz="2000" b="1" dirty="0">
                <a:solidFill>
                  <a:prstClr val="white"/>
                </a:solidFill>
              </a:rPr>
              <a:t>2020)</a:t>
            </a:r>
            <a:endParaRPr lang="en-GB" sz="2000" b="1" dirty="0" smtClean="0">
              <a:solidFill>
                <a:prstClr val="white"/>
              </a:solidFill>
            </a:endParaRPr>
          </a:p>
          <a:p>
            <a:pPr algn="ctr"/>
            <a:endParaRPr lang="en-GB" sz="800" b="1" dirty="0">
              <a:solidFill>
                <a:prstClr val="white"/>
              </a:solidFill>
            </a:endParaRPr>
          </a:p>
        </p:txBody>
      </p:sp>
      <p:pic>
        <p:nvPicPr>
          <p:cNvPr id="19" name="Picture 1" descr="image001"/>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59837" y="47596"/>
            <a:ext cx="1685541" cy="5431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TextBox 26"/>
          <p:cNvSpPr txBox="1"/>
          <p:nvPr/>
        </p:nvSpPr>
        <p:spPr>
          <a:xfrm>
            <a:off x="1582883" y="6584329"/>
            <a:ext cx="8837408" cy="30777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GB" sz="1400" dirty="0" smtClean="0">
                <a:solidFill>
                  <a:prstClr val="white">
                    <a:lumMod val="65000"/>
                  </a:prstClr>
                </a:solidFill>
              </a:rPr>
              <a:t>No figures should be considered as Official Police Statistics. These may not yet have been verified or validated.</a:t>
            </a:r>
            <a:endParaRPr lang="en-GB" sz="1400" dirty="0">
              <a:solidFill>
                <a:prstClr val="white">
                  <a:lumMod val="65000"/>
                </a:prstClr>
              </a:solidFill>
            </a:endParaRPr>
          </a:p>
        </p:txBody>
      </p:sp>
      <p:sp>
        <p:nvSpPr>
          <p:cNvPr id="14" name="Footer Placeholder 1"/>
          <p:cNvSpPr>
            <a:spLocks noGrp="1"/>
          </p:cNvSpPr>
          <p:nvPr>
            <p:ph type="ftr" sz="quarter" idx="11"/>
          </p:nvPr>
        </p:nvSpPr>
        <p:spPr>
          <a:xfrm>
            <a:off x="11196310" y="6560558"/>
            <a:ext cx="995689" cy="177659"/>
          </a:xfrm>
        </p:spPr>
        <p:txBody>
          <a:bodyPr/>
          <a:lstStyle/>
          <a:p>
            <a:r>
              <a:rPr lang="en-GB" sz="1400" smtClean="0">
                <a:solidFill>
                  <a:schemeClr val="bg2">
                    <a:lumMod val="75000"/>
                  </a:schemeClr>
                </a:solidFill>
              </a:rPr>
              <a:t>
OFFICIAL</a:t>
            </a:r>
            <a:endParaRPr lang="en-GB" sz="1400" dirty="0">
              <a:solidFill>
                <a:schemeClr val="bg2">
                  <a:lumMod val="75000"/>
                </a:schemeClr>
              </a:solidFill>
            </a:endParaRPr>
          </a:p>
        </p:txBody>
      </p:sp>
      <p:graphicFrame>
        <p:nvGraphicFramePr>
          <p:cNvPr id="3" name="Object 2"/>
          <p:cNvGraphicFramePr>
            <a:graphicFrameLocks noChangeAspect="1"/>
          </p:cNvGraphicFramePr>
          <p:nvPr>
            <p:extLst>
              <p:ext uri="{D42A27DB-BD31-4B8C-83A1-F6EECF244321}">
                <p14:modId xmlns:p14="http://schemas.microsoft.com/office/powerpoint/2010/main" val="3555635791"/>
              </p:ext>
            </p:extLst>
          </p:nvPr>
        </p:nvGraphicFramePr>
        <p:xfrm>
          <a:off x="57324" y="1100754"/>
          <a:ext cx="12077350" cy="3809305"/>
        </p:xfrm>
        <a:graphic>
          <a:graphicData uri="http://schemas.openxmlformats.org/presentationml/2006/ole">
            <mc:AlternateContent xmlns:mc="http://schemas.openxmlformats.org/markup-compatibility/2006">
              <mc:Choice xmlns:v="urn:schemas-microsoft-com:vml" Requires="v">
                <p:oleObj spid="_x0000_s2066" name="Worksheet" r:id="rId5" imgW="23078941" imgH="5724434" progId="Excel.Sheet.12">
                  <p:embed/>
                </p:oleObj>
              </mc:Choice>
              <mc:Fallback>
                <p:oleObj name="Worksheet" r:id="rId5" imgW="23078941" imgH="5724434" progId="Excel.Sheet.12">
                  <p:embed/>
                  <p:pic>
                    <p:nvPicPr>
                      <p:cNvPr id="0" name=""/>
                      <p:cNvPicPr/>
                      <p:nvPr/>
                    </p:nvPicPr>
                    <p:blipFill>
                      <a:blip r:embed="rId6"/>
                      <a:stretch>
                        <a:fillRect/>
                      </a:stretch>
                    </p:blipFill>
                    <p:spPr>
                      <a:xfrm>
                        <a:off x="57324" y="1100754"/>
                        <a:ext cx="12077350" cy="3809305"/>
                      </a:xfrm>
                      <a:prstGeom prst="rect">
                        <a:avLst/>
                      </a:prstGeom>
                    </p:spPr>
                  </p:pic>
                </p:oleObj>
              </mc:Fallback>
            </mc:AlternateContent>
          </a:graphicData>
        </a:graphic>
      </p:graphicFrame>
      <p:sp>
        <p:nvSpPr>
          <p:cNvPr id="2" name="TextBox 1"/>
          <p:cNvSpPr txBox="1"/>
          <p:nvPr/>
        </p:nvSpPr>
        <p:spPr>
          <a:xfrm>
            <a:off x="3751800" y="796705"/>
            <a:ext cx="4499573" cy="369332"/>
          </a:xfrm>
          <a:prstGeom prst="rect">
            <a:avLst/>
          </a:prstGeom>
          <a:noFill/>
        </p:spPr>
        <p:txBody>
          <a:bodyPr wrap="square" rtlCol="0">
            <a:spAutoFit/>
          </a:bodyPr>
          <a:lstStyle/>
          <a:p>
            <a:pPr algn="ctr"/>
            <a:r>
              <a:rPr lang="en-GB" dirty="0" smtClean="0"/>
              <a:t>Volume of Calls Answered by Date</a:t>
            </a:r>
            <a:endParaRPr lang="en-GB" dirty="0"/>
          </a:p>
        </p:txBody>
      </p:sp>
    </p:spTree>
    <p:extLst>
      <p:ext uri="{BB962C8B-B14F-4D97-AF65-F5344CB8AC3E}">
        <p14:creationId xmlns:p14="http://schemas.microsoft.com/office/powerpoint/2010/main" val="140603749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Box 14"/>
          <p:cNvSpPr txBox="1"/>
          <p:nvPr/>
        </p:nvSpPr>
        <p:spPr>
          <a:xfrm>
            <a:off x="0" y="0"/>
            <a:ext cx="12191999" cy="646331"/>
          </a:xfrm>
          <a:prstGeom prst="rect">
            <a:avLst/>
          </a:prstGeom>
          <a:solidFill>
            <a:srgbClr val="7030A0"/>
          </a:solidFill>
        </p:spPr>
        <p:txBody>
          <a:bodyPr wrap="square" rtlCol="0" anchor="ctr">
            <a:spAutoFit/>
          </a:bodyPr>
          <a:lstStyle/>
          <a:p>
            <a:pPr algn="ctr"/>
            <a:endParaRPr lang="en-GB" sz="800" b="1" dirty="0" smtClean="0">
              <a:solidFill>
                <a:prstClr val="white"/>
              </a:solidFill>
            </a:endParaRPr>
          </a:p>
          <a:p>
            <a:pPr algn="ctr"/>
            <a:r>
              <a:rPr lang="en-GB" sz="2000" b="1" dirty="0" smtClean="0">
                <a:solidFill>
                  <a:prstClr val="white"/>
                </a:solidFill>
              </a:rPr>
              <a:t>Cumulative Incident </a:t>
            </a:r>
            <a:r>
              <a:rPr lang="en-GB" sz="2000" b="1" dirty="0">
                <a:solidFill>
                  <a:prstClr val="white"/>
                </a:solidFill>
              </a:rPr>
              <a:t>Demand (</a:t>
            </a:r>
            <a:r>
              <a:rPr lang="en-GB" sz="2000" b="1" dirty="0" smtClean="0">
                <a:solidFill>
                  <a:prstClr val="white"/>
                </a:solidFill>
              </a:rPr>
              <a:t>19</a:t>
            </a:r>
            <a:r>
              <a:rPr lang="en-GB" sz="2000" b="1" baseline="30000" dirty="0" smtClean="0">
                <a:solidFill>
                  <a:prstClr val="white"/>
                </a:solidFill>
              </a:rPr>
              <a:t>th</a:t>
            </a:r>
            <a:r>
              <a:rPr lang="en-GB" sz="2000" b="1" dirty="0" smtClean="0">
                <a:solidFill>
                  <a:prstClr val="white"/>
                </a:solidFill>
              </a:rPr>
              <a:t> </a:t>
            </a:r>
            <a:r>
              <a:rPr lang="en-GB" sz="2000" b="1" dirty="0">
                <a:solidFill>
                  <a:prstClr val="white"/>
                </a:solidFill>
              </a:rPr>
              <a:t>March </a:t>
            </a:r>
            <a:r>
              <a:rPr lang="en-GB" sz="2000" b="1" dirty="0" smtClean="0">
                <a:solidFill>
                  <a:prstClr val="white"/>
                </a:solidFill>
              </a:rPr>
              <a:t>– 4</a:t>
            </a:r>
            <a:r>
              <a:rPr lang="en-GB" sz="2000" b="1" baseline="30000" dirty="0" smtClean="0">
                <a:solidFill>
                  <a:prstClr val="white"/>
                </a:solidFill>
              </a:rPr>
              <a:t>th </a:t>
            </a:r>
            <a:r>
              <a:rPr lang="en-GB" sz="2000" b="1" dirty="0" smtClean="0">
                <a:solidFill>
                  <a:prstClr val="white"/>
                </a:solidFill>
              </a:rPr>
              <a:t>November 2020)</a:t>
            </a:r>
          </a:p>
          <a:p>
            <a:pPr algn="ctr"/>
            <a:endParaRPr lang="en-GB" sz="800" b="1" dirty="0">
              <a:solidFill>
                <a:prstClr val="white"/>
              </a:solidFill>
            </a:endParaRPr>
          </a:p>
        </p:txBody>
      </p:sp>
      <p:pic>
        <p:nvPicPr>
          <p:cNvPr id="19" name="Picture 1" descr="image001"/>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94270" y="47596"/>
            <a:ext cx="1619974" cy="5431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 name="TextBox 26"/>
          <p:cNvSpPr txBox="1"/>
          <p:nvPr/>
        </p:nvSpPr>
        <p:spPr>
          <a:xfrm>
            <a:off x="130016" y="6638957"/>
            <a:ext cx="11401166" cy="276999"/>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GB" sz="1200" dirty="0" smtClean="0">
                <a:solidFill>
                  <a:prstClr val="white">
                    <a:lumMod val="65000"/>
                  </a:prstClr>
                </a:solidFill>
              </a:rPr>
              <a:t>Note: No figures should be considered as Official Police Statistics. These may not yet have been verified or validated.</a:t>
            </a:r>
            <a:endParaRPr lang="en-GB" sz="1200" dirty="0">
              <a:solidFill>
                <a:prstClr val="white">
                  <a:lumMod val="65000"/>
                </a:prstClr>
              </a:solidFill>
            </a:endParaRPr>
          </a:p>
        </p:txBody>
      </p:sp>
      <p:sp>
        <p:nvSpPr>
          <p:cNvPr id="23" name="Footer Placeholder 1"/>
          <p:cNvSpPr>
            <a:spLocks noGrp="1"/>
          </p:cNvSpPr>
          <p:nvPr>
            <p:ph type="ftr" sz="quarter" idx="11"/>
          </p:nvPr>
        </p:nvSpPr>
        <p:spPr>
          <a:xfrm>
            <a:off x="11196310" y="6492875"/>
            <a:ext cx="995689" cy="365125"/>
          </a:xfrm>
        </p:spPr>
        <p:txBody>
          <a:bodyPr/>
          <a:lstStyle/>
          <a:p>
            <a:r>
              <a:rPr lang="en-GB" sz="1400" smtClean="0">
                <a:solidFill>
                  <a:schemeClr val="bg2">
                    <a:lumMod val="75000"/>
                  </a:schemeClr>
                </a:solidFill>
              </a:rPr>
              <a:t>
OFFICIAL</a:t>
            </a:r>
            <a:endParaRPr lang="en-GB" sz="1400" dirty="0">
              <a:solidFill>
                <a:schemeClr val="bg2">
                  <a:lumMod val="75000"/>
                </a:schemeClr>
              </a:solidFill>
            </a:endParaRPr>
          </a:p>
        </p:txBody>
      </p:sp>
      <p:sp>
        <p:nvSpPr>
          <p:cNvPr id="17" name="TextBox 16"/>
          <p:cNvSpPr txBox="1"/>
          <p:nvPr/>
        </p:nvSpPr>
        <p:spPr>
          <a:xfrm>
            <a:off x="3760948" y="914775"/>
            <a:ext cx="4931197" cy="369332"/>
          </a:xfrm>
          <a:prstGeom prst="rect">
            <a:avLst/>
          </a:prstGeom>
          <a:solidFill>
            <a:schemeClr val="bg1"/>
          </a:solidFill>
        </p:spPr>
        <p:txBody>
          <a:bodyPr wrap="square" rtlCol="0" anchor="ctr">
            <a:spAutoFit/>
          </a:bodyPr>
          <a:lstStyle/>
          <a:p>
            <a:pPr algn="ctr"/>
            <a:r>
              <a:rPr lang="en-GB" dirty="0" smtClean="0"/>
              <a:t>Incident Volumes by date – 2019 vs 2020</a:t>
            </a:r>
          </a:p>
        </p:txBody>
      </p:sp>
      <p:graphicFrame>
        <p:nvGraphicFramePr>
          <p:cNvPr id="3" name="Object 2"/>
          <p:cNvGraphicFramePr>
            <a:graphicFrameLocks noChangeAspect="1"/>
          </p:cNvGraphicFramePr>
          <p:nvPr/>
        </p:nvGraphicFramePr>
        <p:xfrm>
          <a:off x="63610" y="1237940"/>
          <a:ext cx="12046227" cy="4481725"/>
        </p:xfrm>
        <a:graphic>
          <a:graphicData uri="http://schemas.openxmlformats.org/presentationml/2006/ole">
            <mc:AlternateContent xmlns:mc="http://schemas.openxmlformats.org/markup-compatibility/2006">
              <mc:Choice xmlns:v="urn:schemas-microsoft-com:vml" Requires="v">
                <p:oleObj spid="_x0000_s3090" name="Worksheet" r:id="rId5" imgW="20440612" imgH="5781505" progId="Excel.Sheet.12">
                  <p:embed/>
                </p:oleObj>
              </mc:Choice>
              <mc:Fallback>
                <p:oleObj name="Worksheet" r:id="rId5" imgW="20440612" imgH="5781505" progId="Excel.Sheet.12">
                  <p:embed/>
                  <p:pic>
                    <p:nvPicPr>
                      <p:cNvPr id="0" name=""/>
                      <p:cNvPicPr/>
                      <p:nvPr/>
                    </p:nvPicPr>
                    <p:blipFill>
                      <a:blip r:embed="rId6"/>
                      <a:stretch>
                        <a:fillRect/>
                      </a:stretch>
                    </p:blipFill>
                    <p:spPr>
                      <a:xfrm>
                        <a:off x="63610" y="1237940"/>
                        <a:ext cx="12046227" cy="4481725"/>
                      </a:xfrm>
                      <a:prstGeom prst="rect">
                        <a:avLst/>
                      </a:prstGeom>
                    </p:spPr>
                  </p:pic>
                </p:oleObj>
              </mc:Fallback>
            </mc:AlternateContent>
          </a:graphicData>
        </a:graphic>
      </p:graphicFrame>
    </p:spTree>
    <p:extLst>
      <p:ext uri="{BB962C8B-B14F-4D97-AF65-F5344CB8AC3E}">
        <p14:creationId xmlns:p14="http://schemas.microsoft.com/office/powerpoint/2010/main" val="85566079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0" y="11384"/>
            <a:ext cx="12192000" cy="307777"/>
          </a:xfrm>
          <a:prstGeom prst="rect">
            <a:avLst/>
          </a:prstGeom>
          <a:noFill/>
        </p:spPr>
        <p:txBody>
          <a:bodyPr wrap="square" rtlCol="0">
            <a:spAutoFit/>
          </a:bodyPr>
          <a:lstStyle/>
          <a:p>
            <a:pPr algn="ctr"/>
            <a:r>
              <a:rPr lang="en-GB" sz="1400" b="1" dirty="0" smtClean="0">
                <a:solidFill>
                  <a:srgbClr val="0070C0"/>
                </a:solidFill>
              </a:rPr>
              <a:t>OFFICIAL</a:t>
            </a:r>
            <a:endParaRPr lang="en-GB" sz="1400" b="1" dirty="0">
              <a:solidFill>
                <a:srgbClr val="0070C0"/>
              </a:solidFill>
            </a:endParaRPr>
          </a:p>
        </p:txBody>
      </p:sp>
      <p:grpSp>
        <p:nvGrpSpPr>
          <p:cNvPr id="35" name="Group 34"/>
          <p:cNvGrpSpPr/>
          <p:nvPr/>
        </p:nvGrpSpPr>
        <p:grpSpPr>
          <a:xfrm>
            <a:off x="-501162" y="0"/>
            <a:ext cx="12693161" cy="646331"/>
            <a:chOff x="-494270" y="0"/>
            <a:chExt cx="12686269" cy="646331"/>
          </a:xfrm>
        </p:grpSpPr>
        <p:sp>
          <p:nvSpPr>
            <p:cNvPr id="22" name="TextBox 21"/>
            <p:cNvSpPr txBox="1"/>
            <p:nvPr/>
          </p:nvSpPr>
          <p:spPr>
            <a:xfrm>
              <a:off x="0" y="0"/>
              <a:ext cx="12191999" cy="646331"/>
            </a:xfrm>
            <a:prstGeom prst="rect">
              <a:avLst/>
            </a:prstGeom>
            <a:solidFill>
              <a:srgbClr val="FF9999"/>
            </a:solidFill>
          </p:spPr>
          <p:txBody>
            <a:bodyPr wrap="square" rtlCol="0" anchor="ctr">
              <a:spAutoFit/>
            </a:bodyPr>
            <a:lstStyle/>
            <a:p>
              <a:pPr algn="ctr"/>
              <a:endParaRPr lang="en-GB" sz="800" b="1" dirty="0" smtClean="0">
                <a:solidFill>
                  <a:prstClr val="white"/>
                </a:solidFill>
              </a:endParaRPr>
            </a:p>
            <a:p>
              <a:pPr algn="ctr"/>
              <a:r>
                <a:rPr lang="en-GB" sz="2000" b="1" dirty="0" smtClean="0">
                  <a:solidFill>
                    <a:prstClr val="white"/>
                  </a:solidFill>
                </a:rPr>
                <a:t>‘Enforcement’ of Coronavirus specific legislation</a:t>
              </a:r>
            </a:p>
            <a:p>
              <a:pPr algn="ctr"/>
              <a:endParaRPr lang="en-GB" sz="800" b="1" dirty="0">
                <a:solidFill>
                  <a:prstClr val="white"/>
                </a:solidFill>
              </a:endParaRPr>
            </a:p>
          </p:txBody>
        </p:sp>
        <p:pic>
          <p:nvPicPr>
            <p:cNvPr id="24" name="Picture 1" descr="image001"/>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94270" y="47596"/>
              <a:ext cx="1619974" cy="5431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0" name="TextBox 19"/>
          <p:cNvSpPr txBox="1"/>
          <p:nvPr/>
        </p:nvSpPr>
        <p:spPr>
          <a:xfrm>
            <a:off x="36536" y="613652"/>
            <a:ext cx="12198623" cy="861774"/>
          </a:xfrm>
          <a:prstGeom prst="rect">
            <a:avLst/>
          </a:prstGeom>
          <a:noFill/>
        </p:spPr>
        <p:txBody>
          <a:bodyPr wrap="square" rtlCol="0">
            <a:spAutoFit/>
          </a:bodyPr>
          <a:lstStyle/>
          <a:p>
            <a:r>
              <a:rPr lang="en-GB" sz="1000" dirty="0">
                <a:solidFill>
                  <a:schemeClr val="tx1">
                    <a:lumMod val="65000"/>
                    <a:lumOff val="35000"/>
                  </a:schemeClr>
                </a:solidFill>
              </a:rPr>
              <a:t>The following is a summary of all ‘enforcement’ action in relation to both The Health Protection (Coronavirus) (Restrictions) (Scotland) Regulations 2020 and Coronavirus Act 2020.</a:t>
            </a:r>
          </a:p>
          <a:p>
            <a:r>
              <a:rPr lang="en-GB" sz="1000" dirty="0">
                <a:solidFill>
                  <a:schemeClr val="tx1">
                    <a:lumMod val="65000"/>
                    <a:lumOff val="35000"/>
                  </a:schemeClr>
                </a:solidFill>
              </a:rPr>
              <a:t>This includes all Fixed Penalty Notices issued and processed by Police Scotland. It also includes all occasions that a charge was libelled and recorded on Police Scotland’s Crime Recording System against a person in relation to the aforementioned legislation. This is a true value of the volume of recorded ‘enforcement’ activity, but does not provide the granularity of the Coronavirus Intervention (CVI) recording system and does not capture the earlier phases of the ‘4 E’s’ approach. </a:t>
            </a:r>
          </a:p>
          <a:p>
            <a:r>
              <a:rPr lang="en-GB" sz="1000" dirty="0">
                <a:solidFill>
                  <a:schemeClr val="tx1">
                    <a:lumMod val="65000"/>
                    <a:lumOff val="35000"/>
                  </a:schemeClr>
                </a:solidFill>
              </a:rPr>
              <a:t>These values remain subject to change as offences are retrospectively added or amended and do not match the indicative ‘enforcement’ values from the CVI recording system.</a:t>
            </a:r>
          </a:p>
        </p:txBody>
      </p:sp>
      <p:sp>
        <p:nvSpPr>
          <p:cNvPr id="6" name="TextBox 5"/>
          <p:cNvSpPr txBox="1"/>
          <p:nvPr/>
        </p:nvSpPr>
        <p:spPr>
          <a:xfrm>
            <a:off x="4269974" y="1607694"/>
            <a:ext cx="3645428" cy="369332"/>
          </a:xfrm>
          <a:prstGeom prst="rect">
            <a:avLst/>
          </a:prstGeom>
          <a:solidFill>
            <a:schemeClr val="bg1"/>
          </a:solidFill>
        </p:spPr>
        <p:txBody>
          <a:bodyPr wrap="square" rtlCol="0">
            <a:spAutoFit/>
          </a:bodyPr>
          <a:lstStyle/>
          <a:p>
            <a:r>
              <a:rPr lang="en-GB" dirty="0" smtClean="0">
                <a:solidFill>
                  <a:schemeClr val="bg1">
                    <a:lumMod val="50000"/>
                  </a:schemeClr>
                </a:solidFill>
              </a:rPr>
              <a:t>Volume of Covid-19 Charges by Date</a:t>
            </a:r>
            <a:endParaRPr lang="en-GB" dirty="0">
              <a:solidFill>
                <a:schemeClr val="bg1">
                  <a:lumMod val="50000"/>
                </a:schemeClr>
              </a:solidFill>
            </a:endParaRPr>
          </a:p>
        </p:txBody>
      </p:sp>
      <p:sp>
        <p:nvSpPr>
          <p:cNvPr id="15" name="TextBox 26"/>
          <p:cNvSpPr txBox="1"/>
          <p:nvPr/>
        </p:nvSpPr>
        <p:spPr>
          <a:xfrm>
            <a:off x="1643460" y="6630155"/>
            <a:ext cx="8984778" cy="276999"/>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GB" sz="1200" dirty="0" smtClean="0">
                <a:solidFill>
                  <a:prstClr val="white">
                    <a:lumMod val="65000"/>
                  </a:prstClr>
                </a:solidFill>
              </a:rPr>
              <a:t>No figures should be considered as Official Police Statistics. These may not yet have been verified or validated.</a:t>
            </a:r>
            <a:endParaRPr lang="en-GB" sz="1200" dirty="0">
              <a:solidFill>
                <a:prstClr val="white">
                  <a:lumMod val="65000"/>
                </a:prstClr>
              </a:solidFill>
            </a:endParaRPr>
          </a:p>
        </p:txBody>
      </p:sp>
      <p:sp>
        <p:nvSpPr>
          <p:cNvPr id="16" name="Footer Placeholder 1"/>
          <p:cNvSpPr>
            <a:spLocks noGrp="1"/>
          </p:cNvSpPr>
          <p:nvPr>
            <p:ph type="ftr" sz="quarter" idx="11"/>
          </p:nvPr>
        </p:nvSpPr>
        <p:spPr>
          <a:xfrm>
            <a:off x="11196310" y="6432285"/>
            <a:ext cx="995689" cy="365125"/>
          </a:xfrm>
        </p:spPr>
        <p:txBody>
          <a:bodyPr/>
          <a:lstStyle/>
          <a:p>
            <a:r>
              <a:rPr lang="en-GB" sz="1400" smtClean="0">
                <a:solidFill>
                  <a:schemeClr val="bg2">
                    <a:lumMod val="75000"/>
                  </a:schemeClr>
                </a:solidFill>
              </a:rPr>
              <a:t>
OFFICIAL</a:t>
            </a:r>
            <a:endParaRPr lang="en-GB" sz="1400" dirty="0">
              <a:solidFill>
                <a:schemeClr val="bg2">
                  <a:lumMod val="75000"/>
                </a:schemeClr>
              </a:solidFill>
            </a:endParaRPr>
          </a:p>
        </p:txBody>
      </p:sp>
      <p:graphicFrame>
        <p:nvGraphicFramePr>
          <p:cNvPr id="7" name="Object 6"/>
          <p:cNvGraphicFramePr>
            <a:graphicFrameLocks noChangeAspect="1"/>
          </p:cNvGraphicFramePr>
          <p:nvPr/>
        </p:nvGraphicFramePr>
        <p:xfrm>
          <a:off x="36536" y="1994314"/>
          <a:ext cx="12104369" cy="2977975"/>
        </p:xfrm>
        <a:graphic>
          <a:graphicData uri="http://schemas.openxmlformats.org/presentationml/2006/ole">
            <mc:AlternateContent xmlns:mc="http://schemas.openxmlformats.org/markup-compatibility/2006">
              <mc:Choice xmlns:v="urn:schemas-microsoft-com:vml" Requires="v">
                <p:oleObj spid="_x0000_s4114" name="Worksheet" r:id="rId5" imgW="19954894" imgH="3943233" progId="Excel.Sheet.12">
                  <p:embed/>
                </p:oleObj>
              </mc:Choice>
              <mc:Fallback>
                <p:oleObj name="Worksheet" r:id="rId5" imgW="19954894" imgH="3943233" progId="Excel.Sheet.12">
                  <p:embed/>
                  <p:pic>
                    <p:nvPicPr>
                      <p:cNvPr id="0" name=""/>
                      <p:cNvPicPr/>
                      <p:nvPr/>
                    </p:nvPicPr>
                    <p:blipFill>
                      <a:blip r:embed="rId6"/>
                      <a:stretch>
                        <a:fillRect/>
                      </a:stretch>
                    </p:blipFill>
                    <p:spPr>
                      <a:xfrm>
                        <a:off x="36536" y="1994314"/>
                        <a:ext cx="12104369" cy="2977975"/>
                      </a:xfrm>
                      <a:prstGeom prst="rect">
                        <a:avLst/>
                      </a:prstGeom>
                    </p:spPr>
                  </p:pic>
                </p:oleObj>
              </mc:Fallback>
            </mc:AlternateContent>
          </a:graphicData>
        </a:graphic>
      </p:graphicFrame>
    </p:spTree>
    <p:extLst>
      <p:ext uri="{BB962C8B-B14F-4D97-AF65-F5344CB8AC3E}">
        <p14:creationId xmlns:p14="http://schemas.microsoft.com/office/powerpoint/2010/main" val="67180128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Group 12"/>
          <p:cNvGrpSpPr/>
          <p:nvPr/>
        </p:nvGrpSpPr>
        <p:grpSpPr>
          <a:xfrm>
            <a:off x="-494269" y="0"/>
            <a:ext cx="12686269" cy="646331"/>
            <a:chOff x="-494270" y="0"/>
            <a:chExt cx="12686269" cy="646331"/>
          </a:xfrm>
        </p:grpSpPr>
        <p:sp>
          <p:nvSpPr>
            <p:cNvPr id="10" name="TextBox 9"/>
            <p:cNvSpPr txBox="1"/>
            <p:nvPr/>
          </p:nvSpPr>
          <p:spPr>
            <a:xfrm>
              <a:off x="0" y="0"/>
              <a:ext cx="12191999" cy="646331"/>
            </a:xfrm>
            <a:prstGeom prst="rect">
              <a:avLst/>
            </a:prstGeom>
            <a:solidFill>
              <a:srgbClr val="ED7D31"/>
            </a:solidFill>
          </p:spPr>
          <p:txBody>
            <a:bodyPr wrap="square" rtlCol="0" anchor="ctr">
              <a:spAutoFit/>
            </a:bodyPr>
            <a:lstStyle/>
            <a:p>
              <a:pPr algn="ctr"/>
              <a:endParaRPr lang="en-GB" sz="800" b="1" dirty="0" smtClean="0">
                <a:solidFill>
                  <a:prstClr val="white"/>
                </a:solidFill>
              </a:endParaRPr>
            </a:p>
            <a:p>
              <a:pPr algn="ctr"/>
              <a:r>
                <a:rPr lang="en-GB" sz="2000" b="1" dirty="0" smtClean="0">
                  <a:solidFill>
                    <a:prstClr val="white"/>
                  </a:solidFill>
                </a:rPr>
                <a:t>Total Absence (18</a:t>
              </a:r>
              <a:r>
                <a:rPr lang="en-GB" sz="2000" b="1" baseline="30000" dirty="0" smtClean="0">
                  <a:solidFill>
                    <a:prstClr val="white"/>
                  </a:solidFill>
                </a:rPr>
                <a:t>th</a:t>
              </a:r>
              <a:r>
                <a:rPr lang="en-GB" sz="2000" b="1" dirty="0" smtClean="0">
                  <a:solidFill>
                    <a:prstClr val="white"/>
                  </a:solidFill>
                </a:rPr>
                <a:t> March – 4</a:t>
              </a:r>
              <a:r>
                <a:rPr lang="en-GB" sz="2000" b="1" baseline="30000" dirty="0" smtClean="0">
                  <a:solidFill>
                    <a:prstClr val="white"/>
                  </a:solidFill>
                </a:rPr>
                <a:t>th</a:t>
              </a:r>
              <a:r>
                <a:rPr lang="en-GB" sz="2000" b="1" dirty="0" smtClean="0">
                  <a:solidFill>
                    <a:prstClr val="white"/>
                  </a:solidFill>
                </a:rPr>
                <a:t> November 2020</a:t>
              </a:r>
              <a:r>
                <a:rPr lang="en-GB" sz="2000" b="1" dirty="0">
                  <a:solidFill>
                    <a:prstClr val="white"/>
                  </a:solidFill>
                </a:rPr>
                <a:t>)</a:t>
              </a:r>
              <a:endParaRPr lang="en-GB" sz="2000" b="1" dirty="0" smtClean="0">
                <a:solidFill>
                  <a:prstClr val="white"/>
                </a:solidFill>
              </a:endParaRPr>
            </a:p>
            <a:p>
              <a:pPr algn="ctr"/>
              <a:endParaRPr lang="en-GB" sz="800" b="1" dirty="0">
                <a:solidFill>
                  <a:prstClr val="white"/>
                </a:solidFill>
              </a:endParaRPr>
            </a:p>
          </p:txBody>
        </p:sp>
        <p:pic>
          <p:nvPicPr>
            <p:cNvPr id="12" name="Picture 1" descr="image001"/>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94270" y="47596"/>
              <a:ext cx="1619974" cy="5431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7" name="TextBox 16"/>
          <p:cNvSpPr txBox="1"/>
          <p:nvPr/>
        </p:nvSpPr>
        <p:spPr>
          <a:xfrm>
            <a:off x="3643253" y="814860"/>
            <a:ext cx="4931197" cy="276999"/>
          </a:xfrm>
          <a:prstGeom prst="rect">
            <a:avLst/>
          </a:prstGeom>
          <a:solidFill>
            <a:schemeClr val="bg1"/>
          </a:solidFill>
        </p:spPr>
        <p:txBody>
          <a:bodyPr wrap="square" rtlCol="0" anchor="ctr">
            <a:spAutoFit/>
          </a:bodyPr>
          <a:lstStyle/>
          <a:p>
            <a:pPr algn="ctr"/>
            <a:r>
              <a:rPr lang="en-GB" sz="1200" b="1" dirty="0" smtClean="0">
                <a:solidFill>
                  <a:schemeClr val="accent2"/>
                </a:solidFill>
              </a:rPr>
              <a:t>Total Absence Levels - Comparison of 2019 to 2020</a:t>
            </a:r>
          </a:p>
        </p:txBody>
      </p:sp>
      <p:sp>
        <p:nvSpPr>
          <p:cNvPr id="20" name="Footer Placeholder 19"/>
          <p:cNvSpPr>
            <a:spLocks noGrp="1"/>
          </p:cNvSpPr>
          <p:nvPr>
            <p:ph type="ftr" sz="quarter" idx="11"/>
          </p:nvPr>
        </p:nvSpPr>
        <p:spPr>
          <a:xfrm>
            <a:off x="9744597" y="6428183"/>
            <a:ext cx="4114800" cy="365125"/>
          </a:xfrm>
        </p:spPr>
        <p:txBody>
          <a:bodyPr/>
          <a:lstStyle/>
          <a:p>
            <a:r>
              <a:rPr lang="en-GB" smtClean="0"/>
              <a:t>
OFFICIAL</a:t>
            </a:r>
            <a:endParaRPr lang="en-GB" dirty="0">
              <a:cs typeface="Arial" panose="020B0604020202020204" pitchFamily="34" charset="0"/>
            </a:endParaRPr>
          </a:p>
        </p:txBody>
      </p:sp>
      <p:sp>
        <p:nvSpPr>
          <p:cNvPr id="18" name="TextBox 26"/>
          <p:cNvSpPr txBox="1"/>
          <p:nvPr/>
        </p:nvSpPr>
        <p:spPr>
          <a:xfrm>
            <a:off x="1677294" y="6632870"/>
            <a:ext cx="8837408" cy="276999"/>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GB" sz="1200" dirty="0" smtClean="0">
                <a:solidFill>
                  <a:prstClr val="white">
                    <a:lumMod val="65000"/>
                  </a:prstClr>
                </a:solidFill>
              </a:rPr>
              <a:t>No figures should be considered as Official Police Statistics. These may not yet have been verified or validated.</a:t>
            </a:r>
            <a:endParaRPr lang="en-GB" sz="1200" dirty="0">
              <a:solidFill>
                <a:prstClr val="white">
                  <a:lumMod val="65000"/>
                </a:prstClr>
              </a:solidFill>
            </a:endParaRPr>
          </a:p>
        </p:txBody>
      </p:sp>
      <p:graphicFrame>
        <p:nvGraphicFramePr>
          <p:cNvPr id="3" name="Object 2"/>
          <p:cNvGraphicFramePr>
            <a:graphicFrameLocks noChangeAspect="1"/>
          </p:cNvGraphicFramePr>
          <p:nvPr/>
        </p:nvGraphicFramePr>
        <p:xfrm>
          <a:off x="74423" y="1260388"/>
          <a:ext cx="12035028" cy="3956046"/>
        </p:xfrm>
        <a:graphic>
          <a:graphicData uri="http://schemas.openxmlformats.org/presentationml/2006/ole">
            <mc:AlternateContent xmlns:mc="http://schemas.openxmlformats.org/markup-compatibility/2006">
              <mc:Choice xmlns:v="urn:schemas-microsoft-com:vml" Requires="v">
                <p:oleObj spid="_x0000_s5138" name="Worksheet" r:id="rId5" imgW="17411869" imgH="5724434" progId="Excel.Sheet.12">
                  <p:embed/>
                </p:oleObj>
              </mc:Choice>
              <mc:Fallback>
                <p:oleObj name="Worksheet" r:id="rId5" imgW="17411869" imgH="5724434" progId="Excel.Sheet.12">
                  <p:embed/>
                  <p:pic>
                    <p:nvPicPr>
                      <p:cNvPr id="0" name=""/>
                      <p:cNvPicPr/>
                      <p:nvPr/>
                    </p:nvPicPr>
                    <p:blipFill>
                      <a:blip r:embed="rId6"/>
                      <a:stretch>
                        <a:fillRect/>
                      </a:stretch>
                    </p:blipFill>
                    <p:spPr>
                      <a:xfrm>
                        <a:off x="74423" y="1260388"/>
                        <a:ext cx="12035028" cy="3956046"/>
                      </a:xfrm>
                      <a:prstGeom prst="rect">
                        <a:avLst/>
                      </a:prstGeom>
                    </p:spPr>
                  </p:pic>
                </p:oleObj>
              </mc:Fallback>
            </mc:AlternateContent>
          </a:graphicData>
        </a:graphic>
      </p:graphicFrame>
    </p:spTree>
    <p:extLst>
      <p:ext uri="{BB962C8B-B14F-4D97-AF65-F5344CB8AC3E}">
        <p14:creationId xmlns:p14="http://schemas.microsoft.com/office/powerpoint/2010/main" val="389734968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 name="Rectangle 68"/>
          <p:cNvSpPr/>
          <p:nvPr/>
        </p:nvSpPr>
        <p:spPr>
          <a:xfrm>
            <a:off x="4042449" y="52301"/>
            <a:ext cx="4138912" cy="3885679"/>
          </a:xfrm>
          <a:prstGeom prst="rect">
            <a:avLst/>
          </a:prstGeom>
          <a:solidFill>
            <a:srgbClr val="0070C0"/>
          </a:solidFill>
        </p:spPr>
        <p:txBody>
          <a:bodyPr wrap="square">
            <a:spAutoFit/>
          </a:bodyPr>
          <a:lstStyle/>
          <a:p>
            <a:pPr marL="448310" indent="-448310" algn="ctr"/>
            <a:r>
              <a:rPr lang="en-GB" sz="2400" b="1" dirty="0" smtClean="0">
                <a:solidFill>
                  <a:prstClr val="white"/>
                </a:solidFill>
                <a:effectLst>
                  <a:outerShdw blurRad="38100" dist="38100" dir="2700000" algn="tl">
                    <a:srgbClr val="000000">
                      <a:alpha val="43137"/>
                    </a:srgbClr>
                  </a:outerShdw>
                </a:effectLst>
                <a:ea typeface="Calibri" panose="020F0502020204030204" pitchFamily="34" charset="0"/>
                <a:cs typeface="Times New Roman" panose="02020603050405020304" pitchFamily="18" charset="0"/>
              </a:rPr>
              <a:t>Crime</a:t>
            </a:r>
          </a:p>
          <a:p>
            <a:pPr marL="448310" indent="-448310" algn="ctr"/>
            <a:r>
              <a:rPr lang="en-GB" sz="1050" dirty="0">
                <a:solidFill>
                  <a:prstClr val="white"/>
                </a:solidFill>
                <a:ea typeface="Calibri" panose="020F0502020204030204" pitchFamily="34" charset="0"/>
                <a:cs typeface="Times New Roman" panose="02020603050405020304" pitchFamily="18" charset="0"/>
              </a:rPr>
              <a:t>Crime Volume (9 March – Present compared to Previous Year</a:t>
            </a:r>
            <a:r>
              <a:rPr lang="en-GB" sz="1050" dirty="0">
                <a:solidFill>
                  <a:prstClr val="white"/>
                </a:solidFill>
                <a:effectLst>
                  <a:outerShdw blurRad="38100" dist="38100" dir="2700000" algn="tl">
                    <a:srgbClr val="000000">
                      <a:alpha val="43137"/>
                    </a:srgbClr>
                  </a:outerShdw>
                </a:effectLst>
                <a:ea typeface="Calibri" panose="020F0502020204030204" pitchFamily="34" charset="0"/>
                <a:cs typeface="Times New Roman" panose="02020603050405020304" pitchFamily="18" charset="0"/>
              </a:rPr>
              <a:t>)</a:t>
            </a:r>
          </a:p>
          <a:p>
            <a:pPr marL="448310" indent="-448310" algn="ctr"/>
            <a:endParaRPr lang="en-GB" sz="1050" dirty="0">
              <a:solidFill>
                <a:prstClr val="white"/>
              </a:solidFill>
              <a:effectLst>
                <a:outerShdw blurRad="38100" dist="38100" dir="2700000" algn="tl">
                  <a:srgbClr val="000000">
                    <a:alpha val="43137"/>
                  </a:srgbClr>
                </a:outerShdw>
              </a:effectLst>
              <a:ea typeface="Calibri" panose="020F0502020204030204" pitchFamily="34" charset="0"/>
              <a:cs typeface="Times New Roman" panose="02020603050405020304" pitchFamily="18" charset="0"/>
            </a:endParaRPr>
          </a:p>
          <a:p>
            <a:pPr algn="ctr"/>
            <a:r>
              <a:rPr lang="en-GB" sz="1050" dirty="0">
                <a:solidFill>
                  <a:schemeClr val="bg1"/>
                </a:solidFill>
                <a:ea typeface="Calibri" panose="020F0502020204030204" pitchFamily="34" charset="0"/>
                <a:cs typeface="Times New Roman" panose="02020603050405020304" pitchFamily="18" charset="0"/>
              </a:rPr>
              <a:t>Crime has continued to trend at levels lower than </a:t>
            </a:r>
            <a:r>
              <a:rPr lang="en-GB" sz="1050" dirty="0" smtClean="0">
                <a:solidFill>
                  <a:schemeClr val="bg1"/>
                </a:solidFill>
                <a:ea typeface="Calibri" panose="020F0502020204030204" pitchFamily="34" charset="0"/>
                <a:cs typeface="Times New Roman" panose="02020603050405020304" pitchFamily="18" charset="0"/>
              </a:rPr>
              <a:t>the seasonal </a:t>
            </a:r>
            <a:r>
              <a:rPr lang="en-GB" sz="1050" dirty="0">
                <a:solidFill>
                  <a:schemeClr val="bg1"/>
                </a:solidFill>
                <a:ea typeface="Calibri" panose="020F0502020204030204" pitchFamily="34" charset="0"/>
                <a:cs typeface="Times New Roman" panose="02020603050405020304" pitchFamily="18" charset="0"/>
              </a:rPr>
              <a:t>average, and total crime volume year to </a:t>
            </a:r>
            <a:r>
              <a:rPr lang="en-GB" sz="1050" dirty="0" smtClean="0">
                <a:solidFill>
                  <a:schemeClr val="bg1"/>
                </a:solidFill>
                <a:ea typeface="Calibri" panose="020F0502020204030204" pitchFamily="34" charset="0"/>
                <a:cs typeface="Times New Roman" panose="02020603050405020304" pitchFamily="18" charset="0"/>
              </a:rPr>
              <a:t>date </a:t>
            </a:r>
            <a:r>
              <a:rPr lang="en-GB" sz="1050" dirty="0">
                <a:solidFill>
                  <a:schemeClr val="bg1"/>
                </a:solidFill>
                <a:ea typeface="Calibri" panose="020F0502020204030204" pitchFamily="34" charset="0"/>
                <a:cs typeface="Times New Roman" panose="02020603050405020304" pitchFamily="18" charset="0"/>
              </a:rPr>
              <a:t>continues to remain </a:t>
            </a:r>
            <a:r>
              <a:rPr lang="en-GB" sz="1050" dirty="0" smtClean="0">
                <a:solidFill>
                  <a:schemeClr val="bg1"/>
                </a:solidFill>
                <a:ea typeface="Calibri" panose="020F0502020204030204" pitchFamily="34" charset="0"/>
                <a:cs typeface="Times New Roman" panose="02020603050405020304" pitchFamily="18" charset="0"/>
              </a:rPr>
              <a:t>lower (6%) </a:t>
            </a:r>
            <a:r>
              <a:rPr lang="en-GB" sz="1050" dirty="0">
                <a:solidFill>
                  <a:schemeClr val="bg1"/>
                </a:solidFill>
                <a:ea typeface="Calibri" panose="020F0502020204030204" pitchFamily="34" charset="0"/>
                <a:cs typeface="Times New Roman" panose="02020603050405020304" pitchFamily="18" charset="0"/>
              </a:rPr>
              <a:t>than last year. </a:t>
            </a:r>
          </a:p>
          <a:p>
            <a:pPr marL="448310" indent="-448310" algn="ctr"/>
            <a:endParaRPr lang="en-GB" sz="2000" b="1" dirty="0" smtClean="0">
              <a:solidFill>
                <a:prstClr val="white"/>
              </a:solidFill>
              <a:effectLst>
                <a:outerShdw blurRad="38100" dist="38100" dir="2700000" algn="tl">
                  <a:srgbClr val="000000">
                    <a:alpha val="43137"/>
                  </a:srgbClr>
                </a:outerShdw>
              </a:effectLst>
              <a:ea typeface="Calibri" panose="020F0502020204030204" pitchFamily="34" charset="0"/>
              <a:cs typeface="Times New Roman" panose="02020603050405020304" pitchFamily="18" charset="0"/>
            </a:endParaRPr>
          </a:p>
          <a:p>
            <a:pPr marL="448310" indent="-448310" algn="ctr"/>
            <a:endParaRPr lang="en-GB" sz="2400" b="1" dirty="0" smtClean="0">
              <a:solidFill>
                <a:prstClr val="white"/>
              </a:solidFill>
              <a:effectLst>
                <a:outerShdw blurRad="38100" dist="38100" dir="2700000" algn="tl">
                  <a:srgbClr val="000000">
                    <a:alpha val="43137"/>
                  </a:srgbClr>
                </a:outerShdw>
              </a:effectLst>
              <a:ea typeface="Calibri" panose="020F0502020204030204" pitchFamily="34" charset="0"/>
              <a:cs typeface="Times New Roman" panose="02020603050405020304" pitchFamily="18" charset="0"/>
            </a:endParaRPr>
          </a:p>
          <a:p>
            <a:pPr marL="448310" indent="-448310" algn="ctr"/>
            <a:endParaRPr lang="en-GB" sz="2400" b="1" dirty="0">
              <a:solidFill>
                <a:prstClr val="white"/>
              </a:solidFill>
              <a:effectLst>
                <a:outerShdw blurRad="38100" dist="38100" dir="2700000" algn="tl">
                  <a:srgbClr val="000000">
                    <a:alpha val="43137"/>
                  </a:srgbClr>
                </a:outerShdw>
              </a:effectLst>
              <a:ea typeface="Calibri" panose="020F0502020204030204" pitchFamily="34" charset="0"/>
              <a:cs typeface="Times New Roman" panose="02020603050405020304" pitchFamily="18" charset="0"/>
            </a:endParaRPr>
          </a:p>
          <a:p>
            <a:pPr marL="448310" indent="-448310" algn="ctr"/>
            <a:endParaRPr lang="en-GB" sz="2400" b="1" dirty="0">
              <a:solidFill>
                <a:prstClr val="white"/>
              </a:solidFill>
              <a:effectLst>
                <a:outerShdw blurRad="38100" dist="38100" dir="2700000" algn="tl">
                  <a:srgbClr val="000000">
                    <a:alpha val="43137"/>
                  </a:srgbClr>
                </a:outerShdw>
              </a:effectLst>
              <a:ea typeface="Calibri" panose="020F0502020204030204" pitchFamily="34" charset="0"/>
              <a:cs typeface="Times New Roman" panose="02020603050405020304" pitchFamily="18" charset="0"/>
            </a:endParaRPr>
          </a:p>
          <a:p>
            <a:pPr marL="448310" indent="-448310" algn="ctr"/>
            <a:endParaRPr lang="en-GB" sz="2400" b="1" dirty="0" smtClean="0">
              <a:solidFill>
                <a:prstClr val="white"/>
              </a:solidFill>
              <a:effectLst>
                <a:outerShdw blurRad="38100" dist="38100" dir="2700000" algn="tl">
                  <a:srgbClr val="000000">
                    <a:alpha val="43137"/>
                  </a:srgbClr>
                </a:outerShdw>
              </a:effectLst>
              <a:ea typeface="Calibri" panose="020F0502020204030204" pitchFamily="34" charset="0"/>
              <a:cs typeface="Times New Roman" panose="02020603050405020304" pitchFamily="18" charset="0"/>
            </a:endParaRPr>
          </a:p>
          <a:p>
            <a:pPr marL="448310" indent="-448310" algn="ctr"/>
            <a:r>
              <a:rPr lang="en-GB" sz="2400" b="1" dirty="0" smtClean="0">
                <a:solidFill>
                  <a:schemeClr val="bg1"/>
                </a:solidFill>
                <a:effectLst>
                  <a:outerShdw blurRad="38100" dist="38100" dir="2700000" algn="tl">
                    <a:srgbClr val="000000">
                      <a:alpha val="43137"/>
                    </a:srgbClr>
                  </a:outerShdw>
                </a:effectLst>
                <a:ea typeface="Calibri" panose="020F0502020204030204" pitchFamily="34" charset="0"/>
                <a:cs typeface="Times New Roman" panose="02020603050405020304" pitchFamily="18" charset="0"/>
              </a:rPr>
              <a:t>7913 </a:t>
            </a:r>
            <a:r>
              <a:rPr lang="en-GB" sz="1800" b="1" dirty="0" smtClean="0">
                <a:solidFill>
                  <a:schemeClr val="bg1"/>
                </a:solidFill>
                <a:effectLst>
                  <a:outerShdw blurRad="38100" dist="38100" dir="2700000" algn="tl">
                    <a:srgbClr val="000000">
                      <a:alpha val="43137"/>
                    </a:srgbClr>
                  </a:outerShdw>
                </a:effectLst>
                <a:ea typeface="Calibri" panose="020F0502020204030204" pitchFamily="34" charset="0"/>
                <a:cs typeface="Times New Roman" panose="02020603050405020304" pitchFamily="18" charset="0"/>
              </a:rPr>
              <a:t>Offences under COVID Legislation</a:t>
            </a:r>
          </a:p>
          <a:p>
            <a:pPr algn="ctr"/>
            <a:r>
              <a:rPr lang="en-GB" sz="1000" dirty="0">
                <a:solidFill>
                  <a:prstClr val="white"/>
                </a:solidFill>
                <a:ea typeface="Calibri" panose="020F0502020204030204" pitchFamily="34" charset="0"/>
                <a:cs typeface="Times New Roman" panose="02020603050405020304" pitchFamily="18" charset="0"/>
              </a:rPr>
              <a:t>Recorded COVID Charges are pulled from Police Scotland CRIME systems rather than CVI. Enforcement activity includes Fixed Penalty Notices and offences recorded on Police Scotland’s Crime Recording System </a:t>
            </a:r>
          </a:p>
        </p:txBody>
      </p:sp>
      <p:graphicFrame>
        <p:nvGraphicFramePr>
          <p:cNvPr id="56" name="Chart 55"/>
          <p:cNvGraphicFramePr>
            <a:graphicFrameLocks/>
          </p:cNvGraphicFramePr>
          <p:nvPr>
            <p:extLst>
              <p:ext uri="{D42A27DB-BD31-4B8C-83A1-F6EECF244321}">
                <p14:modId xmlns:p14="http://schemas.microsoft.com/office/powerpoint/2010/main" val="3962176254"/>
              </p:ext>
            </p:extLst>
          </p:nvPr>
        </p:nvGraphicFramePr>
        <p:xfrm>
          <a:off x="3855624" y="1219970"/>
          <a:ext cx="1887430" cy="1948212"/>
        </p:xfrm>
        <a:graphic>
          <a:graphicData uri="http://schemas.openxmlformats.org/drawingml/2006/chart">
            <c:chart xmlns:c="http://schemas.openxmlformats.org/drawingml/2006/chart" xmlns:r="http://schemas.openxmlformats.org/officeDocument/2006/relationships" r:id="rId3"/>
          </a:graphicData>
        </a:graphic>
      </p:graphicFrame>
      <p:pic>
        <p:nvPicPr>
          <p:cNvPr id="55" name="Picture 54"/>
          <p:cNvPicPr>
            <a:picLocks noChangeAspect="1"/>
          </p:cNvPicPr>
          <p:nvPr/>
        </p:nvPicPr>
        <p:blipFill>
          <a:blip r:embed="rId4"/>
          <a:stretch>
            <a:fillRect/>
          </a:stretch>
        </p:blipFill>
        <p:spPr>
          <a:xfrm>
            <a:off x="8368186" y="1389356"/>
            <a:ext cx="2445707" cy="1986774"/>
          </a:xfrm>
          <a:prstGeom prst="rect">
            <a:avLst/>
          </a:prstGeom>
        </p:spPr>
      </p:pic>
      <p:sp>
        <p:nvSpPr>
          <p:cNvPr id="10" name="TextBox 9"/>
          <p:cNvSpPr txBox="1"/>
          <p:nvPr/>
        </p:nvSpPr>
        <p:spPr>
          <a:xfrm>
            <a:off x="8175442" y="5937184"/>
            <a:ext cx="4014151" cy="584775"/>
          </a:xfrm>
          <a:prstGeom prst="rect">
            <a:avLst/>
          </a:prstGeom>
          <a:noFill/>
        </p:spPr>
        <p:txBody>
          <a:bodyPr wrap="square" rtlCol="0">
            <a:spAutoFit/>
          </a:bodyPr>
          <a:lstStyle/>
          <a:p>
            <a:pPr algn="ctr"/>
            <a:r>
              <a:rPr lang="en-GB" sz="800" dirty="0"/>
              <a:t>Note: The referral figures are a count of reports submitted to Police Scotland. These will therefore vary from counts of the number of individuals.</a:t>
            </a:r>
          </a:p>
          <a:p>
            <a:pPr algn="ctr"/>
            <a:r>
              <a:rPr lang="en-GB" sz="800" dirty="0"/>
              <a:t>FPNs may be derived from PHS, Home Office Referrals or from operational incidents.</a:t>
            </a:r>
          </a:p>
          <a:p>
            <a:pPr algn="ctr"/>
            <a:r>
              <a:rPr lang="en-GB" sz="800" dirty="0" smtClean="0"/>
              <a:t>.</a:t>
            </a:r>
          </a:p>
        </p:txBody>
      </p:sp>
      <p:grpSp>
        <p:nvGrpSpPr>
          <p:cNvPr id="3" name="Group 2"/>
          <p:cNvGrpSpPr/>
          <p:nvPr/>
        </p:nvGrpSpPr>
        <p:grpSpPr>
          <a:xfrm>
            <a:off x="61824" y="77317"/>
            <a:ext cx="3944301" cy="2501865"/>
            <a:chOff x="8577367" y="3965576"/>
            <a:chExt cx="3552824" cy="2786500"/>
          </a:xfrm>
        </p:grpSpPr>
        <p:grpSp>
          <p:nvGrpSpPr>
            <p:cNvPr id="4" name="Group 3"/>
            <p:cNvGrpSpPr/>
            <p:nvPr/>
          </p:nvGrpSpPr>
          <p:grpSpPr>
            <a:xfrm>
              <a:off x="8577367" y="3965576"/>
              <a:ext cx="3552824" cy="2786500"/>
              <a:chOff x="70835" y="4655345"/>
              <a:chExt cx="4484791" cy="2111215"/>
            </a:xfrm>
          </p:grpSpPr>
          <p:sp>
            <p:nvSpPr>
              <p:cNvPr id="7" name="Rectangle 6"/>
              <p:cNvSpPr/>
              <p:nvPr/>
            </p:nvSpPr>
            <p:spPr>
              <a:xfrm>
                <a:off x="70835" y="4655345"/>
                <a:ext cx="4484791" cy="2111215"/>
              </a:xfrm>
              <a:prstGeom prst="rect">
                <a:avLst/>
              </a:prstGeom>
              <a:noFill/>
              <a:ln w="38100">
                <a:solidFill>
                  <a:srgbClr val="66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600" dirty="0">
                  <a:solidFill>
                    <a:prstClr val="black"/>
                  </a:solidFill>
                </a:endParaRPr>
              </a:p>
            </p:txBody>
          </p:sp>
          <p:sp>
            <p:nvSpPr>
              <p:cNvPr id="8" name="Rectangle 7"/>
              <p:cNvSpPr/>
              <p:nvPr/>
            </p:nvSpPr>
            <p:spPr>
              <a:xfrm>
                <a:off x="70835" y="4671053"/>
                <a:ext cx="4264273" cy="311663"/>
              </a:xfrm>
              <a:prstGeom prst="rect">
                <a:avLst/>
              </a:prstGeom>
              <a:ln>
                <a:noFill/>
              </a:ln>
            </p:spPr>
            <p:txBody>
              <a:bodyPr wrap="square">
                <a:spAutoFit/>
              </a:bodyPr>
              <a:lstStyle/>
              <a:p>
                <a:pPr marL="448310" indent="-448310" algn="ctr"/>
                <a:r>
                  <a:rPr lang="en-GB" b="1" dirty="0" smtClean="0">
                    <a:solidFill>
                      <a:srgbClr val="660066"/>
                    </a:solidFill>
                    <a:effectLst>
                      <a:outerShdw blurRad="38100" dist="38100" dir="2700000" algn="tl">
                        <a:srgbClr val="000000">
                          <a:alpha val="43137"/>
                        </a:srgbClr>
                      </a:outerShdw>
                    </a:effectLst>
                    <a:ea typeface="Calibri" panose="020F0502020204030204" pitchFamily="34" charset="0"/>
                    <a:cs typeface="Times New Roman" panose="02020603050405020304" pitchFamily="18" charset="0"/>
                  </a:rPr>
                  <a:t>Service Centre Demand</a:t>
                </a:r>
                <a:endParaRPr lang="en-GB" b="1" dirty="0">
                  <a:solidFill>
                    <a:srgbClr val="660066"/>
                  </a:solidFill>
                  <a:effectLst>
                    <a:outerShdw blurRad="38100" dist="38100" dir="2700000" algn="tl">
                      <a:srgbClr val="000000">
                        <a:alpha val="43137"/>
                      </a:srgbClr>
                    </a:outerShdw>
                  </a:effectLst>
                  <a:ea typeface="Calibri" panose="020F0502020204030204" pitchFamily="34" charset="0"/>
                  <a:cs typeface="Times New Roman" panose="02020603050405020304" pitchFamily="18" charset="0"/>
                </a:endParaRPr>
              </a:p>
            </p:txBody>
          </p:sp>
        </p:grpSp>
        <p:sp>
          <p:nvSpPr>
            <p:cNvPr id="6" name="TextBox 5"/>
            <p:cNvSpPr txBox="1"/>
            <p:nvPr/>
          </p:nvSpPr>
          <p:spPr>
            <a:xfrm>
              <a:off x="8673335" y="4240481"/>
              <a:ext cx="3377925" cy="788422"/>
            </a:xfrm>
            <a:prstGeom prst="rect">
              <a:avLst/>
            </a:prstGeom>
            <a:noFill/>
          </p:spPr>
          <p:txBody>
            <a:bodyPr wrap="square" rtlCol="0">
              <a:spAutoFit/>
            </a:bodyPr>
            <a:lstStyle/>
            <a:p>
              <a:endParaRPr lang="en-GB" sz="1000" dirty="0">
                <a:solidFill>
                  <a:srgbClr val="FF0000"/>
                </a:solidFill>
              </a:endParaRPr>
            </a:p>
            <a:p>
              <a:r>
                <a:rPr lang="en-GB" sz="1000" dirty="0" smtClean="0"/>
                <a:t>The volume of 101 and 999 calls answered showed consistent levels for most of the week however 101 calls show a reduction between 5</a:t>
              </a:r>
              <a:r>
                <a:rPr lang="en-GB" sz="1000" baseline="30000" dirty="0" smtClean="0"/>
                <a:t>th</a:t>
              </a:r>
              <a:r>
                <a:rPr lang="en-GB" sz="1000" dirty="0" smtClean="0"/>
                <a:t> – 6</a:t>
              </a:r>
              <a:r>
                <a:rPr lang="en-GB" sz="1000" baseline="30000" dirty="0" smtClean="0"/>
                <a:t>th</a:t>
              </a:r>
              <a:r>
                <a:rPr lang="en-GB" sz="1000" dirty="0" smtClean="0"/>
                <a:t> Dec.</a:t>
              </a:r>
            </a:p>
          </p:txBody>
        </p:sp>
      </p:grpSp>
      <p:grpSp>
        <p:nvGrpSpPr>
          <p:cNvPr id="19" name="Group 18"/>
          <p:cNvGrpSpPr/>
          <p:nvPr/>
        </p:nvGrpSpPr>
        <p:grpSpPr>
          <a:xfrm>
            <a:off x="51407" y="2674317"/>
            <a:ext cx="3935443" cy="2445513"/>
            <a:chOff x="70836" y="3667548"/>
            <a:chExt cx="4475058" cy="3100509"/>
          </a:xfrm>
        </p:grpSpPr>
        <p:grpSp>
          <p:nvGrpSpPr>
            <p:cNvPr id="20" name="Group 19"/>
            <p:cNvGrpSpPr/>
            <p:nvPr/>
          </p:nvGrpSpPr>
          <p:grpSpPr>
            <a:xfrm>
              <a:off x="70836" y="3677611"/>
              <a:ext cx="4475058" cy="3090446"/>
              <a:chOff x="70835" y="4655345"/>
              <a:chExt cx="4484791" cy="2111215"/>
            </a:xfrm>
          </p:grpSpPr>
          <p:sp>
            <p:nvSpPr>
              <p:cNvPr id="25" name="Rectangle 24"/>
              <p:cNvSpPr/>
              <p:nvPr/>
            </p:nvSpPr>
            <p:spPr>
              <a:xfrm>
                <a:off x="70835" y="4655345"/>
                <a:ext cx="4484791" cy="2111215"/>
              </a:xfrm>
              <a:prstGeom prst="rect">
                <a:avLst/>
              </a:prstGeom>
              <a:noFill/>
              <a:ln w="381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600" dirty="0">
                  <a:solidFill>
                    <a:prstClr val="black"/>
                  </a:solidFill>
                </a:endParaRPr>
              </a:p>
            </p:txBody>
          </p:sp>
          <p:sp>
            <p:nvSpPr>
              <p:cNvPr id="26" name="Rectangle 25"/>
              <p:cNvSpPr/>
              <p:nvPr/>
            </p:nvSpPr>
            <p:spPr>
              <a:xfrm>
                <a:off x="1291836" y="4661414"/>
                <a:ext cx="2062143" cy="319883"/>
              </a:xfrm>
              <a:prstGeom prst="rect">
                <a:avLst/>
              </a:prstGeom>
            </p:spPr>
            <p:txBody>
              <a:bodyPr wrap="none">
                <a:spAutoFit/>
              </a:bodyPr>
              <a:lstStyle/>
              <a:p>
                <a:pPr marL="448310" indent="-448310"/>
                <a:r>
                  <a:rPr lang="en-GB" b="1" dirty="0" smtClean="0">
                    <a:solidFill>
                      <a:srgbClr val="7030A0"/>
                    </a:solidFill>
                    <a:effectLst>
                      <a:outerShdw blurRad="38100" dist="38100" dir="2700000" algn="tl">
                        <a:srgbClr val="000000">
                          <a:alpha val="43137"/>
                        </a:srgbClr>
                      </a:outerShdw>
                    </a:effectLst>
                    <a:ea typeface="Calibri" panose="020F0502020204030204" pitchFamily="34" charset="0"/>
                    <a:cs typeface="Times New Roman" panose="02020603050405020304" pitchFamily="18" charset="0"/>
                  </a:rPr>
                  <a:t>Incident Demand</a:t>
                </a:r>
                <a:endParaRPr lang="en-GB" b="1" dirty="0">
                  <a:solidFill>
                    <a:srgbClr val="7030A0"/>
                  </a:solidFill>
                  <a:effectLst>
                    <a:outerShdw blurRad="38100" dist="38100" dir="2700000" algn="tl">
                      <a:srgbClr val="000000">
                        <a:alpha val="43137"/>
                      </a:srgbClr>
                    </a:outerShdw>
                  </a:effectLst>
                  <a:ea typeface="Calibri" panose="020F0502020204030204" pitchFamily="34" charset="0"/>
                  <a:cs typeface="Times New Roman" panose="02020603050405020304" pitchFamily="18" charset="0"/>
                </a:endParaRPr>
              </a:p>
            </p:txBody>
          </p:sp>
        </p:grpSp>
        <p:sp>
          <p:nvSpPr>
            <p:cNvPr id="22" name="TextBox 21"/>
            <p:cNvSpPr txBox="1"/>
            <p:nvPr/>
          </p:nvSpPr>
          <p:spPr>
            <a:xfrm>
              <a:off x="138701" y="3667548"/>
              <a:ext cx="4292443" cy="975525"/>
            </a:xfrm>
            <a:prstGeom prst="rect">
              <a:avLst/>
            </a:prstGeom>
            <a:noFill/>
          </p:spPr>
          <p:txBody>
            <a:bodyPr wrap="square" rtlCol="0">
              <a:spAutoFit/>
            </a:bodyPr>
            <a:lstStyle/>
            <a:p>
              <a:endParaRPr lang="en-GB" sz="1100" dirty="0" smtClean="0"/>
            </a:p>
            <a:p>
              <a:endParaRPr lang="en-GB" sz="1100" dirty="0" smtClean="0"/>
            </a:p>
            <a:p>
              <a:r>
                <a:rPr lang="en-GB" sz="1100" dirty="0" smtClean="0"/>
                <a:t>Incident </a:t>
              </a:r>
              <a:r>
                <a:rPr lang="en-GB" sz="1100" dirty="0"/>
                <a:t>volume </a:t>
              </a:r>
              <a:r>
                <a:rPr lang="en-GB" sz="1100" dirty="0" smtClean="0"/>
                <a:t>throughout the last week was approximately 12% lower when compared </a:t>
              </a:r>
              <a:r>
                <a:rPr lang="en-GB" sz="1100" dirty="0"/>
                <a:t>to the same time last year. </a:t>
              </a:r>
            </a:p>
          </p:txBody>
        </p:sp>
      </p:grpSp>
      <p:sp>
        <p:nvSpPr>
          <p:cNvPr id="43" name="TextBox 26"/>
          <p:cNvSpPr txBox="1"/>
          <p:nvPr/>
        </p:nvSpPr>
        <p:spPr>
          <a:xfrm>
            <a:off x="1584290" y="6568912"/>
            <a:ext cx="8837408" cy="30777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GB" sz="1400" dirty="0" smtClean="0">
                <a:solidFill>
                  <a:prstClr val="white">
                    <a:lumMod val="65000"/>
                  </a:prstClr>
                </a:solidFill>
              </a:rPr>
              <a:t>No figures should be considered as Official Police Statistics. These may not yet have been verified or validated.</a:t>
            </a:r>
            <a:endParaRPr lang="en-GB" sz="1400" dirty="0">
              <a:solidFill>
                <a:prstClr val="white">
                  <a:lumMod val="65000"/>
                </a:prstClr>
              </a:solidFill>
            </a:endParaRPr>
          </a:p>
        </p:txBody>
      </p:sp>
      <p:sp>
        <p:nvSpPr>
          <p:cNvPr id="44" name="Footer Placeholder 1"/>
          <p:cNvSpPr>
            <a:spLocks noGrp="1"/>
          </p:cNvSpPr>
          <p:nvPr>
            <p:ph type="ftr" sz="quarter" idx="11"/>
          </p:nvPr>
        </p:nvSpPr>
        <p:spPr>
          <a:xfrm>
            <a:off x="11196310" y="6454539"/>
            <a:ext cx="995689" cy="365125"/>
          </a:xfrm>
        </p:spPr>
        <p:txBody>
          <a:bodyPr/>
          <a:lstStyle/>
          <a:p>
            <a:r>
              <a:rPr lang="en-GB" sz="1400" smtClean="0">
                <a:solidFill>
                  <a:schemeClr val="bg2">
                    <a:lumMod val="75000"/>
                  </a:schemeClr>
                </a:solidFill>
              </a:rPr>
              <a:t>
OFFICIAL</a:t>
            </a:r>
            <a:endParaRPr lang="en-GB" sz="1400" dirty="0">
              <a:solidFill>
                <a:schemeClr val="bg2">
                  <a:lumMod val="75000"/>
                </a:schemeClr>
              </a:solidFill>
            </a:endParaRPr>
          </a:p>
        </p:txBody>
      </p:sp>
      <p:grpSp>
        <p:nvGrpSpPr>
          <p:cNvPr id="59" name="Group 58"/>
          <p:cNvGrpSpPr/>
          <p:nvPr/>
        </p:nvGrpSpPr>
        <p:grpSpPr>
          <a:xfrm>
            <a:off x="8238565" y="77318"/>
            <a:ext cx="3869072" cy="3270768"/>
            <a:chOff x="4625704" y="78982"/>
            <a:chExt cx="3869072" cy="3270768"/>
          </a:xfrm>
        </p:grpSpPr>
        <p:sp>
          <p:nvSpPr>
            <p:cNvPr id="60" name="Rectangle 59"/>
            <p:cNvSpPr/>
            <p:nvPr/>
          </p:nvSpPr>
          <p:spPr>
            <a:xfrm>
              <a:off x="4625704" y="78982"/>
              <a:ext cx="3869072" cy="3270768"/>
            </a:xfrm>
            <a:prstGeom prst="rect">
              <a:avLst/>
            </a:prstGeom>
            <a:noFill/>
            <a:ln w="38100">
              <a:solidFill>
                <a:srgbClr val="FF9999"/>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GB" sz="800" b="1" dirty="0">
                <a:solidFill>
                  <a:prstClr val="white"/>
                </a:solidFill>
              </a:endParaRPr>
            </a:p>
            <a:p>
              <a:pPr algn="ctr"/>
              <a:endParaRPr lang="en-GB" sz="800" b="1" dirty="0" smtClean="0">
                <a:solidFill>
                  <a:prstClr val="white"/>
                </a:solidFill>
              </a:endParaRPr>
            </a:p>
            <a:p>
              <a:pPr algn="ctr"/>
              <a:endParaRPr lang="en-GB" sz="800" b="1" dirty="0">
                <a:solidFill>
                  <a:prstClr val="white"/>
                </a:solidFill>
              </a:endParaRPr>
            </a:p>
            <a:p>
              <a:pPr algn="ctr"/>
              <a:endParaRPr lang="en-GB" sz="100" b="1" dirty="0">
                <a:solidFill>
                  <a:schemeClr val="bg1"/>
                </a:solidFill>
              </a:endParaRPr>
            </a:p>
          </p:txBody>
        </p:sp>
        <p:sp>
          <p:nvSpPr>
            <p:cNvPr id="61" name="Rectangle 60"/>
            <p:cNvSpPr/>
            <p:nvPr/>
          </p:nvSpPr>
          <p:spPr>
            <a:xfrm>
              <a:off x="4653272" y="80960"/>
              <a:ext cx="3839900" cy="369332"/>
            </a:xfrm>
            <a:prstGeom prst="rect">
              <a:avLst/>
            </a:prstGeom>
            <a:ln>
              <a:noFill/>
            </a:ln>
          </p:spPr>
          <p:txBody>
            <a:bodyPr wrap="square">
              <a:spAutoFit/>
            </a:bodyPr>
            <a:lstStyle/>
            <a:p>
              <a:pPr marL="448310" indent="-448310" algn="ctr"/>
              <a:r>
                <a:rPr lang="en-GB" b="1" dirty="0" smtClean="0">
                  <a:solidFill>
                    <a:srgbClr val="FF9999"/>
                  </a:solidFill>
                  <a:ea typeface="Calibri" panose="020F0502020204030204" pitchFamily="34" charset="0"/>
                  <a:cs typeface="Times New Roman" panose="02020603050405020304" pitchFamily="18" charset="0"/>
                </a:rPr>
                <a:t>Coronavirus Legislation</a:t>
              </a:r>
              <a:endParaRPr lang="en-GB" b="1" dirty="0">
                <a:solidFill>
                  <a:srgbClr val="FF9999"/>
                </a:solidFill>
                <a:ea typeface="Calibri" panose="020F0502020204030204" pitchFamily="34" charset="0"/>
                <a:cs typeface="Times New Roman" panose="02020603050405020304" pitchFamily="18" charset="0"/>
              </a:endParaRPr>
            </a:p>
          </p:txBody>
        </p:sp>
        <p:sp>
          <p:nvSpPr>
            <p:cNvPr id="62" name="TextBox 61"/>
            <p:cNvSpPr txBox="1"/>
            <p:nvPr/>
          </p:nvSpPr>
          <p:spPr>
            <a:xfrm>
              <a:off x="4653271" y="713554"/>
              <a:ext cx="3738916" cy="553998"/>
            </a:xfrm>
            <a:prstGeom prst="rect">
              <a:avLst/>
            </a:prstGeom>
            <a:noFill/>
          </p:spPr>
          <p:txBody>
            <a:bodyPr wrap="square" rtlCol="0">
              <a:spAutoFit/>
            </a:bodyPr>
            <a:lstStyle/>
            <a:p>
              <a:r>
                <a:rPr lang="en-GB" sz="1000" dirty="0" smtClean="0"/>
                <a:t>The below chart is indicative of the co-operation levels experienced by police over the last 7 days. </a:t>
              </a:r>
              <a:r>
                <a:rPr lang="en-GB" sz="1000" dirty="0"/>
                <a:t>T</a:t>
              </a:r>
              <a:r>
                <a:rPr lang="en-GB" sz="1000" dirty="0" smtClean="0"/>
                <a:t>he majority of interactions between police and the public continue to be resolved without enforcement.</a:t>
              </a:r>
            </a:p>
          </p:txBody>
        </p:sp>
        <p:sp>
          <p:nvSpPr>
            <p:cNvPr id="63" name="TextBox 62"/>
            <p:cNvSpPr txBox="1"/>
            <p:nvPr/>
          </p:nvSpPr>
          <p:spPr>
            <a:xfrm>
              <a:off x="4689178" y="433392"/>
              <a:ext cx="3667102" cy="246221"/>
            </a:xfrm>
            <a:prstGeom prst="rect">
              <a:avLst/>
            </a:prstGeom>
            <a:noFill/>
          </p:spPr>
          <p:txBody>
            <a:bodyPr wrap="square" rtlCol="0">
              <a:spAutoFit/>
            </a:bodyPr>
            <a:lstStyle/>
            <a:p>
              <a:pPr algn="ctr"/>
              <a:r>
                <a:rPr lang="en-GB" sz="1000" u="sng" dirty="0" smtClean="0">
                  <a:solidFill>
                    <a:srgbClr val="FF9999"/>
                  </a:solidFill>
                </a:rPr>
                <a:t>Co-operation with new Coronavirus Legislation</a:t>
              </a:r>
            </a:p>
          </p:txBody>
        </p:sp>
      </p:grpSp>
      <p:sp>
        <p:nvSpPr>
          <p:cNvPr id="58" name="Rectangle 57"/>
          <p:cNvSpPr/>
          <p:nvPr/>
        </p:nvSpPr>
        <p:spPr>
          <a:xfrm>
            <a:off x="8236961" y="3423083"/>
            <a:ext cx="3869072" cy="3144439"/>
          </a:xfrm>
          <a:prstGeom prst="rect">
            <a:avLst/>
          </a:prstGeom>
          <a:no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GB" sz="800" b="1" dirty="0">
              <a:solidFill>
                <a:prstClr val="white"/>
              </a:solidFill>
            </a:endParaRPr>
          </a:p>
          <a:p>
            <a:pPr algn="ctr"/>
            <a:endParaRPr lang="en-GB" sz="800" b="1" dirty="0" smtClean="0">
              <a:solidFill>
                <a:prstClr val="white"/>
              </a:solidFill>
            </a:endParaRPr>
          </a:p>
          <a:p>
            <a:pPr algn="ctr"/>
            <a:endParaRPr lang="en-GB" sz="800" b="1" dirty="0">
              <a:solidFill>
                <a:prstClr val="white"/>
              </a:solidFill>
            </a:endParaRPr>
          </a:p>
          <a:p>
            <a:pPr algn="ctr"/>
            <a:endParaRPr lang="en-GB" sz="100" b="1" dirty="0">
              <a:solidFill>
                <a:schemeClr val="bg1"/>
              </a:solidFill>
            </a:endParaRPr>
          </a:p>
        </p:txBody>
      </p:sp>
      <p:sp>
        <p:nvSpPr>
          <p:cNvPr id="64" name="Rectangle 63"/>
          <p:cNvSpPr/>
          <p:nvPr/>
        </p:nvSpPr>
        <p:spPr>
          <a:xfrm>
            <a:off x="8436935" y="3454011"/>
            <a:ext cx="3369705" cy="338554"/>
          </a:xfrm>
          <a:prstGeom prst="rect">
            <a:avLst/>
          </a:prstGeom>
        </p:spPr>
        <p:txBody>
          <a:bodyPr wrap="none">
            <a:spAutoFit/>
          </a:bodyPr>
          <a:lstStyle/>
          <a:p>
            <a:pPr marL="448310" indent="-448310" algn="ctr"/>
            <a:r>
              <a:rPr lang="en-GB" sz="1600" b="1" dirty="0" smtClean="0">
                <a:solidFill>
                  <a:schemeClr val="accent4"/>
                </a:solidFill>
                <a:ea typeface="Calibri" panose="020F0502020204030204" pitchFamily="34" charset="0"/>
                <a:cs typeface="Times New Roman" panose="02020603050405020304" pitchFamily="18" charset="0"/>
              </a:rPr>
              <a:t>Quarantine Referrals to 9</a:t>
            </a:r>
            <a:r>
              <a:rPr lang="en-GB" sz="1600" b="1" baseline="30000" dirty="0" smtClean="0">
                <a:solidFill>
                  <a:schemeClr val="accent4"/>
                </a:solidFill>
                <a:ea typeface="Calibri" panose="020F0502020204030204" pitchFamily="34" charset="0"/>
                <a:cs typeface="Times New Roman" panose="02020603050405020304" pitchFamily="18" charset="0"/>
              </a:rPr>
              <a:t>th</a:t>
            </a:r>
            <a:r>
              <a:rPr lang="en-GB" sz="1600" b="1" dirty="0" smtClean="0">
                <a:solidFill>
                  <a:schemeClr val="accent4"/>
                </a:solidFill>
                <a:ea typeface="Calibri" panose="020F0502020204030204" pitchFamily="34" charset="0"/>
                <a:cs typeface="Times New Roman" panose="02020603050405020304" pitchFamily="18" charset="0"/>
              </a:rPr>
              <a:t> December</a:t>
            </a:r>
            <a:endParaRPr lang="en-GB" sz="1600" b="1" dirty="0">
              <a:solidFill>
                <a:schemeClr val="accent4"/>
              </a:solidFill>
              <a:ea typeface="Calibri" panose="020F0502020204030204" pitchFamily="34" charset="0"/>
              <a:cs typeface="Times New Roman" panose="02020603050405020304" pitchFamily="18" charset="0"/>
            </a:endParaRPr>
          </a:p>
        </p:txBody>
      </p:sp>
      <p:graphicFrame>
        <p:nvGraphicFramePr>
          <p:cNvPr id="5" name="Table 4"/>
          <p:cNvGraphicFramePr>
            <a:graphicFrameLocks noGrp="1"/>
          </p:cNvGraphicFramePr>
          <p:nvPr>
            <p:extLst>
              <p:ext uri="{D42A27DB-BD31-4B8C-83A1-F6EECF244321}">
                <p14:modId xmlns:p14="http://schemas.microsoft.com/office/powerpoint/2010/main" val="1096615850"/>
              </p:ext>
            </p:extLst>
          </p:nvPr>
        </p:nvGraphicFramePr>
        <p:xfrm>
          <a:off x="8445609" y="3838259"/>
          <a:ext cx="3451776" cy="1460703"/>
        </p:xfrm>
        <a:graphic>
          <a:graphicData uri="http://schemas.openxmlformats.org/drawingml/2006/table">
            <a:tbl>
              <a:tblPr firstRow="1" bandRow="1">
                <a:tableStyleId>{C4B1156A-380E-4F78-BDF5-A606A8083BF9}</a:tableStyleId>
              </a:tblPr>
              <a:tblGrid>
                <a:gridCol w="2610335"/>
                <a:gridCol w="841441"/>
              </a:tblGrid>
              <a:tr h="294313">
                <a:tc>
                  <a:txBody>
                    <a:bodyPr/>
                    <a:lstStyle/>
                    <a:p>
                      <a:pPr algn="l"/>
                      <a:r>
                        <a:rPr lang="en-GB" sz="1000" b="1" dirty="0" smtClean="0">
                          <a:solidFill>
                            <a:schemeClr val="tx1"/>
                          </a:solidFill>
                        </a:rPr>
                        <a:t>Public Health Scotland Travel Regs. Referrals</a:t>
                      </a:r>
                    </a:p>
                  </a:txBody>
                  <a:tcPr anchor="ctr">
                    <a:solidFill>
                      <a:srgbClr val="FFE8CB"/>
                    </a:solidFill>
                  </a:tcPr>
                </a:tc>
                <a:tc>
                  <a:txBody>
                    <a:bodyPr/>
                    <a:lstStyle/>
                    <a:p>
                      <a:pPr algn="ctr"/>
                      <a:r>
                        <a:rPr lang="en-GB" sz="1000" b="1" dirty="0" smtClean="0">
                          <a:solidFill>
                            <a:schemeClr val="tx1"/>
                          </a:solidFill>
                        </a:rPr>
                        <a:t>2630</a:t>
                      </a:r>
                      <a:endParaRPr lang="en-GB" sz="1000" b="1" dirty="0">
                        <a:solidFill>
                          <a:schemeClr val="tx1"/>
                        </a:solidFill>
                      </a:endParaRPr>
                    </a:p>
                  </a:txBody>
                  <a:tcPr anchor="ctr">
                    <a:solidFill>
                      <a:srgbClr val="FFE8CB"/>
                    </a:solidFill>
                  </a:tcPr>
                </a:tc>
              </a:tr>
              <a:tr h="294313">
                <a:tc>
                  <a:txBody>
                    <a:bodyPr/>
                    <a:lstStyle/>
                    <a:p>
                      <a:pPr algn="l"/>
                      <a:r>
                        <a:rPr lang="en-GB" sz="1000" b="0" dirty="0" smtClean="0">
                          <a:solidFill>
                            <a:schemeClr val="tx1"/>
                          </a:solidFill>
                        </a:rPr>
                        <a:t>Investigated by Resolution Team</a:t>
                      </a:r>
                    </a:p>
                  </a:txBody>
                  <a:tcPr anchor="ctr">
                    <a:solidFill>
                      <a:srgbClr val="FFF4E7"/>
                    </a:solidFill>
                  </a:tcPr>
                </a:tc>
                <a:tc>
                  <a:txBody>
                    <a:bodyPr/>
                    <a:lstStyle/>
                    <a:p>
                      <a:pPr algn="ctr"/>
                      <a:r>
                        <a:rPr lang="en-GB" sz="1000" b="1" dirty="0" smtClean="0">
                          <a:solidFill>
                            <a:schemeClr val="tx1"/>
                          </a:solidFill>
                        </a:rPr>
                        <a:t>581</a:t>
                      </a:r>
                      <a:endParaRPr lang="en-GB" sz="1000" b="1" dirty="0">
                        <a:solidFill>
                          <a:schemeClr val="tx1"/>
                        </a:solidFill>
                      </a:endParaRPr>
                    </a:p>
                  </a:txBody>
                  <a:tcPr anchor="ctr">
                    <a:solidFill>
                      <a:srgbClr val="FFF4E7"/>
                    </a:solidFill>
                  </a:tcPr>
                </a:tc>
              </a:tr>
              <a:tr h="294313">
                <a:tc>
                  <a:txBody>
                    <a:bodyPr/>
                    <a:lstStyle/>
                    <a:p>
                      <a:pPr algn="l"/>
                      <a:r>
                        <a:rPr lang="en-GB" sz="1000" b="0" dirty="0" smtClean="0">
                          <a:solidFill>
                            <a:schemeClr val="tx1"/>
                          </a:solidFill>
                        </a:rPr>
                        <a:t>Investigated by Local Policing </a:t>
                      </a:r>
                    </a:p>
                  </a:txBody>
                  <a:tcPr anchor="ctr"/>
                </a:tc>
                <a:tc>
                  <a:txBody>
                    <a:bodyPr/>
                    <a:lstStyle/>
                    <a:p>
                      <a:pPr algn="ctr"/>
                      <a:r>
                        <a:rPr lang="en-GB" sz="1000" b="1" dirty="0" smtClean="0">
                          <a:solidFill>
                            <a:schemeClr val="tx1"/>
                          </a:solidFill>
                        </a:rPr>
                        <a:t>502</a:t>
                      </a:r>
                      <a:endParaRPr lang="en-GB" sz="1000" b="1" dirty="0">
                        <a:solidFill>
                          <a:schemeClr val="tx1"/>
                        </a:solidFill>
                      </a:endParaRPr>
                    </a:p>
                  </a:txBody>
                  <a:tcPr anchor="ctr"/>
                </a:tc>
              </a:tr>
              <a:tr h="28888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dirty="0" smtClean="0">
                          <a:solidFill>
                            <a:schemeClr val="tx1"/>
                          </a:solidFill>
                        </a:rPr>
                        <a:t>Investigations</a:t>
                      </a:r>
                      <a:r>
                        <a:rPr lang="en-GB" sz="1000" baseline="0" dirty="0" smtClean="0">
                          <a:solidFill>
                            <a:schemeClr val="tx1"/>
                          </a:solidFill>
                        </a:rPr>
                        <a:t> </a:t>
                      </a:r>
                      <a:r>
                        <a:rPr lang="en-GB" sz="1000" dirty="0" smtClean="0">
                          <a:solidFill>
                            <a:schemeClr val="tx1"/>
                          </a:solidFill>
                        </a:rPr>
                        <a:t>Ongoing</a:t>
                      </a:r>
                      <a:endParaRPr lang="en-GB" sz="1000" dirty="0">
                        <a:solidFill>
                          <a:schemeClr val="tx1"/>
                        </a:solidFill>
                      </a:endParaRPr>
                    </a:p>
                  </a:txBody>
                  <a:tcPr anchor="ctr">
                    <a:solidFill>
                      <a:srgbClr val="FFF4E7"/>
                    </a:solidFill>
                  </a:tcPr>
                </a:tc>
                <a:tc>
                  <a:txBody>
                    <a:bodyPr/>
                    <a:lstStyle/>
                    <a:p>
                      <a:pPr algn="ctr"/>
                      <a:r>
                        <a:rPr lang="en-GB" sz="1000" b="1" dirty="0" smtClean="0">
                          <a:solidFill>
                            <a:schemeClr val="tx1"/>
                          </a:solidFill>
                        </a:rPr>
                        <a:t>0</a:t>
                      </a:r>
                      <a:endParaRPr lang="en-GB" sz="1000" b="1" dirty="0">
                        <a:solidFill>
                          <a:schemeClr val="tx1"/>
                        </a:solidFill>
                      </a:endParaRPr>
                    </a:p>
                  </a:txBody>
                  <a:tcPr anchor="ctr">
                    <a:solidFill>
                      <a:srgbClr val="FFF4E7"/>
                    </a:solidFill>
                  </a:tcPr>
                </a:tc>
              </a:tr>
              <a:tr h="28888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dirty="0" smtClean="0">
                          <a:solidFill>
                            <a:schemeClr val="tx1"/>
                          </a:solidFill>
                        </a:rPr>
                        <a:t>Weeded prior to investigation</a:t>
                      </a:r>
                      <a:endParaRPr lang="en-GB" sz="1000" dirty="0">
                        <a:solidFill>
                          <a:schemeClr val="tx1"/>
                        </a:solidFill>
                      </a:endParaRPr>
                    </a:p>
                  </a:txBody>
                  <a:tcPr anchor="ctr"/>
                </a:tc>
                <a:tc>
                  <a:txBody>
                    <a:bodyPr/>
                    <a:lstStyle/>
                    <a:p>
                      <a:pPr algn="ctr"/>
                      <a:r>
                        <a:rPr lang="en-GB" sz="1000" b="1" dirty="0" smtClean="0">
                          <a:solidFill>
                            <a:schemeClr val="tx1"/>
                          </a:solidFill>
                        </a:rPr>
                        <a:t>1547</a:t>
                      </a:r>
                      <a:endParaRPr lang="en-GB" sz="1000" b="1" dirty="0">
                        <a:solidFill>
                          <a:schemeClr val="tx1"/>
                        </a:solidFill>
                      </a:endParaRPr>
                    </a:p>
                  </a:txBody>
                  <a:tcPr anchor="ctr"/>
                </a:tc>
              </a:tr>
            </a:tbl>
          </a:graphicData>
        </a:graphic>
      </p:graphicFrame>
      <p:sp>
        <p:nvSpPr>
          <p:cNvPr id="65" name="Rectangle 64"/>
          <p:cNvSpPr/>
          <p:nvPr/>
        </p:nvSpPr>
        <p:spPr>
          <a:xfrm>
            <a:off x="61824" y="5189056"/>
            <a:ext cx="3925026" cy="1378466"/>
          </a:xfrm>
          <a:prstGeom prst="rect">
            <a:avLst/>
          </a:prstGeom>
          <a:solidFill>
            <a:schemeClr val="bg1">
              <a:lumMod val="8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b="1" dirty="0" smtClean="0">
                <a:solidFill>
                  <a:schemeClr val="tx1"/>
                </a:solidFill>
              </a:rPr>
              <a:t>Gatherings in Private Dwellings</a:t>
            </a:r>
          </a:p>
          <a:p>
            <a:pPr algn="ctr"/>
            <a:r>
              <a:rPr lang="en-GB" sz="1200" dirty="0" smtClean="0">
                <a:solidFill>
                  <a:schemeClr val="tx1"/>
                </a:solidFill>
              </a:rPr>
              <a:t>From 28/08/2020 – 09/12/2020</a:t>
            </a:r>
          </a:p>
          <a:p>
            <a:pPr algn="ctr"/>
            <a:endParaRPr lang="en-GB" dirty="0">
              <a:solidFill>
                <a:schemeClr val="tx1"/>
              </a:solidFill>
            </a:endParaRPr>
          </a:p>
          <a:p>
            <a:pPr algn="ctr"/>
            <a:endParaRPr lang="en-GB" dirty="0">
              <a:solidFill>
                <a:schemeClr val="tx1"/>
              </a:solidFill>
            </a:endParaRPr>
          </a:p>
          <a:p>
            <a:pPr algn="ctr"/>
            <a:endParaRPr lang="en-GB" dirty="0">
              <a:solidFill>
                <a:schemeClr val="tx1"/>
              </a:solidFill>
            </a:endParaRPr>
          </a:p>
          <a:p>
            <a:pPr algn="ctr"/>
            <a:endParaRPr lang="en-GB" dirty="0" smtClean="0">
              <a:solidFill>
                <a:schemeClr val="tx1"/>
              </a:solidFill>
            </a:endParaRPr>
          </a:p>
        </p:txBody>
      </p:sp>
      <p:sp>
        <p:nvSpPr>
          <p:cNvPr id="66" name="Rectangle 65"/>
          <p:cNvSpPr/>
          <p:nvPr/>
        </p:nvSpPr>
        <p:spPr>
          <a:xfrm>
            <a:off x="51406" y="5662917"/>
            <a:ext cx="3984051" cy="830997"/>
          </a:xfrm>
          <a:prstGeom prst="rect">
            <a:avLst/>
          </a:prstGeom>
        </p:spPr>
        <p:txBody>
          <a:bodyPr wrap="square">
            <a:spAutoFit/>
          </a:bodyPr>
          <a:lstStyle/>
          <a:p>
            <a:pPr algn="ctr"/>
            <a:r>
              <a:rPr lang="en-GB" sz="2400" dirty="0" smtClean="0">
                <a:effectLst>
                  <a:outerShdw blurRad="38100" dist="38100" dir="2700000" algn="tl">
                    <a:srgbClr val="000000">
                      <a:alpha val="43137"/>
                    </a:srgbClr>
                  </a:outerShdw>
                </a:effectLst>
              </a:rPr>
              <a:t>5460</a:t>
            </a:r>
            <a:r>
              <a:rPr lang="en-GB" sz="1200" dirty="0" smtClean="0">
                <a:effectLst>
                  <a:outerShdw blurRad="38100" dist="38100" dir="2700000" algn="tl">
                    <a:srgbClr val="000000">
                      <a:alpha val="43137"/>
                    </a:srgbClr>
                  </a:outerShdw>
                </a:effectLst>
              </a:rPr>
              <a:t> </a:t>
            </a:r>
            <a:r>
              <a:rPr lang="en-GB" sz="1200" dirty="0" smtClean="0"/>
              <a:t>Attended reports of House Party </a:t>
            </a:r>
          </a:p>
          <a:p>
            <a:pPr algn="ctr"/>
            <a:r>
              <a:rPr lang="en-GB" sz="2400" dirty="0" smtClean="0">
                <a:effectLst>
                  <a:outerShdw blurRad="38100" dist="38100" dir="2700000" algn="tl">
                    <a:srgbClr val="000000">
                      <a:alpha val="43137"/>
                    </a:srgbClr>
                  </a:outerShdw>
                </a:effectLst>
              </a:rPr>
              <a:t>3060</a:t>
            </a:r>
            <a:r>
              <a:rPr lang="en-GB" sz="1200" dirty="0" smtClean="0"/>
              <a:t> House Parties Dispersed</a:t>
            </a:r>
          </a:p>
        </p:txBody>
      </p:sp>
      <p:graphicFrame>
        <p:nvGraphicFramePr>
          <p:cNvPr id="72" name="Table 71"/>
          <p:cNvGraphicFramePr>
            <a:graphicFrameLocks noGrp="1"/>
          </p:cNvGraphicFramePr>
          <p:nvPr>
            <p:extLst>
              <p:ext uri="{D42A27DB-BD31-4B8C-83A1-F6EECF244321}">
                <p14:modId xmlns:p14="http://schemas.microsoft.com/office/powerpoint/2010/main" val="4132550776"/>
              </p:ext>
            </p:extLst>
          </p:nvPr>
        </p:nvGraphicFramePr>
        <p:xfrm>
          <a:off x="5554591" y="1752753"/>
          <a:ext cx="2600990" cy="1224280"/>
        </p:xfrm>
        <a:graphic>
          <a:graphicData uri="http://schemas.openxmlformats.org/drawingml/2006/table">
            <a:tbl>
              <a:tblPr firstRow="1" bandRow="1">
                <a:tableStyleId>{5C22544A-7EE6-4342-B048-85BDC9FD1C3A}</a:tableStyleId>
              </a:tblPr>
              <a:tblGrid>
                <a:gridCol w="520198"/>
                <a:gridCol w="520198"/>
                <a:gridCol w="520198"/>
                <a:gridCol w="520198"/>
                <a:gridCol w="520198"/>
              </a:tblGrid>
              <a:tr h="370840">
                <a:tc gridSpan="5">
                  <a:txBody>
                    <a:bodyPr/>
                    <a:lstStyle/>
                    <a:p>
                      <a:pPr algn="ctr"/>
                      <a:r>
                        <a:rPr lang="en-GB" sz="1200" b="1" dirty="0" smtClean="0"/>
                        <a:t>Crime Group Breakdown</a:t>
                      </a:r>
                    </a:p>
                    <a:p>
                      <a:pPr algn="ctr"/>
                      <a:r>
                        <a:rPr lang="en-GB" sz="1200" b="0" dirty="0" smtClean="0"/>
                        <a:t>Change from previous year</a:t>
                      </a:r>
                    </a:p>
                  </a:txBody>
                  <a:tcPr/>
                </a:tc>
                <a:tc hMerge="1">
                  <a:txBody>
                    <a:bodyPr/>
                    <a:lstStyle/>
                    <a:p>
                      <a:pPr algn="ctr"/>
                      <a:endParaRPr lang="en-GB" sz="1200" b="1" dirty="0"/>
                    </a:p>
                  </a:txBody>
                  <a:tcPr/>
                </a:tc>
                <a:tc hMerge="1">
                  <a:txBody>
                    <a:bodyPr/>
                    <a:lstStyle/>
                    <a:p>
                      <a:pPr algn="ctr"/>
                      <a:endParaRPr lang="en-GB" sz="1200" b="1" dirty="0"/>
                    </a:p>
                  </a:txBody>
                  <a:tcPr/>
                </a:tc>
                <a:tc hMerge="1">
                  <a:txBody>
                    <a:bodyPr/>
                    <a:lstStyle/>
                    <a:p>
                      <a:pPr algn="ctr"/>
                      <a:endParaRPr lang="en-GB" sz="1200" b="1" dirty="0"/>
                    </a:p>
                  </a:txBody>
                  <a:tcPr/>
                </a:tc>
                <a:tc hMerge="1">
                  <a:txBody>
                    <a:bodyPr/>
                    <a:lstStyle/>
                    <a:p>
                      <a:pPr algn="ctr"/>
                      <a:endParaRPr lang="en-GB" sz="1200" b="1" dirty="0"/>
                    </a:p>
                  </a:txBody>
                  <a:tcPr/>
                </a:tc>
              </a:tr>
              <a:tr h="370840">
                <a:tc>
                  <a:txBody>
                    <a:bodyPr/>
                    <a:lstStyle/>
                    <a:p>
                      <a:pPr algn="ctr"/>
                      <a:r>
                        <a:rPr lang="en-GB" sz="1000" b="1" dirty="0" smtClean="0"/>
                        <a:t>Group 1</a:t>
                      </a:r>
                      <a:endParaRPr lang="en-GB" sz="1000" b="1" dirty="0"/>
                    </a:p>
                  </a:txBody>
                  <a:tcPr/>
                </a:tc>
                <a:tc>
                  <a:txBody>
                    <a:bodyPr/>
                    <a:lstStyle/>
                    <a:p>
                      <a:pPr algn="ctr"/>
                      <a:r>
                        <a:rPr lang="en-GB" sz="1000" b="1" dirty="0" smtClean="0"/>
                        <a:t>Group 2</a:t>
                      </a:r>
                      <a:endParaRPr lang="en-GB" sz="1000" b="1" dirty="0"/>
                    </a:p>
                  </a:txBody>
                  <a:tcPr/>
                </a:tc>
                <a:tc>
                  <a:txBody>
                    <a:bodyPr/>
                    <a:lstStyle/>
                    <a:p>
                      <a:pPr algn="ctr"/>
                      <a:r>
                        <a:rPr lang="en-GB" sz="1000" b="1" dirty="0" smtClean="0"/>
                        <a:t>Group 3</a:t>
                      </a:r>
                      <a:endParaRPr lang="en-GB" sz="1000" b="1" dirty="0"/>
                    </a:p>
                  </a:txBody>
                  <a:tcPr/>
                </a:tc>
                <a:tc>
                  <a:txBody>
                    <a:bodyPr/>
                    <a:lstStyle/>
                    <a:p>
                      <a:pPr algn="ctr"/>
                      <a:r>
                        <a:rPr lang="en-GB" sz="1000" b="1" dirty="0" smtClean="0"/>
                        <a:t>Group 4</a:t>
                      </a:r>
                      <a:endParaRPr lang="en-GB" sz="1000" b="1" dirty="0"/>
                    </a:p>
                  </a:txBody>
                  <a:tcPr/>
                </a:tc>
                <a:tc>
                  <a:txBody>
                    <a:bodyPr/>
                    <a:lstStyle/>
                    <a:p>
                      <a:pPr algn="ctr"/>
                      <a:r>
                        <a:rPr lang="en-GB" sz="1000" b="1" dirty="0" smtClean="0"/>
                        <a:t>Group 5</a:t>
                      </a:r>
                      <a:endParaRPr lang="en-GB" sz="1000" b="1" dirty="0"/>
                    </a:p>
                  </a:txBody>
                  <a:tcPr/>
                </a:tc>
              </a:tr>
              <a:tr h="370840">
                <a:tc>
                  <a:txBody>
                    <a:bodyPr/>
                    <a:lstStyle/>
                    <a:p>
                      <a:pPr algn="ctr"/>
                      <a:r>
                        <a:rPr lang="en-GB" sz="1200" b="1" dirty="0" smtClean="0">
                          <a:solidFill>
                            <a:srgbClr val="00B050"/>
                          </a:solidFill>
                        </a:rPr>
                        <a:t>-7%</a:t>
                      </a:r>
                      <a:endParaRPr lang="en-GB" sz="1200" b="1" dirty="0">
                        <a:solidFill>
                          <a:srgbClr val="00B050"/>
                        </a:solidFill>
                      </a:endParaRPr>
                    </a:p>
                  </a:txBody>
                  <a:tcPr/>
                </a:tc>
                <a:tc>
                  <a:txBody>
                    <a:bodyPr/>
                    <a:lstStyle/>
                    <a:p>
                      <a:pPr algn="ctr"/>
                      <a:r>
                        <a:rPr lang="en-GB" sz="1200" b="1" dirty="0" smtClean="0">
                          <a:solidFill>
                            <a:srgbClr val="00B050"/>
                          </a:solidFill>
                        </a:rPr>
                        <a:t>-5%</a:t>
                      </a:r>
                      <a:endParaRPr lang="en-GB" sz="1200" b="1" dirty="0">
                        <a:solidFill>
                          <a:srgbClr val="00B050"/>
                        </a:solidFill>
                      </a:endParaRPr>
                    </a:p>
                  </a:txBody>
                  <a:tcPr/>
                </a:tc>
                <a:tc>
                  <a:txBody>
                    <a:bodyPr/>
                    <a:lstStyle/>
                    <a:p>
                      <a:pPr algn="ctr"/>
                      <a:r>
                        <a:rPr lang="en-GB" sz="1200" b="1" dirty="0" smtClean="0">
                          <a:solidFill>
                            <a:srgbClr val="00B050"/>
                          </a:solidFill>
                        </a:rPr>
                        <a:t>-16%</a:t>
                      </a:r>
                      <a:endParaRPr lang="en-GB" sz="1200" b="1" dirty="0">
                        <a:solidFill>
                          <a:srgbClr val="00B050"/>
                        </a:solidFill>
                      </a:endParaRPr>
                    </a:p>
                  </a:txBody>
                  <a:tcPr/>
                </a:tc>
                <a:tc>
                  <a:txBody>
                    <a:bodyPr/>
                    <a:lstStyle/>
                    <a:p>
                      <a:pPr algn="ctr"/>
                      <a:r>
                        <a:rPr lang="en-GB" sz="1200" b="1" dirty="0" smtClean="0">
                          <a:solidFill>
                            <a:srgbClr val="00B050"/>
                          </a:solidFill>
                        </a:rPr>
                        <a:t>-10%</a:t>
                      </a:r>
                      <a:endParaRPr lang="en-GB" sz="1200" b="1" dirty="0">
                        <a:solidFill>
                          <a:srgbClr val="00B050"/>
                        </a:solidFill>
                      </a:endParaRPr>
                    </a:p>
                  </a:txBody>
                  <a:tcPr/>
                </a:tc>
                <a:tc>
                  <a:txBody>
                    <a:bodyPr/>
                    <a:lstStyle/>
                    <a:p>
                      <a:pPr algn="ctr"/>
                      <a:r>
                        <a:rPr lang="en-GB" sz="1200" b="1" dirty="0" smtClean="0">
                          <a:solidFill>
                            <a:srgbClr val="C00000"/>
                          </a:solidFill>
                        </a:rPr>
                        <a:t>+9%</a:t>
                      </a:r>
                      <a:endParaRPr lang="en-GB" sz="1200" b="1" dirty="0">
                        <a:solidFill>
                          <a:srgbClr val="C00000"/>
                        </a:solidFill>
                      </a:endParaRPr>
                    </a:p>
                  </a:txBody>
                  <a:tcPr/>
                </a:tc>
              </a:tr>
            </a:tbl>
          </a:graphicData>
        </a:graphic>
      </p:graphicFrame>
      <p:sp>
        <p:nvSpPr>
          <p:cNvPr id="75" name="Footer Placeholder 12"/>
          <p:cNvSpPr txBox="1">
            <a:spLocks/>
          </p:cNvSpPr>
          <p:nvPr/>
        </p:nvSpPr>
        <p:spPr>
          <a:xfrm>
            <a:off x="3903810" y="7068018"/>
            <a:ext cx="41148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b="1" dirty="0" smtClean="0">
                <a:solidFill>
                  <a:srgbClr val="FF0000"/>
                </a:solidFill>
                <a:latin typeface="Times New Roman" panose="02020603050405020304" pitchFamily="18" charset="0"/>
              </a:rPr>
              <a:t>
OFFICIAL</a:t>
            </a:r>
            <a:endParaRPr lang="en-GB" b="1" dirty="0">
              <a:solidFill>
                <a:srgbClr val="FF0000"/>
              </a:solidFill>
              <a:latin typeface="Times New Roman" panose="02020603050405020304" pitchFamily="18" charset="0"/>
            </a:endParaRPr>
          </a:p>
        </p:txBody>
      </p:sp>
      <p:sp>
        <p:nvSpPr>
          <p:cNvPr id="78" name="Rectangle 77"/>
          <p:cNvSpPr/>
          <p:nvPr/>
        </p:nvSpPr>
        <p:spPr>
          <a:xfrm>
            <a:off x="4319839" y="6238243"/>
            <a:ext cx="838691" cy="215444"/>
          </a:xfrm>
          <a:prstGeom prst="rect">
            <a:avLst/>
          </a:prstGeom>
        </p:spPr>
        <p:txBody>
          <a:bodyPr wrap="none">
            <a:spAutoFit/>
          </a:bodyPr>
          <a:lstStyle/>
          <a:p>
            <a:pPr marL="448310" indent="-448310" algn="ctr"/>
            <a:r>
              <a:rPr lang="en-GB" sz="800" b="1" dirty="0">
                <a:solidFill>
                  <a:prstClr val="white"/>
                </a:solidFill>
                <a:ea typeface="Calibri" panose="020F0502020204030204" pitchFamily="34" charset="0"/>
                <a:cs typeface="Times New Roman" panose="02020603050405020304" pitchFamily="18" charset="0"/>
              </a:rPr>
              <a:t>Date of Highest</a:t>
            </a:r>
          </a:p>
        </p:txBody>
      </p:sp>
      <p:sp>
        <p:nvSpPr>
          <p:cNvPr id="79" name="Rectangle 78"/>
          <p:cNvSpPr/>
          <p:nvPr/>
        </p:nvSpPr>
        <p:spPr>
          <a:xfrm>
            <a:off x="6621554" y="6243822"/>
            <a:ext cx="1082348" cy="215444"/>
          </a:xfrm>
          <a:prstGeom prst="rect">
            <a:avLst/>
          </a:prstGeom>
        </p:spPr>
        <p:txBody>
          <a:bodyPr wrap="none">
            <a:spAutoFit/>
          </a:bodyPr>
          <a:lstStyle/>
          <a:p>
            <a:pPr marL="448310" indent="-448310" algn="ctr"/>
            <a:r>
              <a:rPr lang="en-GB" sz="800" b="1" dirty="0">
                <a:solidFill>
                  <a:prstClr val="white"/>
                </a:solidFill>
                <a:ea typeface="Calibri" panose="020F0502020204030204" pitchFamily="34" charset="0"/>
                <a:cs typeface="Times New Roman" panose="02020603050405020304" pitchFamily="18" charset="0"/>
              </a:rPr>
              <a:t>% Change from dates</a:t>
            </a:r>
          </a:p>
        </p:txBody>
      </p:sp>
      <p:sp>
        <p:nvSpPr>
          <p:cNvPr id="81" name="Rectangle 80"/>
          <p:cNvSpPr/>
          <p:nvPr/>
        </p:nvSpPr>
        <p:spPr>
          <a:xfrm>
            <a:off x="4053474" y="4012978"/>
            <a:ext cx="4102107" cy="2554545"/>
          </a:xfrm>
          <a:prstGeom prst="rect">
            <a:avLst/>
          </a:prstGeom>
          <a:solidFill>
            <a:schemeClr val="accent2"/>
          </a:solidFill>
        </p:spPr>
        <p:txBody>
          <a:bodyPr wrap="square">
            <a:spAutoFit/>
          </a:bodyPr>
          <a:lstStyle/>
          <a:p>
            <a:pPr marL="448310" indent="-448310" algn="ctr"/>
            <a:r>
              <a:rPr lang="en-GB" sz="2400" b="1" dirty="0" smtClean="0">
                <a:solidFill>
                  <a:prstClr val="white"/>
                </a:solidFill>
                <a:effectLst>
                  <a:outerShdw blurRad="38100" dist="38100" dir="2700000" algn="tl">
                    <a:srgbClr val="000000">
                      <a:alpha val="43137"/>
                    </a:srgbClr>
                  </a:outerShdw>
                </a:effectLst>
                <a:ea typeface="Calibri" panose="020F0502020204030204" pitchFamily="34" charset="0"/>
                <a:cs typeface="Times New Roman" panose="02020603050405020304" pitchFamily="18" charset="0"/>
              </a:rPr>
              <a:t>Absence</a:t>
            </a:r>
          </a:p>
          <a:p>
            <a:pPr marL="448310" indent="-448310" algn="ctr"/>
            <a:endParaRPr lang="en-GB" sz="200" b="1" dirty="0" smtClean="0">
              <a:solidFill>
                <a:prstClr val="white"/>
              </a:solidFill>
              <a:effectLst>
                <a:outerShdw blurRad="38100" dist="38100" dir="2700000" algn="tl">
                  <a:srgbClr val="000000">
                    <a:alpha val="43137"/>
                  </a:srgbClr>
                </a:outerShdw>
              </a:effectLst>
              <a:ea typeface="Calibri" panose="020F0502020204030204" pitchFamily="34" charset="0"/>
              <a:cs typeface="Times New Roman" panose="02020603050405020304" pitchFamily="18" charset="0"/>
            </a:endParaRPr>
          </a:p>
          <a:p>
            <a:pPr marL="448310" indent="-448310" algn="ctr"/>
            <a:endParaRPr lang="en-GB" sz="2400" b="1" dirty="0">
              <a:solidFill>
                <a:prstClr val="white"/>
              </a:solidFill>
              <a:effectLst>
                <a:outerShdw blurRad="38100" dist="38100" dir="2700000" algn="tl">
                  <a:srgbClr val="000000">
                    <a:alpha val="43137"/>
                  </a:srgbClr>
                </a:outerShdw>
              </a:effectLst>
              <a:ea typeface="Calibri" panose="020F0502020204030204" pitchFamily="34" charset="0"/>
              <a:cs typeface="Times New Roman" panose="02020603050405020304" pitchFamily="18" charset="0"/>
            </a:endParaRPr>
          </a:p>
          <a:p>
            <a:pPr marL="448310" indent="-448310" algn="ctr"/>
            <a:endParaRPr lang="en-GB" sz="2400" b="1" dirty="0" smtClean="0">
              <a:solidFill>
                <a:prstClr val="white"/>
              </a:solidFill>
              <a:effectLst>
                <a:outerShdw blurRad="38100" dist="38100" dir="2700000" algn="tl">
                  <a:srgbClr val="000000">
                    <a:alpha val="43137"/>
                  </a:srgbClr>
                </a:outerShdw>
              </a:effectLst>
              <a:ea typeface="Calibri" panose="020F0502020204030204" pitchFamily="34" charset="0"/>
              <a:cs typeface="Times New Roman" panose="02020603050405020304" pitchFamily="18" charset="0"/>
            </a:endParaRPr>
          </a:p>
          <a:p>
            <a:pPr marL="448310" indent="-448310" algn="ctr"/>
            <a:endParaRPr lang="en-GB" sz="2400" b="1" dirty="0">
              <a:solidFill>
                <a:prstClr val="white"/>
              </a:solidFill>
              <a:effectLst>
                <a:outerShdw blurRad="38100" dist="38100" dir="2700000" algn="tl">
                  <a:srgbClr val="000000">
                    <a:alpha val="43137"/>
                  </a:srgbClr>
                </a:outerShdw>
              </a:effectLst>
              <a:ea typeface="Calibri" panose="020F0502020204030204" pitchFamily="34" charset="0"/>
              <a:cs typeface="Times New Roman" panose="02020603050405020304" pitchFamily="18" charset="0"/>
            </a:endParaRPr>
          </a:p>
          <a:p>
            <a:pPr marL="448310" indent="-448310" algn="ctr"/>
            <a:endParaRPr lang="en-GB" sz="3200" b="1" dirty="0" smtClean="0">
              <a:solidFill>
                <a:prstClr val="white"/>
              </a:solidFill>
              <a:effectLst>
                <a:outerShdw blurRad="38100" dist="38100" dir="2700000" algn="tl">
                  <a:srgbClr val="000000">
                    <a:alpha val="43137"/>
                  </a:srgbClr>
                </a:outerShdw>
              </a:effectLst>
              <a:ea typeface="Calibri" panose="020F0502020204030204" pitchFamily="34" charset="0"/>
              <a:cs typeface="Times New Roman" panose="02020603050405020304" pitchFamily="18" charset="0"/>
            </a:endParaRPr>
          </a:p>
          <a:p>
            <a:pPr marL="448310" indent="-448310" algn="ctr"/>
            <a:endParaRPr lang="en-GB" sz="2400" b="1" dirty="0">
              <a:solidFill>
                <a:prstClr val="white"/>
              </a:solidFill>
              <a:effectLst>
                <a:outerShdw blurRad="38100" dist="38100" dir="2700000" algn="tl">
                  <a:srgbClr val="000000">
                    <a:alpha val="43137"/>
                  </a:srgbClr>
                </a:outerShdw>
              </a:effectLst>
              <a:ea typeface="Calibri" panose="020F0502020204030204" pitchFamily="34" charset="0"/>
              <a:cs typeface="Times New Roman" panose="02020603050405020304" pitchFamily="18" charset="0"/>
            </a:endParaRPr>
          </a:p>
        </p:txBody>
      </p:sp>
      <p:graphicFrame>
        <p:nvGraphicFramePr>
          <p:cNvPr id="13" name="Table 12"/>
          <p:cNvGraphicFramePr>
            <a:graphicFrameLocks noGrp="1"/>
          </p:cNvGraphicFramePr>
          <p:nvPr>
            <p:extLst>
              <p:ext uri="{D42A27DB-BD31-4B8C-83A1-F6EECF244321}">
                <p14:modId xmlns:p14="http://schemas.microsoft.com/office/powerpoint/2010/main" val="3429402418"/>
              </p:ext>
            </p:extLst>
          </p:nvPr>
        </p:nvGraphicFramePr>
        <p:xfrm>
          <a:off x="8436935" y="5544833"/>
          <a:ext cx="3451776" cy="280417"/>
        </p:xfrm>
        <a:graphic>
          <a:graphicData uri="http://schemas.openxmlformats.org/drawingml/2006/table">
            <a:tbl>
              <a:tblPr firstRow="1" bandRow="1">
                <a:tableStyleId>{C4B1156A-380E-4F78-BDF5-A606A8083BF9}</a:tableStyleId>
              </a:tblPr>
              <a:tblGrid>
                <a:gridCol w="2610335"/>
                <a:gridCol w="841441"/>
              </a:tblGrid>
              <a:tr h="28041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b="1" dirty="0" smtClean="0"/>
                        <a:t>Travel Reg.</a:t>
                      </a:r>
                      <a:r>
                        <a:rPr lang="en-GB" sz="1000" b="1" baseline="0" dirty="0" smtClean="0"/>
                        <a:t> offences resulting in FPN or </a:t>
                      </a:r>
                      <a:r>
                        <a:rPr lang="en-GB" sz="1000" b="1" baseline="0" dirty="0" err="1" smtClean="0"/>
                        <a:t>SPR</a:t>
                      </a:r>
                      <a:endParaRPr lang="en-GB" sz="1000" b="1" dirty="0">
                        <a:solidFill>
                          <a:schemeClr val="tx1"/>
                        </a:solidFill>
                      </a:endParaRPr>
                    </a:p>
                  </a:txBody>
                  <a:tcPr anchor="ctr">
                    <a:solidFill>
                      <a:srgbClr val="FFE8CB"/>
                    </a:solidFill>
                  </a:tcPr>
                </a:tc>
                <a:tc>
                  <a:txBody>
                    <a:bodyPr/>
                    <a:lstStyle/>
                    <a:p>
                      <a:pPr algn="ctr"/>
                      <a:r>
                        <a:rPr lang="en-GB" sz="1000" b="1" dirty="0" smtClean="0">
                          <a:solidFill>
                            <a:schemeClr val="tx1"/>
                          </a:solidFill>
                        </a:rPr>
                        <a:t>14</a:t>
                      </a:r>
                      <a:endParaRPr lang="en-GB" sz="1000" b="1" dirty="0">
                        <a:solidFill>
                          <a:schemeClr val="tx1"/>
                        </a:solidFill>
                      </a:endParaRPr>
                    </a:p>
                  </a:txBody>
                  <a:tcPr anchor="ctr">
                    <a:solidFill>
                      <a:srgbClr val="FFE8CB"/>
                    </a:solidFill>
                  </a:tcPr>
                </a:tc>
              </a:tr>
            </a:tbl>
          </a:graphicData>
        </a:graphic>
      </p:graphicFrame>
      <p:sp>
        <p:nvSpPr>
          <p:cNvPr id="2" name="TextBox 1"/>
          <p:cNvSpPr txBox="1"/>
          <p:nvPr/>
        </p:nvSpPr>
        <p:spPr>
          <a:xfrm>
            <a:off x="4309560" y="6050301"/>
            <a:ext cx="3652307" cy="415498"/>
          </a:xfrm>
          <a:prstGeom prst="rect">
            <a:avLst/>
          </a:prstGeom>
          <a:noFill/>
        </p:spPr>
        <p:txBody>
          <a:bodyPr wrap="square" rtlCol="0">
            <a:spAutoFit/>
          </a:bodyPr>
          <a:lstStyle/>
          <a:p>
            <a:r>
              <a:rPr lang="en-GB" sz="1050" dirty="0">
                <a:solidFill>
                  <a:schemeClr val="bg1"/>
                </a:solidFill>
              </a:rPr>
              <a:t>Absences throughout the </a:t>
            </a:r>
            <a:r>
              <a:rPr lang="en-GB" sz="1050" dirty="0" smtClean="0">
                <a:solidFill>
                  <a:schemeClr val="bg1"/>
                </a:solidFill>
              </a:rPr>
              <a:t>week continues to trend </a:t>
            </a:r>
            <a:r>
              <a:rPr lang="en-GB" sz="1050" dirty="0">
                <a:solidFill>
                  <a:schemeClr val="bg1"/>
                </a:solidFill>
              </a:rPr>
              <a:t>above levels when compared to 2019. </a:t>
            </a:r>
          </a:p>
        </p:txBody>
      </p:sp>
      <p:sp>
        <p:nvSpPr>
          <p:cNvPr id="73" name="TextBox 72"/>
          <p:cNvSpPr txBox="1"/>
          <p:nvPr/>
        </p:nvSpPr>
        <p:spPr>
          <a:xfrm>
            <a:off x="4075054" y="2476317"/>
            <a:ext cx="655949" cy="553998"/>
          </a:xfrm>
          <a:prstGeom prst="rect">
            <a:avLst/>
          </a:prstGeom>
          <a:noFill/>
        </p:spPr>
        <p:txBody>
          <a:bodyPr wrap="none" rtlCol="0">
            <a:spAutoFit/>
          </a:bodyPr>
          <a:lstStyle/>
          <a:p>
            <a:pPr algn="ctr"/>
            <a:r>
              <a:rPr lang="en-GB" sz="1200" dirty="0" smtClean="0"/>
              <a:t>379244</a:t>
            </a:r>
          </a:p>
          <a:p>
            <a:pPr algn="ctr"/>
            <a:r>
              <a:rPr lang="en-GB" sz="1800" b="1" dirty="0" smtClean="0">
                <a:solidFill>
                  <a:schemeClr val="bg1"/>
                </a:solidFill>
                <a:effectLst>
                  <a:outerShdw blurRad="38100" dist="38100" dir="2700000" algn="tl">
                    <a:srgbClr val="000000">
                      <a:alpha val="43137"/>
                    </a:srgbClr>
                  </a:outerShdw>
                </a:effectLst>
              </a:rPr>
              <a:t>2019</a:t>
            </a:r>
            <a:endParaRPr lang="en-GB" sz="1800" b="1" dirty="0">
              <a:solidFill>
                <a:schemeClr val="bg1"/>
              </a:solidFill>
              <a:effectLst>
                <a:outerShdw blurRad="38100" dist="38100" dir="2700000" algn="tl">
                  <a:srgbClr val="000000">
                    <a:alpha val="43137"/>
                  </a:srgbClr>
                </a:outerShdw>
              </a:effectLst>
            </a:endParaRPr>
          </a:p>
        </p:txBody>
      </p:sp>
      <p:sp>
        <p:nvSpPr>
          <p:cNvPr id="74" name="TextBox 73"/>
          <p:cNvSpPr txBox="1"/>
          <p:nvPr/>
        </p:nvSpPr>
        <p:spPr>
          <a:xfrm>
            <a:off x="4862316" y="2476317"/>
            <a:ext cx="655949" cy="553998"/>
          </a:xfrm>
          <a:prstGeom prst="rect">
            <a:avLst/>
          </a:prstGeom>
          <a:noFill/>
        </p:spPr>
        <p:txBody>
          <a:bodyPr wrap="none" rtlCol="0">
            <a:spAutoFit/>
          </a:bodyPr>
          <a:lstStyle/>
          <a:p>
            <a:pPr algn="ctr"/>
            <a:r>
              <a:rPr lang="en-GB" sz="1200" dirty="0" smtClean="0"/>
              <a:t>356754</a:t>
            </a:r>
          </a:p>
          <a:p>
            <a:pPr algn="ctr"/>
            <a:r>
              <a:rPr lang="en-GB" sz="1800" b="1" dirty="0" smtClean="0">
                <a:solidFill>
                  <a:schemeClr val="bg1"/>
                </a:solidFill>
                <a:effectLst>
                  <a:outerShdw blurRad="38100" dist="38100" dir="2700000" algn="tl">
                    <a:srgbClr val="000000">
                      <a:alpha val="43137"/>
                    </a:srgbClr>
                  </a:outerShdw>
                </a:effectLst>
              </a:rPr>
              <a:t>2020</a:t>
            </a:r>
            <a:endParaRPr lang="en-GB" sz="1800" b="1" dirty="0">
              <a:solidFill>
                <a:schemeClr val="bg1"/>
              </a:solidFill>
              <a:effectLst>
                <a:outerShdw blurRad="38100" dist="38100" dir="2700000" algn="tl">
                  <a:srgbClr val="000000">
                    <a:alpha val="43137"/>
                  </a:srgbClr>
                </a:outerShdw>
              </a:effectLst>
            </a:endParaRPr>
          </a:p>
        </p:txBody>
      </p:sp>
      <p:pic>
        <p:nvPicPr>
          <p:cNvPr id="12" name="Picture 11"/>
          <p:cNvPicPr>
            <a:picLocks noChangeAspect="1"/>
          </p:cNvPicPr>
          <p:nvPr/>
        </p:nvPicPr>
        <p:blipFill>
          <a:blip r:embed="rId5"/>
          <a:stretch>
            <a:fillRect/>
          </a:stretch>
        </p:blipFill>
        <p:spPr>
          <a:xfrm>
            <a:off x="10871097" y="1714367"/>
            <a:ext cx="1072264" cy="1237228"/>
          </a:xfrm>
          <a:prstGeom prst="rect">
            <a:avLst/>
          </a:prstGeom>
        </p:spPr>
      </p:pic>
      <p:graphicFrame>
        <p:nvGraphicFramePr>
          <p:cNvPr id="46" name="Chart 45"/>
          <p:cNvGraphicFramePr>
            <a:graphicFrameLocks/>
          </p:cNvGraphicFramePr>
          <p:nvPr>
            <p:extLst>
              <p:ext uri="{D42A27DB-BD31-4B8C-83A1-F6EECF244321}">
                <p14:modId xmlns:p14="http://schemas.microsoft.com/office/powerpoint/2010/main" val="779063511"/>
              </p:ext>
            </p:extLst>
          </p:nvPr>
        </p:nvGraphicFramePr>
        <p:xfrm>
          <a:off x="51406" y="3681108"/>
          <a:ext cx="3933839" cy="1529006"/>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54" name="Chart 53"/>
          <p:cNvGraphicFramePr>
            <a:graphicFrameLocks/>
          </p:cNvGraphicFramePr>
          <p:nvPr>
            <p:extLst>
              <p:ext uri="{D42A27DB-BD31-4B8C-83A1-F6EECF244321}">
                <p14:modId xmlns:p14="http://schemas.microsoft.com/office/powerpoint/2010/main" val="2078434180"/>
              </p:ext>
            </p:extLst>
          </p:nvPr>
        </p:nvGraphicFramePr>
        <p:xfrm>
          <a:off x="4757416" y="4534464"/>
          <a:ext cx="2708977" cy="1170732"/>
        </p:xfrm>
        <a:graphic>
          <a:graphicData uri="http://schemas.openxmlformats.org/drawingml/2006/chart">
            <c:chart xmlns:c="http://schemas.openxmlformats.org/drawingml/2006/chart" xmlns:r="http://schemas.openxmlformats.org/officeDocument/2006/relationships" r:id="rId7"/>
          </a:graphicData>
        </a:graphic>
      </p:graphicFrame>
      <p:graphicFrame>
        <p:nvGraphicFramePr>
          <p:cNvPr id="45" name="Chart 44"/>
          <p:cNvGraphicFramePr>
            <a:graphicFrameLocks/>
          </p:cNvGraphicFramePr>
          <p:nvPr>
            <p:extLst>
              <p:ext uri="{D42A27DB-BD31-4B8C-83A1-F6EECF244321}">
                <p14:modId xmlns:p14="http://schemas.microsoft.com/office/powerpoint/2010/main" val="2900831808"/>
              </p:ext>
            </p:extLst>
          </p:nvPr>
        </p:nvGraphicFramePr>
        <p:xfrm>
          <a:off x="-191229" y="829892"/>
          <a:ext cx="4437698" cy="1777498"/>
        </p:xfrm>
        <a:graphic>
          <a:graphicData uri="http://schemas.openxmlformats.org/drawingml/2006/chart">
            <c:chart xmlns:c="http://schemas.openxmlformats.org/drawingml/2006/chart" xmlns:r="http://schemas.openxmlformats.org/officeDocument/2006/relationships" r:id="rId8"/>
          </a:graphicData>
        </a:graphic>
      </p:graphicFrame>
    </p:spTree>
    <p:extLst>
      <p:ext uri="{BB962C8B-B14F-4D97-AF65-F5344CB8AC3E}">
        <p14:creationId xmlns:p14="http://schemas.microsoft.com/office/powerpoint/2010/main" val="185445277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p:cNvSpPr/>
          <p:nvPr/>
        </p:nvSpPr>
        <p:spPr>
          <a:xfrm>
            <a:off x="993898" y="1062793"/>
            <a:ext cx="9910628" cy="3974716"/>
          </a:xfrm>
          <a:prstGeom prst="rect">
            <a:avLst/>
          </a:prstGeom>
          <a:noFill/>
          <a:ln w="12700">
            <a:solidFill>
              <a:srgbClr val="66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prstClr val="white"/>
              </a:solidFill>
            </a:endParaRPr>
          </a:p>
        </p:txBody>
      </p:sp>
      <p:sp>
        <p:nvSpPr>
          <p:cNvPr id="8" name="TextBox 7"/>
          <p:cNvSpPr txBox="1"/>
          <p:nvPr/>
        </p:nvSpPr>
        <p:spPr>
          <a:xfrm>
            <a:off x="0" y="0"/>
            <a:ext cx="12191999" cy="646331"/>
          </a:xfrm>
          <a:prstGeom prst="rect">
            <a:avLst/>
          </a:prstGeom>
          <a:solidFill>
            <a:srgbClr val="660066"/>
          </a:solidFill>
        </p:spPr>
        <p:txBody>
          <a:bodyPr wrap="square" rtlCol="0" anchor="ctr">
            <a:spAutoFit/>
          </a:bodyPr>
          <a:lstStyle/>
          <a:p>
            <a:pPr algn="ctr"/>
            <a:endParaRPr lang="en-GB" sz="800" b="1" dirty="0" smtClean="0">
              <a:solidFill>
                <a:prstClr val="white"/>
              </a:solidFill>
            </a:endParaRPr>
          </a:p>
          <a:p>
            <a:pPr algn="ctr"/>
            <a:r>
              <a:rPr lang="en-GB" sz="2000" b="1" dirty="0" smtClean="0">
                <a:solidFill>
                  <a:prstClr val="white"/>
                </a:solidFill>
              </a:rPr>
              <a:t>Weekly Service Centre </a:t>
            </a:r>
            <a:r>
              <a:rPr lang="en-GB" sz="2000" b="1" dirty="0">
                <a:solidFill>
                  <a:prstClr val="white"/>
                </a:solidFill>
              </a:rPr>
              <a:t>Demand </a:t>
            </a:r>
            <a:r>
              <a:rPr lang="en-GB" sz="2000" b="1" dirty="0" smtClean="0">
                <a:solidFill>
                  <a:prstClr val="white"/>
                </a:solidFill>
              </a:rPr>
              <a:t>(3</a:t>
            </a:r>
            <a:r>
              <a:rPr lang="en-GB" sz="2000" b="1" baseline="30000" dirty="0" smtClean="0">
                <a:solidFill>
                  <a:prstClr val="white"/>
                </a:solidFill>
              </a:rPr>
              <a:t>rd</a:t>
            </a:r>
            <a:r>
              <a:rPr lang="en-GB" sz="2000" b="1" dirty="0" smtClean="0">
                <a:solidFill>
                  <a:prstClr val="white"/>
                </a:solidFill>
              </a:rPr>
              <a:t> – 9</a:t>
            </a:r>
            <a:r>
              <a:rPr lang="en-GB" sz="2000" b="1" baseline="30000" dirty="0" smtClean="0">
                <a:solidFill>
                  <a:prstClr val="white"/>
                </a:solidFill>
              </a:rPr>
              <a:t>th</a:t>
            </a:r>
            <a:r>
              <a:rPr lang="en-GB" sz="2000" b="1" dirty="0" smtClean="0">
                <a:solidFill>
                  <a:prstClr val="white"/>
                </a:solidFill>
              </a:rPr>
              <a:t> December 2020)</a:t>
            </a:r>
          </a:p>
          <a:p>
            <a:pPr algn="ctr"/>
            <a:endParaRPr lang="en-GB" sz="800" b="1" dirty="0">
              <a:solidFill>
                <a:prstClr val="white"/>
              </a:solidFill>
            </a:endParaRPr>
          </a:p>
        </p:txBody>
      </p:sp>
      <p:sp>
        <p:nvSpPr>
          <p:cNvPr id="4" name="Rectangle 2"/>
          <p:cNvSpPr>
            <a:spLocks noChangeArrowheads="1"/>
          </p:cNvSpPr>
          <p:nvPr/>
        </p:nvSpPr>
        <p:spPr bwMode="auto">
          <a:xfrm>
            <a:off x="-822121" y="125834"/>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dirty="0">
              <a:solidFill>
                <a:prstClr val="black"/>
              </a:solidFill>
            </a:endParaRPr>
          </a:p>
        </p:txBody>
      </p:sp>
      <p:pic>
        <p:nvPicPr>
          <p:cNvPr id="13" name="Picture 1" descr="image00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94270" y="47596"/>
            <a:ext cx="1619974" cy="5431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extBox 26"/>
          <p:cNvSpPr txBox="1"/>
          <p:nvPr/>
        </p:nvSpPr>
        <p:spPr>
          <a:xfrm>
            <a:off x="1582883" y="6567076"/>
            <a:ext cx="8837408" cy="30777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GB" sz="1400" dirty="0" smtClean="0">
                <a:solidFill>
                  <a:prstClr val="white">
                    <a:lumMod val="65000"/>
                  </a:prstClr>
                </a:solidFill>
              </a:rPr>
              <a:t>No figures should be considered as Official Police Statistics. These may not yet have been verified or validated.</a:t>
            </a:r>
            <a:endParaRPr lang="en-GB" sz="1400" dirty="0">
              <a:solidFill>
                <a:prstClr val="white">
                  <a:lumMod val="65000"/>
                </a:prstClr>
              </a:solidFill>
            </a:endParaRPr>
          </a:p>
        </p:txBody>
      </p:sp>
      <p:sp>
        <p:nvSpPr>
          <p:cNvPr id="12" name="Footer Placeholder 1"/>
          <p:cNvSpPr>
            <a:spLocks noGrp="1"/>
          </p:cNvSpPr>
          <p:nvPr>
            <p:ph type="ftr" sz="quarter" idx="11"/>
          </p:nvPr>
        </p:nvSpPr>
        <p:spPr>
          <a:xfrm>
            <a:off x="11196310" y="6454539"/>
            <a:ext cx="995689" cy="365125"/>
          </a:xfrm>
        </p:spPr>
        <p:txBody>
          <a:bodyPr/>
          <a:lstStyle/>
          <a:p>
            <a:r>
              <a:rPr lang="en-GB" sz="1400" smtClean="0">
                <a:solidFill>
                  <a:schemeClr val="bg2">
                    <a:lumMod val="75000"/>
                  </a:schemeClr>
                </a:solidFill>
              </a:rPr>
              <a:t>
OFFICIAL</a:t>
            </a:r>
            <a:endParaRPr lang="en-GB" sz="1400" dirty="0">
              <a:solidFill>
                <a:schemeClr val="bg2">
                  <a:lumMod val="75000"/>
                </a:schemeClr>
              </a:solidFill>
            </a:endParaRPr>
          </a:p>
        </p:txBody>
      </p:sp>
      <p:graphicFrame>
        <p:nvGraphicFramePr>
          <p:cNvPr id="2" name="Table 1"/>
          <p:cNvGraphicFramePr>
            <a:graphicFrameLocks noGrp="1"/>
          </p:cNvGraphicFramePr>
          <p:nvPr/>
        </p:nvGraphicFramePr>
        <p:xfrm>
          <a:off x="10478278" y="6111551"/>
          <a:ext cx="208280" cy="365760"/>
        </p:xfrm>
        <a:graphic>
          <a:graphicData uri="http://schemas.openxmlformats.org/drawingml/2006/table">
            <a:tbl>
              <a:tblPr/>
              <a:tblGrid>
                <a:gridCol w="208280"/>
              </a:tblGrid>
              <a:tr h="0">
                <a:tc>
                  <a:txBody>
                    <a:bodyPr/>
                    <a:lstStyle/>
                    <a:p>
                      <a:endParaRPr lang="en-GB" dirty="0"/>
                    </a:p>
                  </a:txBody>
                  <a:tcPr>
                    <a:lnL w="6350" cmpd="sng">
                      <a:solidFill>
                        <a:schemeClr val="bg1">
                          <a:lumMod val="95000"/>
                        </a:schemeClr>
                      </a:solidFill>
                      <a:prstDash val="solid"/>
                    </a:lnL>
                    <a:lnR w="6350" cmpd="sng">
                      <a:solidFill>
                        <a:schemeClr val="bg1">
                          <a:lumMod val="95000"/>
                        </a:schemeClr>
                      </a:solidFill>
                      <a:prstDash val="solid"/>
                    </a:lnR>
                    <a:lnT w="6350" cmpd="sng">
                      <a:solidFill>
                        <a:schemeClr val="bg1">
                          <a:lumMod val="95000"/>
                        </a:schemeClr>
                      </a:solidFill>
                      <a:prstDash val="solid"/>
                    </a:lnT>
                    <a:lnB w="6350" cmpd="sng">
                      <a:solidFill>
                        <a:schemeClr val="bg1">
                          <a:lumMod val="95000"/>
                        </a:schemeClr>
                      </a:solidFill>
                      <a:prstDash val="solid"/>
                    </a:lnB>
                  </a:tcPr>
                </a:tc>
              </a:tr>
            </a:tbl>
          </a:graphicData>
        </a:graphic>
      </p:graphicFrame>
      <p:graphicFrame>
        <p:nvGraphicFramePr>
          <p:cNvPr id="5" name="Table 4"/>
          <p:cNvGraphicFramePr>
            <a:graphicFrameLocks noGrp="1"/>
          </p:cNvGraphicFramePr>
          <p:nvPr>
            <p:extLst>
              <p:ext uri="{D42A27DB-BD31-4B8C-83A1-F6EECF244321}">
                <p14:modId xmlns:p14="http://schemas.microsoft.com/office/powerpoint/2010/main" val="2776090591"/>
              </p:ext>
            </p:extLst>
          </p:nvPr>
        </p:nvGraphicFramePr>
        <p:xfrm>
          <a:off x="2413895" y="5341931"/>
          <a:ext cx="6984999" cy="952500"/>
        </p:xfrm>
        <a:graphic>
          <a:graphicData uri="http://schemas.openxmlformats.org/drawingml/2006/table">
            <a:tbl>
              <a:tblPr/>
              <a:tblGrid>
                <a:gridCol w="1154126"/>
                <a:gridCol w="824376"/>
                <a:gridCol w="672183"/>
                <a:gridCol w="751450"/>
                <a:gridCol w="713402"/>
                <a:gridCol w="710232"/>
                <a:gridCol w="722914"/>
                <a:gridCol w="713402"/>
                <a:gridCol w="722914"/>
              </a:tblGrid>
              <a:tr h="190500">
                <a:tc>
                  <a:txBody>
                    <a:bodyPr/>
                    <a:lstStyle/>
                    <a:p>
                      <a:pPr algn="ctr" fontAlgn="ctr"/>
                      <a:r>
                        <a:rPr lang="en-GB" sz="1100" b="1" i="0" u="none" strike="noStrike" dirty="0">
                          <a:solidFill>
                            <a:srgbClr val="FFFFFF"/>
                          </a:solidFill>
                          <a:effectLst/>
                          <a:latin typeface="Calibri" panose="020F0502020204030204" pitchFamily="34" charset="0"/>
                        </a:rPr>
                        <a:t> </a:t>
                      </a:r>
                    </a:p>
                  </a:txBody>
                  <a:tcPr marL="9525" marR="9525" marT="9525" marB="0" anchor="ctr">
                    <a:lnL w="12700" cap="flat" cmpd="sng" algn="ctr">
                      <a:solidFill>
                        <a:schemeClr val="tx1"/>
                      </a:solidFill>
                      <a:prstDash val="solid"/>
                      <a:round/>
                      <a:headEnd type="none" w="med" len="med"/>
                      <a:tailEnd type="none" w="med" len="med"/>
                    </a:lnL>
                    <a:lnR w="6350" cap="flat" cmpd="sng" algn="ctr">
                      <a:solidFill>
                        <a:srgbClr val="E7E6E6"/>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rgbClr val="D9D9D9"/>
                      </a:solidFill>
                      <a:prstDash val="solid"/>
                      <a:round/>
                      <a:headEnd type="none" w="med" len="med"/>
                      <a:tailEnd type="none" w="med" len="med"/>
                    </a:lnB>
                    <a:solidFill>
                      <a:srgbClr val="660066"/>
                    </a:solidFill>
                  </a:tcPr>
                </a:tc>
                <a:tc>
                  <a:txBody>
                    <a:bodyPr/>
                    <a:lstStyle/>
                    <a:p>
                      <a:pPr algn="ctr" fontAlgn="b"/>
                      <a:r>
                        <a:rPr lang="en-GB" sz="1100" b="0" i="0" u="none" strike="noStrike" dirty="0">
                          <a:solidFill>
                            <a:srgbClr val="FFFFFF"/>
                          </a:solidFill>
                          <a:effectLst/>
                          <a:latin typeface="Calibri" panose="020F0502020204030204" pitchFamily="34" charset="0"/>
                        </a:rPr>
                        <a:t>03-Dec</a:t>
                      </a:r>
                    </a:p>
                  </a:txBody>
                  <a:tcPr marL="9525" marR="9525" marT="9525" marB="0" anchor="b">
                    <a:lnL w="6350" cap="flat" cmpd="sng" algn="ctr">
                      <a:solidFill>
                        <a:srgbClr val="E7E6E6"/>
                      </a:solidFill>
                      <a:prstDash val="solid"/>
                      <a:round/>
                      <a:headEnd type="none" w="med" len="med"/>
                      <a:tailEnd type="none" w="med" len="med"/>
                    </a:lnL>
                    <a:lnR w="6350" cap="flat" cmpd="sng" algn="ctr">
                      <a:solidFill>
                        <a:srgbClr val="E7E6E6"/>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noFill/>
                      <a:prstDash val="solid"/>
                      <a:round/>
                      <a:headEnd type="none" w="med" len="med"/>
                      <a:tailEnd type="none" w="med" len="med"/>
                    </a:lnB>
                    <a:solidFill>
                      <a:srgbClr val="660066"/>
                    </a:solidFill>
                  </a:tcPr>
                </a:tc>
                <a:tc>
                  <a:txBody>
                    <a:bodyPr/>
                    <a:lstStyle/>
                    <a:p>
                      <a:pPr algn="ctr" fontAlgn="b"/>
                      <a:r>
                        <a:rPr lang="en-GB" sz="1100" b="0" i="0" u="none" strike="noStrike">
                          <a:solidFill>
                            <a:srgbClr val="FFFFFF"/>
                          </a:solidFill>
                          <a:effectLst/>
                          <a:latin typeface="Calibri" panose="020F0502020204030204" pitchFamily="34" charset="0"/>
                        </a:rPr>
                        <a:t>04-Dec</a:t>
                      </a:r>
                    </a:p>
                  </a:txBody>
                  <a:tcPr marL="9525" marR="9525" marT="9525" marB="0" anchor="b">
                    <a:lnL w="6350" cap="flat" cmpd="sng" algn="ctr">
                      <a:solidFill>
                        <a:srgbClr val="E7E6E6"/>
                      </a:solidFill>
                      <a:prstDash val="solid"/>
                      <a:round/>
                      <a:headEnd type="none" w="med" len="med"/>
                      <a:tailEnd type="none" w="med" len="med"/>
                    </a:lnL>
                    <a:lnR w="6350" cap="flat" cmpd="sng" algn="ctr">
                      <a:solidFill>
                        <a:srgbClr val="E7E6E6"/>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noFill/>
                      <a:prstDash val="solid"/>
                      <a:round/>
                      <a:headEnd type="none" w="med" len="med"/>
                      <a:tailEnd type="none" w="med" len="med"/>
                    </a:lnB>
                    <a:solidFill>
                      <a:srgbClr val="660066"/>
                    </a:solidFill>
                  </a:tcPr>
                </a:tc>
                <a:tc>
                  <a:txBody>
                    <a:bodyPr/>
                    <a:lstStyle/>
                    <a:p>
                      <a:pPr algn="ctr" fontAlgn="b"/>
                      <a:r>
                        <a:rPr lang="en-GB" sz="1100" b="0" i="0" u="none" strike="noStrike">
                          <a:solidFill>
                            <a:srgbClr val="FFFFFF"/>
                          </a:solidFill>
                          <a:effectLst/>
                          <a:latin typeface="Calibri" panose="020F0502020204030204" pitchFamily="34" charset="0"/>
                        </a:rPr>
                        <a:t>05-Dec</a:t>
                      </a:r>
                    </a:p>
                  </a:txBody>
                  <a:tcPr marL="9525" marR="9525" marT="9525" marB="0" anchor="b">
                    <a:lnL w="6350" cap="flat" cmpd="sng" algn="ctr">
                      <a:solidFill>
                        <a:srgbClr val="E7E6E6"/>
                      </a:solidFill>
                      <a:prstDash val="solid"/>
                      <a:round/>
                      <a:headEnd type="none" w="med" len="med"/>
                      <a:tailEnd type="none" w="med" len="med"/>
                    </a:lnL>
                    <a:lnR w="6350" cap="flat" cmpd="sng" algn="ctr">
                      <a:solidFill>
                        <a:srgbClr val="E7E6E6"/>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noFill/>
                      <a:prstDash val="solid"/>
                      <a:round/>
                      <a:headEnd type="none" w="med" len="med"/>
                      <a:tailEnd type="none" w="med" len="med"/>
                    </a:lnB>
                    <a:solidFill>
                      <a:srgbClr val="660066"/>
                    </a:solidFill>
                  </a:tcPr>
                </a:tc>
                <a:tc>
                  <a:txBody>
                    <a:bodyPr/>
                    <a:lstStyle/>
                    <a:p>
                      <a:pPr algn="ctr" fontAlgn="b"/>
                      <a:r>
                        <a:rPr lang="en-GB" sz="1100" b="0" i="0" u="none" strike="noStrike">
                          <a:solidFill>
                            <a:srgbClr val="FFFFFF"/>
                          </a:solidFill>
                          <a:effectLst/>
                          <a:latin typeface="Calibri" panose="020F0502020204030204" pitchFamily="34" charset="0"/>
                        </a:rPr>
                        <a:t>06-Dec</a:t>
                      </a:r>
                    </a:p>
                  </a:txBody>
                  <a:tcPr marL="9525" marR="9525" marT="9525" marB="0" anchor="b">
                    <a:lnL w="6350" cap="flat" cmpd="sng" algn="ctr">
                      <a:solidFill>
                        <a:srgbClr val="E7E6E6"/>
                      </a:solidFill>
                      <a:prstDash val="solid"/>
                      <a:round/>
                      <a:headEnd type="none" w="med" len="med"/>
                      <a:tailEnd type="none" w="med" len="med"/>
                    </a:lnL>
                    <a:lnR w="6350" cap="flat" cmpd="sng" algn="ctr">
                      <a:solidFill>
                        <a:srgbClr val="E7E6E6"/>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noFill/>
                      <a:prstDash val="solid"/>
                      <a:round/>
                      <a:headEnd type="none" w="med" len="med"/>
                      <a:tailEnd type="none" w="med" len="med"/>
                    </a:lnB>
                    <a:solidFill>
                      <a:srgbClr val="660066"/>
                    </a:solidFill>
                  </a:tcPr>
                </a:tc>
                <a:tc>
                  <a:txBody>
                    <a:bodyPr/>
                    <a:lstStyle/>
                    <a:p>
                      <a:pPr algn="ctr" fontAlgn="b"/>
                      <a:r>
                        <a:rPr lang="en-GB" sz="1100" b="0" i="0" u="none" strike="noStrike">
                          <a:solidFill>
                            <a:srgbClr val="FFFFFF"/>
                          </a:solidFill>
                          <a:effectLst/>
                          <a:latin typeface="Calibri" panose="020F0502020204030204" pitchFamily="34" charset="0"/>
                        </a:rPr>
                        <a:t>07-Dec</a:t>
                      </a:r>
                    </a:p>
                  </a:txBody>
                  <a:tcPr marL="9525" marR="9525" marT="9525" marB="0" anchor="b">
                    <a:lnL w="6350" cap="flat" cmpd="sng" algn="ctr">
                      <a:solidFill>
                        <a:srgbClr val="E7E6E6"/>
                      </a:solidFill>
                      <a:prstDash val="solid"/>
                      <a:round/>
                      <a:headEnd type="none" w="med" len="med"/>
                      <a:tailEnd type="none" w="med" len="med"/>
                    </a:lnL>
                    <a:lnR w="6350" cap="flat" cmpd="sng" algn="ctr">
                      <a:solidFill>
                        <a:srgbClr val="E7E6E6"/>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noFill/>
                      <a:prstDash val="solid"/>
                      <a:round/>
                      <a:headEnd type="none" w="med" len="med"/>
                      <a:tailEnd type="none" w="med" len="med"/>
                    </a:lnB>
                    <a:solidFill>
                      <a:srgbClr val="660066"/>
                    </a:solidFill>
                  </a:tcPr>
                </a:tc>
                <a:tc>
                  <a:txBody>
                    <a:bodyPr/>
                    <a:lstStyle/>
                    <a:p>
                      <a:pPr algn="ctr" fontAlgn="b"/>
                      <a:r>
                        <a:rPr lang="en-GB" sz="1100" b="0" i="0" u="none" strike="noStrike">
                          <a:solidFill>
                            <a:srgbClr val="FFFFFF"/>
                          </a:solidFill>
                          <a:effectLst/>
                          <a:latin typeface="Calibri" panose="020F0502020204030204" pitchFamily="34" charset="0"/>
                        </a:rPr>
                        <a:t>08-Dec</a:t>
                      </a:r>
                    </a:p>
                  </a:txBody>
                  <a:tcPr marL="9525" marR="9525" marT="9525" marB="0" anchor="b">
                    <a:lnL w="6350" cap="flat" cmpd="sng" algn="ctr">
                      <a:solidFill>
                        <a:srgbClr val="E7E6E6"/>
                      </a:solidFill>
                      <a:prstDash val="solid"/>
                      <a:round/>
                      <a:headEnd type="none" w="med" len="med"/>
                      <a:tailEnd type="none" w="med" len="med"/>
                    </a:lnL>
                    <a:lnR w="6350" cap="flat" cmpd="sng" algn="ctr">
                      <a:solidFill>
                        <a:srgbClr val="E7E6E6"/>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noFill/>
                      <a:prstDash val="solid"/>
                      <a:round/>
                      <a:headEnd type="none" w="med" len="med"/>
                      <a:tailEnd type="none" w="med" len="med"/>
                    </a:lnB>
                    <a:solidFill>
                      <a:srgbClr val="660066"/>
                    </a:solidFill>
                  </a:tcPr>
                </a:tc>
                <a:tc>
                  <a:txBody>
                    <a:bodyPr/>
                    <a:lstStyle/>
                    <a:p>
                      <a:pPr algn="ctr" fontAlgn="b"/>
                      <a:r>
                        <a:rPr lang="en-GB" sz="1100" b="0" i="0" u="none" strike="noStrike">
                          <a:solidFill>
                            <a:srgbClr val="FFFFFF"/>
                          </a:solidFill>
                          <a:effectLst/>
                          <a:latin typeface="Calibri" panose="020F0502020204030204" pitchFamily="34" charset="0"/>
                        </a:rPr>
                        <a:t>09-Dec</a:t>
                      </a:r>
                    </a:p>
                  </a:txBody>
                  <a:tcPr marL="9525" marR="9525" marT="9525" marB="0" anchor="b">
                    <a:lnL w="6350" cap="flat" cmpd="sng" algn="ctr">
                      <a:solidFill>
                        <a:srgbClr val="E7E6E6"/>
                      </a:solidFill>
                      <a:prstDash val="solid"/>
                      <a:round/>
                      <a:headEnd type="none" w="med" len="med"/>
                      <a:tailEnd type="none" w="med" len="med"/>
                    </a:lnL>
                    <a:lnR w="6350" cap="flat" cmpd="sng" algn="ctr">
                      <a:solidFill>
                        <a:srgbClr val="D9D9D9"/>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noFill/>
                      <a:prstDash val="solid"/>
                      <a:round/>
                      <a:headEnd type="none" w="med" len="med"/>
                      <a:tailEnd type="none" w="med" len="med"/>
                    </a:lnB>
                    <a:solidFill>
                      <a:srgbClr val="660066"/>
                    </a:solidFill>
                  </a:tcPr>
                </a:tc>
                <a:tc>
                  <a:txBody>
                    <a:bodyPr/>
                    <a:lstStyle/>
                    <a:p>
                      <a:pPr algn="ctr" fontAlgn="ctr"/>
                      <a:r>
                        <a:rPr lang="en-GB" sz="1100" b="1" i="0" u="none" strike="noStrike">
                          <a:solidFill>
                            <a:srgbClr val="FFFFFF"/>
                          </a:solidFill>
                          <a:effectLst/>
                          <a:latin typeface="Calibri" panose="020F0502020204030204" pitchFamily="34" charset="0"/>
                        </a:rPr>
                        <a:t>Total</a:t>
                      </a:r>
                    </a:p>
                  </a:txBody>
                  <a:tcPr marL="9525" marR="9525" marT="9525" marB="0" anchor="ctr">
                    <a:lnL w="6350" cap="flat" cmpd="sng" algn="ctr">
                      <a:solidFill>
                        <a:srgbClr val="D9D9D9"/>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noFill/>
                      <a:prstDash val="solid"/>
                      <a:round/>
                      <a:headEnd type="none" w="med" len="med"/>
                      <a:tailEnd type="none" w="med" len="med"/>
                    </a:lnB>
                    <a:solidFill>
                      <a:srgbClr val="660066"/>
                    </a:solidFill>
                  </a:tcPr>
                </a:tc>
              </a:tr>
              <a:tr h="190500">
                <a:tc>
                  <a:txBody>
                    <a:bodyPr/>
                    <a:lstStyle/>
                    <a:p>
                      <a:pPr algn="ctr" fontAlgn="ctr"/>
                      <a:r>
                        <a:rPr lang="en-GB" sz="1100" b="1" i="0" u="none" strike="noStrike">
                          <a:solidFill>
                            <a:srgbClr val="FFFFFF"/>
                          </a:solidFill>
                          <a:effectLst/>
                          <a:latin typeface="Calibri" panose="020F0502020204030204" pitchFamily="34" charset="0"/>
                        </a:rPr>
                        <a:t>2020 101 Ans</a:t>
                      </a:r>
                    </a:p>
                  </a:txBody>
                  <a:tcPr marL="9525" marR="9525" marT="9525" marB="0" anchor="ctr">
                    <a:lnL w="12700" cap="flat" cmpd="sng" algn="ctr">
                      <a:solidFill>
                        <a:schemeClr val="tx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solidFill>
                      <a:srgbClr val="660066"/>
                    </a:solidFill>
                  </a:tcPr>
                </a:tc>
                <a:tc>
                  <a:txBody>
                    <a:bodyPr/>
                    <a:lstStyle/>
                    <a:p>
                      <a:pPr algn="ctr" fontAlgn="b"/>
                      <a:r>
                        <a:rPr lang="en-GB" sz="1100" b="0" i="0" u="none" strike="noStrike">
                          <a:solidFill>
                            <a:srgbClr val="000000"/>
                          </a:solidFill>
                          <a:effectLst/>
                          <a:latin typeface="Calibri" panose="020F0502020204030204" pitchFamily="34" charset="0"/>
                        </a:rPr>
                        <a:t>3705</a:t>
                      </a:r>
                    </a:p>
                  </a:txBody>
                  <a:tcPr marL="9525" marR="9525" marT="9525" marB="0"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b"/>
                      <a:r>
                        <a:rPr lang="en-GB" sz="1100" b="0" i="0" u="none" strike="noStrike">
                          <a:solidFill>
                            <a:srgbClr val="000000"/>
                          </a:solidFill>
                          <a:effectLst/>
                          <a:latin typeface="Calibri" panose="020F0502020204030204" pitchFamily="34" charset="0"/>
                        </a:rPr>
                        <a:t>3977</a:t>
                      </a:r>
                    </a:p>
                  </a:txBody>
                  <a:tcPr marL="9525" marR="9525" marT="9525" marB="0"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b"/>
                      <a:r>
                        <a:rPr lang="en-GB" sz="1100" b="0" i="0" u="none" strike="noStrike">
                          <a:solidFill>
                            <a:srgbClr val="000000"/>
                          </a:solidFill>
                          <a:effectLst/>
                          <a:latin typeface="Calibri" panose="020F0502020204030204" pitchFamily="34" charset="0"/>
                        </a:rPr>
                        <a:t>3735</a:t>
                      </a:r>
                    </a:p>
                  </a:txBody>
                  <a:tcPr marL="9525" marR="9525" marT="9525" marB="0"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a:noFill/>
                    </a:lnB>
                    <a:lnTlToBr w="12700" cmpd="sng">
                      <a:noFill/>
                      <a:prstDash val="solid"/>
                    </a:lnTlToBr>
                    <a:lnBlToTr w="12700" cmpd="sng">
                      <a:noFill/>
                      <a:prstDash val="solid"/>
                    </a:lnBlToTr>
                    <a:solidFill>
                      <a:srgbClr val="FFFFFF"/>
                    </a:solidFill>
                  </a:tcPr>
                </a:tc>
                <a:tc>
                  <a:txBody>
                    <a:bodyPr/>
                    <a:lstStyle/>
                    <a:p>
                      <a:pPr algn="ctr" fontAlgn="b"/>
                      <a:r>
                        <a:rPr lang="en-GB" sz="1100" b="0" i="0" u="none" strike="noStrike">
                          <a:solidFill>
                            <a:srgbClr val="000000"/>
                          </a:solidFill>
                          <a:effectLst/>
                          <a:latin typeface="Calibri" panose="020F0502020204030204" pitchFamily="34" charset="0"/>
                        </a:rPr>
                        <a:t>3432</a:t>
                      </a:r>
                    </a:p>
                  </a:txBody>
                  <a:tcPr marL="9525" marR="9525" marT="9525" marB="0"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b"/>
                      <a:r>
                        <a:rPr lang="en-GB" sz="1100" b="0" i="0" u="none" strike="noStrike">
                          <a:solidFill>
                            <a:srgbClr val="000000"/>
                          </a:solidFill>
                          <a:effectLst/>
                          <a:latin typeface="Calibri" panose="020F0502020204030204" pitchFamily="34" charset="0"/>
                        </a:rPr>
                        <a:t>3962</a:t>
                      </a:r>
                    </a:p>
                  </a:txBody>
                  <a:tcPr marL="9525" marR="9525" marT="9525" marB="0"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b"/>
                      <a:r>
                        <a:rPr lang="en-GB" sz="1100" b="0" i="0" u="none" strike="noStrike">
                          <a:solidFill>
                            <a:srgbClr val="000000"/>
                          </a:solidFill>
                          <a:effectLst/>
                          <a:latin typeface="Calibri" panose="020F0502020204030204" pitchFamily="34" charset="0"/>
                        </a:rPr>
                        <a:t>3840</a:t>
                      </a:r>
                    </a:p>
                  </a:txBody>
                  <a:tcPr marL="9525" marR="9525" marT="9525" marB="0"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b"/>
                      <a:r>
                        <a:rPr lang="en-GB" sz="1100" b="0" i="0" u="none" strike="noStrike">
                          <a:solidFill>
                            <a:srgbClr val="000000"/>
                          </a:solidFill>
                          <a:effectLst/>
                          <a:latin typeface="Calibri" panose="020F0502020204030204" pitchFamily="34" charset="0"/>
                        </a:rPr>
                        <a:t>2853</a:t>
                      </a:r>
                    </a:p>
                  </a:txBody>
                  <a:tcPr marL="9525" marR="9525" marT="9525" marB="0"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b"/>
                      <a:r>
                        <a:rPr lang="en-GB" sz="1100" b="1" i="0" u="none" strike="noStrike">
                          <a:solidFill>
                            <a:srgbClr val="000000"/>
                          </a:solidFill>
                          <a:effectLst/>
                          <a:latin typeface="Calibri" panose="020F0502020204030204" pitchFamily="34" charset="0"/>
                        </a:rPr>
                        <a:t>25,504</a:t>
                      </a:r>
                    </a:p>
                  </a:txBody>
                  <a:tcPr marL="9525" marR="9525" marT="9525" marB="0" anchor="b">
                    <a:lnL w="635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noFill/>
                      <a:prstDash val="solid"/>
                      <a:round/>
                      <a:headEnd type="none" w="med" len="med"/>
                      <a:tailEnd type="none" w="med" len="med"/>
                    </a:lnT>
                    <a:lnB>
                      <a:noFill/>
                    </a:lnB>
                    <a:lnTlToBr w="12700" cmpd="sng">
                      <a:noFill/>
                      <a:prstDash val="solid"/>
                    </a:lnTlToBr>
                    <a:lnBlToTr w="12700" cmpd="sng">
                      <a:noFill/>
                      <a:prstDash val="solid"/>
                    </a:lnBlToTr>
                  </a:tcPr>
                </a:tc>
              </a:tr>
              <a:tr h="190500">
                <a:tc>
                  <a:txBody>
                    <a:bodyPr/>
                    <a:lstStyle/>
                    <a:p>
                      <a:pPr algn="ctr" fontAlgn="ctr"/>
                      <a:r>
                        <a:rPr lang="en-GB" sz="1100" b="1" i="0" u="none" strike="noStrike">
                          <a:solidFill>
                            <a:srgbClr val="FFFFFF"/>
                          </a:solidFill>
                          <a:effectLst/>
                          <a:latin typeface="Calibri" panose="020F0502020204030204" pitchFamily="34" charset="0"/>
                        </a:rPr>
                        <a:t>2020 999 Ans</a:t>
                      </a:r>
                    </a:p>
                  </a:txBody>
                  <a:tcPr marL="9525" marR="9525" marT="9525" marB="0" anchor="ctr">
                    <a:lnL w="12700" cap="flat" cmpd="sng" algn="ctr">
                      <a:solidFill>
                        <a:schemeClr val="tx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solidFill>
                      <a:srgbClr val="660066"/>
                    </a:solidFill>
                  </a:tcPr>
                </a:tc>
                <a:tc>
                  <a:txBody>
                    <a:bodyPr/>
                    <a:lstStyle/>
                    <a:p>
                      <a:pPr algn="ctr" fontAlgn="b"/>
                      <a:r>
                        <a:rPr lang="en-GB" sz="1100" b="0" i="0" u="none" strike="noStrike">
                          <a:solidFill>
                            <a:srgbClr val="000000"/>
                          </a:solidFill>
                          <a:effectLst/>
                          <a:latin typeface="Calibri" panose="020F0502020204030204" pitchFamily="34" charset="0"/>
                        </a:rPr>
                        <a:t>1369</a:t>
                      </a:r>
                    </a:p>
                  </a:txBody>
                  <a:tcPr marL="9525" marR="9525" marT="9525" marB="0"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a:noFill/>
                    </a:lnB>
                    <a:lnTlToBr w="12700" cmpd="sng">
                      <a:noFill/>
                      <a:prstDash val="solid"/>
                    </a:lnTlToBr>
                    <a:lnBlToTr w="12700" cmpd="sng">
                      <a:noFill/>
                      <a:prstDash val="solid"/>
                    </a:lnBlToTr>
                    <a:solidFill>
                      <a:srgbClr val="FFFFFF"/>
                    </a:solidFill>
                  </a:tcPr>
                </a:tc>
                <a:tc>
                  <a:txBody>
                    <a:bodyPr/>
                    <a:lstStyle/>
                    <a:p>
                      <a:pPr algn="ctr" fontAlgn="b"/>
                      <a:r>
                        <a:rPr lang="en-GB" sz="1100" b="0" i="0" u="none" strike="noStrike">
                          <a:solidFill>
                            <a:srgbClr val="000000"/>
                          </a:solidFill>
                          <a:effectLst/>
                          <a:latin typeface="Calibri" panose="020F0502020204030204" pitchFamily="34" charset="0"/>
                        </a:rPr>
                        <a:t>1666</a:t>
                      </a:r>
                    </a:p>
                  </a:txBody>
                  <a:tcPr marL="9525" marR="9525" marT="9525" marB="0"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b"/>
                      <a:r>
                        <a:rPr lang="en-GB" sz="1100" b="0" i="0" u="none" strike="noStrike">
                          <a:solidFill>
                            <a:srgbClr val="000000"/>
                          </a:solidFill>
                          <a:effectLst/>
                          <a:latin typeface="Calibri" panose="020F0502020204030204" pitchFamily="34" charset="0"/>
                        </a:rPr>
                        <a:t>1801</a:t>
                      </a:r>
                    </a:p>
                  </a:txBody>
                  <a:tcPr marL="9525" marR="9525" marT="9525" marB="0"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solidFill>
                      <a:srgbClr val="FFFFFF"/>
                    </a:solidFill>
                  </a:tcPr>
                </a:tc>
                <a:tc>
                  <a:txBody>
                    <a:bodyPr/>
                    <a:lstStyle/>
                    <a:p>
                      <a:pPr algn="ctr" fontAlgn="b"/>
                      <a:r>
                        <a:rPr lang="en-GB" sz="1100" b="0" i="0" u="none" strike="noStrike">
                          <a:solidFill>
                            <a:srgbClr val="000000"/>
                          </a:solidFill>
                          <a:effectLst/>
                          <a:latin typeface="Calibri" panose="020F0502020204030204" pitchFamily="34" charset="0"/>
                        </a:rPr>
                        <a:t>1367</a:t>
                      </a:r>
                    </a:p>
                  </a:txBody>
                  <a:tcPr marL="9525" marR="9525" marT="9525" marB="0"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b"/>
                      <a:r>
                        <a:rPr lang="en-GB" sz="1100" b="0" i="0" u="none" strike="noStrike">
                          <a:solidFill>
                            <a:srgbClr val="000000"/>
                          </a:solidFill>
                          <a:effectLst/>
                          <a:latin typeface="Calibri" panose="020F0502020204030204" pitchFamily="34" charset="0"/>
                        </a:rPr>
                        <a:t>1293</a:t>
                      </a:r>
                    </a:p>
                  </a:txBody>
                  <a:tcPr marL="9525" marR="9525" marT="9525" marB="0"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b"/>
                      <a:r>
                        <a:rPr lang="en-GB" sz="1100" b="0" i="0" u="none" strike="noStrike">
                          <a:solidFill>
                            <a:srgbClr val="000000"/>
                          </a:solidFill>
                          <a:effectLst/>
                          <a:latin typeface="Calibri" panose="020F0502020204030204" pitchFamily="34" charset="0"/>
                        </a:rPr>
                        <a:t>1212</a:t>
                      </a:r>
                    </a:p>
                  </a:txBody>
                  <a:tcPr marL="9525" marR="9525" marT="9525" marB="0"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b"/>
                      <a:r>
                        <a:rPr lang="en-GB" sz="1100" b="0" i="0" u="none" strike="noStrike">
                          <a:solidFill>
                            <a:srgbClr val="000000"/>
                          </a:solidFill>
                          <a:effectLst/>
                          <a:latin typeface="Calibri" panose="020F0502020204030204" pitchFamily="34" charset="0"/>
                        </a:rPr>
                        <a:t>1255</a:t>
                      </a:r>
                    </a:p>
                  </a:txBody>
                  <a:tcPr marL="9525" marR="9525" marT="9525" marB="0"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b"/>
                      <a:r>
                        <a:rPr lang="en-GB" sz="1100" b="1" i="0" u="none" strike="noStrike">
                          <a:solidFill>
                            <a:srgbClr val="000000"/>
                          </a:solidFill>
                          <a:effectLst/>
                          <a:latin typeface="Calibri" panose="020F0502020204030204" pitchFamily="34" charset="0"/>
                        </a:rPr>
                        <a:t>9,963</a:t>
                      </a:r>
                    </a:p>
                  </a:txBody>
                  <a:tcPr marL="9525" marR="9525" marT="9525" marB="0" anchor="b">
                    <a:lnL w="635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w="12700" cmpd="sng">
                      <a:noFill/>
                      <a:prstDash val="solid"/>
                    </a:lnTlToBr>
                    <a:lnBlToTr w="12700" cmpd="sng">
                      <a:noFill/>
                      <a:prstDash val="solid"/>
                    </a:lnBlToTr>
                  </a:tcPr>
                </a:tc>
              </a:tr>
              <a:tr h="190500">
                <a:tc>
                  <a:txBody>
                    <a:bodyPr/>
                    <a:lstStyle/>
                    <a:p>
                      <a:pPr algn="ctr" fontAlgn="ctr"/>
                      <a:r>
                        <a:rPr lang="en-GB" sz="1100" b="1" i="0" u="none" strike="noStrike">
                          <a:solidFill>
                            <a:srgbClr val="FFFFFF"/>
                          </a:solidFill>
                          <a:effectLst/>
                          <a:latin typeface="Calibri" panose="020F0502020204030204" pitchFamily="34" charset="0"/>
                        </a:rPr>
                        <a:t>2019 101 Ans</a:t>
                      </a:r>
                    </a:p>
                  </a:txBody>
                  <a:tcPr marL="9525" marR="9525" marT="9525" marB="0" anchor="ctr">
                    <a:lnL w="12700" cap="flat" cmpd="sng" algn="ctr">
                      <a:solidFill>
                        <a:schemeClr val="tx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solidFill>
                      <a:srgbClr val="660066"/>
                    </a:solidFill>
                  </a:tcPr>
                </a:tc>
                <a:tc>
                  <a:txBody>
                    <a:bodyPr/>
                    <a:lstStyle/>
                    <a:p>
                      <a:pPr algn="ctr" fontAlgn="b"/>
                      <a:r>
                        <a:rPr lang="en-GB" sz="1100" b="0" i="0" u="none" strike="noStrike">
                          <a:solidFill>
                            <a:srgbClr val="000000"/>
                          </a:solidFill>
                          <a:effectLst/>
                          <a:latin typeface="Calibri" panose="020F0502020204030204" pitchFamily="34" charset="0"/>
                        </a:rPr>
                        <a:t>4,117</a:t>
                      </a:r>
                    </a:p>
                  </a:txBody>
                  <a:tcPr marL="9525" marR="9525" marT="9525" marB="0" anchor="b">
                    <a:lnL w="6350" cap="flat" cmpd="sng" algn="ctr">
                      <a:noFill/>
                      <a:prstDash val="solid"/>
                      <a:round/>
                      <a:headEnd type="none" w="med" len="med"/>
                      <a:tailEnd type="none" w="med" len="med"/>
                    </a:lnL>
                    <a:lnR>
                      <a:noFill/>
                    </a:lnR>
                    <a:lnT>
                      <a:noFill/>
                    </a:lnT>
                    <a:lnB>
                      <a:noFill/>
                    </a:lnB>
                    <a:lnTlToBr w="12700" cmpd="sng">
                      <a:noFill/>
                      <a:prstDash val="solid"/>
                    </a:lnTlToBr>
                    <a:lnBlToTr w="12700" cmpd="sng">
                      <a:noFill/>
                      <a:prstDash val="solid"/>
                    </a:lnBlToTr>
                  </a:tcPr>
                </a:tc>
                <a:tc>
                  <a:txBody>
                    <a:bodyPr/>
                    <a:lstStyle/>
                    <a:p>
                      <a:pPr algn="ctr" fontAlgn="b"/>
                      <a:r>
                        <a:rPr lang="en-GB" sz="1100" b="0" i="0" u="none" strike="noStrike">
                          <a:solidFill>
                            <a:srgbClr val="000000"/>
                          </a:solidFill>
                          <a:effectLst/>
                          <a:latin typeface="Calibri" panose="020F0502020204030204" pitchFamily="34" charset="0"/>
                        </a:rPr>
                        <a:t>4,051</a:t>
                      </a:r>
                    </a:p>
                  </a:txBody>
                  <a:tcPr marL="9525" marR="9525" marT="9525" marB="0" anchor="b">
                    <a:lnL>
                      <a:noFill/>
                    </a:lnL>
                    <a:lnR>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GB" sz="1100" b="0" i="0" u="none" strike="noStrike">
                          <a:solidFill>
                            <a:srgbClr val="000000"/>
                          </a:solidFill>
                          <a:effectLst/>
                          <a:latin typeface="Calibri" panose="020F0502020204030204" pitchFamily="34" charset="0"/>
                        </a:rPr>
                        <a:t>4,046</a:t>
                      </a:r>
                    </a:p>
                  </a:txBody>
                  <a:tcPr marL="9525" marR="9525" marT="9525" marB="0" anchor="b">
                    <a:lnL>
                      <a:noFill/>
                    </a:lnL>
                    <a:lnR>
                      <a:noFill/>
                    </a:lnR>
                    <a:lnT>
                      <a:noFill/>
                    </a:lnT>
                    <a:lnB>
                      <a:noFill/>
                    </a:lnB>
                    <a:lnTlToBr w="12700" cmpd="sng">
                      <a:noFill/>
                      <a:prstDash val="solid"/>
                    </a:lnTlToBr>
                    <a:lnBlToTr w="12700" cmpd="sng">
                      <a:noFill/>
                      <a:prstDash val="solid"/>
                    </a:lnBlToTr>
                  </a:tcPr>
                </a:tc>
                <a:tc>
                  <a:txBody>
                    <a:bodyPr/>
                    <a:lstStyle/>
                    <a:p>
                      <a:pPr algn="ctr" fontAlgn="b"/>
                      <a:r>
                        <a:rPr lang="en-GB" sz="1100" b="0" i="0" u="none" strike="noStrike">
                          <a:solidFill>
                            <a:srgbClr val="000000"/>
                          </a:solidFill>
                          <a:effectLst/>
                          <a:latin typeface="Calibri" panose="020F0502020204030204" pitchFamily="34" charset="0"/>
                        </a:rPr>
                        <a:t>3,935</a:t>
                      </a:r>
                    </a:p>
                  </a:txBody>
                  <a:tcPr marL="9525" marR="9525" marT="9525" marB="0" anchor="b">
                    <a:lnL>
                      <a:noFill/>
                    </a:lnL>
                    <a:lnR>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GB" sz="1100" b="0" i="0" u="none" strike="noStrike">
                          <a:solidFill>
                            <a:srgbClr val="000000"/>
                          </a:solidFill>
                          <a:effectLst/>
                          <a:latin typeface="Calibri" panose="020F0502020204030204" pitchFamily="34" charset="0"/>
                        </a:rPr>
                        <a:t>3,808</a:t>
                      </a:r>
                    </a:p>
                  </a:txBody>
                  <a:tcPr marL="9525" marR="9525" marT="9525" marB="0" anchor="b">
                    <a:lnL>
                      <a:noFill/>
                    </a:lnL>
                    <a:lnR>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GB" sz="1100" b="0" i="0" u="none" strike="noStrike">
                          <a:solidFill>
                            <a:srgbClr val="000000"/>
                          </a:solidFill>
                          <a:effectLst/>
                          <a:latin typeface="Calibri" panose="020F0502020204030204" pitchFamily="34" charset="0"/>
                        </a:rPr>
                        <a:t>3,396</a:t>
                      </a:r>
                    </a:p>
                  </a:txBody>
                  <a:tcPr marL="9525" marR="9525" marT="9525" marB="0" anchor="b">
                    <a:lnL>
                      <a:noFill/>
                    </a:lnL>
                    <a:lnR>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GB" sz="1100" b="0" i="0" u="none" strike="noStrike">
                          <a:solidFill>
                            <a:srgbClr val="000000"/>
                          </a:solidFill>
                          <a:effectLst/>
                          <a:latin typeface="Calibri" panose="020F0502020204030204" pitchFamily="34" charset="0"/>
                        </a:rPr>
                        <a:t>4,012</a:t>
                      </a:r>
                    </a:p>
                  </a:txBody>
                  <a:tcPr marL="9525" marR="9525" marT="9525" marB="0" anchor="b">
                    <a:lnL>
                      <a:noFill/>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GB" sz="1100" b="1" i="0" u="none" strike="noStrike">
                          <a:solidFill>
                            <a:srgbClr val="000000"/>
                          </a:solidFill>
                          <a:effectLst/>
                          <a:latin typeface="Calibri" panose="020F0502020204030204" pitchFamily="34" charset="0"/>
                        </a:rPr>
                        <a:t>27,365</a:t>
                      </a:r>
                    </a:p>
                  </a:txBody>
                  <a:tcPr marL="9525" marR="9525" marT="9525" marB="0" anchor="b">
                    <a:lnL w="635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w="12700" cmpd="sng">
                      <a:noFill/>
                      <a:prstDash val="solid"/>
                    </a:lnTlToBr>
                    <a:lnBlToTr w="12700" cmpd="sng">
                      <a:noFill/>
                      <a:prstDash val="solid"/>
                    </a:lnBlToTr>
                  </a:tcPr>
                </a:tc>
              </a:tr>
              <a:tr h="190500">
                <a:tc>
                  <a:txBody>
                    <a:bodyPr/>
                    <a:lstStyle/>
                    <a:p>
                      <a:pPr algn="ctr" fontAlgn="ctr"/>
                      <a:r>
                        <a:rPr lang="en-GB" sz="1100" b="1" i="0" u="none" strike="noStrike" dirty="0">
                          <a:solidFill>
                            <a:srgbClr val="FFFFFF"/>
                          </a:solidFill>
                          <a:effectLst/>
                          <a:latin typeface="Calibri" panose="020F0502020204030204" pitchFamily="34" charset="0"/>
                        </a:rPr>
                        <a:t>2019 999 </a:t>
                      </a:r>
                      <a:r>
                        <a:rPr lang="en-GB" sz="1100" b="1" i="0" u="none" strike="noStrike" dirty="0" err="1">
                          <a:solidFill>
                            <a:srgbClr val="FFFFFF"/>
                          </a:solidFill>
                          <a:effectLst/>
                          <a:latin typeface="Calibri" panose="020F0502020204030204" pitchFamily="34" charset="0"/>
                        </a:rPr>
                        <a:t>Ans</a:t>
                      </a:r>
                      <a:endParaRPr lang="en-GB" sz="1100" b="1" i="0" u="none" strike="noStrike" dirty="0">
                        <a:solidFill>
                          <a:srgbClr val="FFFFFF"/>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rgbClr val="D9D9D9"/>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660066"/>
                    </a:solidFill>
                  </a:tcPr>
                </a:tc>
                <a:tc>
                  <a:txBody>
                    <a:bodyPr/>
                    <a:lstStyle/>
                    <a:p>
                      <a:pPr algn="ctr" fontAlgn="b"/>
                      <a:r>
                        <a:rPr lang="en-GB" sz="1100" b="0" i="0" u="none" strike="noStrike">
                          <a:solidFill>
                            <a:srgbClr val="000000"/>
                          </a:solidFill>
                          <a:effectLst/>
                          <a:latin typeface="Calibri" panose="020F0502020204030204" pitchFamily="34" charset="0"/>
                        </a:rPr>
                        <a:t>1526</a:t>
                      </a:r>
                    </a:p>
                  </a:txBody>
                  <a:tcPr marL="9525" marR="9525" marT="9525" marB="0"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GB" sz="1100" b="0" i="0" u="none" strike="noStrike">
                          <a:solidFill>
                            <a:srgbClr val="000000"/>
                          </a:solidFill>
                          <a:effectLst/>
                          <a:latin typeface="Calibri" panose="020F0502020204030204" pitchFamily="34" charset="0"/>
                        </a:rPr>
                        <a:t>1586</a:t>
                      </a:r>
                    </a:p>
                  </a:txBody>
                  <a:tcPr marL="9525" marR="9525" marT="9525" marB="0"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GB" sz="1100" b="0" i="0" u="none" strike="noStrike">
                          <a:solidFill>
                            <a:srgbClr val="000000"/>
                          </a:solidFill>
                          <a:effectLst/>
                          <a:latin typeface="Calibri" panose="020F0502020204030204" pitchFamily="34" charset="0"/>
                        </a:rPr>
                        <a:t>1714</a:t>
                      </a:r>
                    </a:p>
                  </a:txBody>
                  <a:tcPr marL="9525" marR="9525" marT="9525" marB="0"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GB" sz="1100" b="0" i="0" u="none" strike="noStrike">
                          <a:solidFill>
                            <a:srgbClr val="000000"/>
                          </a:solidFill>
                          <a:effectLst/>
                          <a:latin typeface="Calibri" panose="020F0502020204030204" pitchFamily="34" charset="0"/>
                        </a:rPr>
                        <a:t>1949</a:t>
                      </a:r>
                    </a:p>
                  </a:txBody>
                  <a:tcPr marL="9525" marR="9525" marT="9525" marB="0"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GB" sz="1100" b="0" i="0" u="none" strike="noStrike">
                          <a:solidFill>
                            <a:srgbClr val="000000"/>
                          </a:solidFill>
                          <a:effectLst/>
                          <a:latin typeface="Calibri" panose="020F0502020204030204" pitchFamily="34" charset="0"/>
                        </a:rPr>
                        <a:t>2151</a:t>
                      </a:r>
                    </a:p>
                  </a:txBody>
                  <a:tcPr marL="9525" marR="9525" marT="9525" marB="0"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GB" sz="1100" b="0" i="0" u="none" strike="noStrike">
                          <a:solidFill>
                            <a:srgbClr val="000000"/>
                          </a:solidFill>
                          <a:effectLst/>
                          <a:latin typeface="Calibri" panose="020F0502020204030204" pitchFamily="34" charset="0"/>
                        </a:rPr>
                        <a:t>2276</a:t>
                      </a:r>
                    </a:p>
                  </a:txBody>
                  <a:tcPr marL="9525" marR="9525" marT="9525" marB="0"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GB" sz="1100" b="0" i="0" u="none" strike="noStrike">
                          <a:solidFill>
                            <a:srgbClr val="000000"/>
                          </a:solidFill>
                          <a:effectLst/>
                          <a:latin typeface="Calibri" panose="020F0502020204030204" pitchFamily="34" charset="0"/>
                        </a:rPr>
                        <a:t>1786</a:t>
                      </a:r>
                    </a:p>
                  </a:txBody>
                  <a:tcPr marL="9525" marR="9525" marT="9525" marB="0"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GB" sz="1100" b="1" i="0" u="none" strike="noStrike" dirty="0">
                          <a:solidFill>
                            <a:srgbClr val="000000"/>
                          </a:solidFill>
                          <a:effectLst/>
                          <a:latin typeface="Calibri" panose="020F0502020204030204" pitchFamily="34" charset="0"/>
                        </a:rPr>
                        <a:t>12,988</a:t>
                      </a:r>
                    </a:p>
                  </a:txBody>
                  <a:tcPr marL="9525" marR="9525" marT="9525" marB="0" anchor="b">
                    <a:lnL w="635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bl>
          </a:graphicData>
        </a:graphic>
      </p:graphicFrame>
      <p:graphicFrame>
        <p:nvGraphicFramePr>
          <p:cNvPr id="14" name="Chart 13"/>
          <p:cNvGraphicFramePr>
            <a:graphicFrameLocks/>
          </p:cNvGraphicFramePr>
          <p:nvPr>
            <p:extLst>
              <p:ext uri="{D42A27DB-BD31-4B8C-83A1-F6EECF244321}">
                <p14:modId xmlns:p14="http://schemas.microsoft.com/office/powerpoint/2010/main" val="1483409136"/>
              </p:ext>
            </p:extLst>
          </p:nvPr>
        </p:nvGraphicFramePr>
        <p:xfrm>
          <a:off x="993899" y="981271"/>
          <a:ext cx="9910628" cy="4170151"/>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6196200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311215" y="994913"/>
            <a:ext cx="9391291" cy="3950898"/>
          </a:xfrm>
          <a:prstGeom prst="rect">
            <a:avLst/>
          </a:prstGeom>
          <a:solidFill>
            <a:schemeClr val="bg1"/>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TextBox 14"/>
          <p:cNvSpPr txBox="1"/>
          <p:nvPr/>
        </p:nvSpPr>
        <p:spPr>
          <a:xfrm>
            <a:off x="0" y="0"/>
            <a:ext cx="12191999" cy="646331"/>
          </a:xfrm>
          <a:prstGeom prst="rect">
            <a:avLst/>
          </a:prstGeom>
          <a:solidFill>
            <a:srgbClr val="7030A0"/>
          </a:solidFill>
        </p:spPr>
        <p:txBody>
          <a:bodyPr wrap="square" rtlCol="0" anchor="ctr">
            <a:spAutoFit/>
          </a:bodyPr>
          <a:lstStyle/>
          <a:p>
            <a:pPr algn="ctr"/>
            <a:endParaRPr lang="en-GB" sz="800" b="1" dirty="0" smtClean="0">
              <a:solidFill>
                <a:prstClr val="white"/>
              </a:solidFill>
            </a:endParaRPr>
          </a:p>
          <a:p>
            <a:pPr algn="ctr"/>
            <a:r>
              <a:rPr lang="en-GB" sz="2000" b="1" dirty="0" smtClean="0">
                <a:solidFill>
                  <a:prstClr val="white"/>
                </a:solidFill>
              </a:rPr>
              <a:t>Weekly Incident Demand (3</a:t>
            </a:r>
            <a:r>
              <a:rPr lang="en-GB" sz="2000" b="1" baseline="30000" dirty="0" smtClean="0">
                <a:solidFill>
                  <a:prstClr val="white"/>
                </a:solidFill>
              </a:rPr>
              <a:t>rd</a:t>
            </a:r>
            <a:r>
              <a:rPr lang="en-GB" sz="2000" b="1" dirty="0" smtClean="0">
                <a:solidFill>
                  <a:prstClr val="white"/>
                </a:solidFill>
              </a:rPr>
              <a:t> – 9</a:t>
            </a:r>
            <a:r>
              <a:rPr lang="en-GB" sz="2000" b="1" baseline="30000" dirty="0" smtClean="0">
                <a:solidFill>
                  <a:prstClr val="white"/>
                </a:solidFill>
              </a:rPr>
              <a:t>th</a:t>
            </a:r>
            <a:r>
              <a:rPr lang="en-GB" sz="2000" b="1" dirty="0" smtClean="0">
                <a:solidFill>
                  <a:prstClr val="white"/>
                </a:solidFill>
              </a:rPr>
              <a:t> December </a:t>
            </a:r>
            <a:r>
              <a:rPr lang="en-GB" sz="2000" b="1" dirty="0">
                <a:solidFill>
                  <a:prstClr val="white"/>
                </a:solidFill>
              </a:rPr>
              <a:t>2020)</a:t>
            </a:r>
          </a:p>
          <a:p>
            <a:pPr algn="ctr"/>
            <a:endParaRPr lang="en-GB" sz="800" b="1" dirty="0">
              <a:solidFill>
                <a:prstClr val="white"/>
              </a:solidFill>
            </a:endParaRPr>
          </a:p>
        </p:txBody>
      </p:sp>
      <p:pic>
        <p:nvPicPr>
          <p:cNvPr id="19" name="Picture 1" descr="image001"/>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94270" y="47596"/>
            <a:ext cx="1619974" cy="5431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Box 26"/>
          <p:cNvSpPr txBox="1"/>
          <p:nvPr/>
        </p:nvSpPr>
        <p:spPr>
          <a:xfrm>
            <a:off x="1582883" y="6567076"/>
            <a:ext cx="8837408" cy="30777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GB" sz="1400" dirty="0" smtClean="0">
                <a:solidFill>
                  <a:prstClr val="white">
                    <a:lumMod val="65000"/>
                  </a:prstClr>
                </a:solidFill>
              </a:rPr>
              <a:t>No figures should be considered as Official Police Statistics. These may not yet have been verified or validated.</a:t>
            </a:r>
            <a:endParaRPr lang="en-GB" sz="1400" dirty="0">
              <a:solidFill>
                <a:prstClr val="white">
                  <a:lumMod val="65000"/>
                </a:prstClr>
              </a:solidFill>
            </a:endParaRPr>
          </a:p>
        </p:txBody>
      </p:sp>
      <p:sp>
        <p:nvSpPr>
          <p:cNvPr id="10" name="Footer Placeholder 1"/>
          <p:cNvSpPr>
            <a:spLocks noGrp="1"/>
          </p:cNvSpPr>
          <p:nvPr>
            <p:ph type="ftr" sz="quarter" idx="11"/>
          </p:nvPr>
        </p:nvSpPr>
        <p:spPr>
          <a:xfrm>
            <a:off x="11196310" y="6454539"/>
            <a:ext cx="995689" cy="365125"/>
          </a:xfrm>
        </p:spPr>
        <p:txBody>
          <a:bodyPr/>
          <a:lstStyle/>
          <a:p>
            <a:r>
              <a:rPr lang="en-GB" sz="1400" smtClean="0">
                <a:solidFill>
                  <a:schemeClr val="bg2">
                    <a:lumMod val="75000"/>
                  </a:schemeClr>
                </a:solidFill>
              </a:rPr>
              <a:t>
OFFICIAL</a:t>
            </a:r>
            <a:endParaRPr lang="en-GB" sz="1400" dirty="0">
              <a:solidFill>
                <a:schemeClr val="bg2">
                  <a:lumMod val="75000"/>
                </a:schemeClr>
              </a:solidFill>
            </a:endParaRPr>
          </a:p>
        </p:txBody>
      </p:sp>
      <p:graphicFrame>
        <p:nvGraphicFramePr>
          <p:cNvPr id="2" name="Object 1"/>
          <p:cNvGraphicFramePr>
            <a:graphicFrameLocks noChangeAspect="1"/>
          </p:cNvGraphicFramePr>
          <p:nvPr>
            <p:extLst>
              <p:ext uri="{D42A27DB-BD31-4B8C-83A1-F6EECF244321}">
                <p14:modId xmlns:p14="http://schemas.microsoft.com/office/powerpoint/2010/main" val="1875712696"/>
              </p:ext>
            </p:extLst>
          </p:nvPr>
        </p:nvGraphicFramePr>
        <p:xfrm>
          <a:off x="2792558" y="5294392"/>
          <a:ext cx="6200775" cy="685800"/>
        </p:xfrm>
        <a:graphic>
          <a:graphicData uri="http://schemas.openxmlformats.org/presentationml/2006/ole">
            <mc:AlternateContent xmlns:mc="http://schemas.openxmlformats.org/markup-compatibility/2006">
              <mc:Choice xmlns:v="urn:schemas-microsoft-com:vml" Requires="v">
                <p:oleObj spid="_x0000_s1059" name="Worksheet" r:id="rId5" imgW="6200626" imgH="685917" progId="Excel.Sheet.12">
                  <p:embed/>
                </p:oleObj>
              </mc:Choice>
              <mc:Fallback>
                <p:oleObj name="Worksheet" r:id="rId5" imgW="6200626" imgH="685917" progId="Excel.Sheet.12">
                  <p:embed/>
                  <p:pic>
                    <p:nvPicPr>
                      <p:cNvPr id="0" name=""/>
                      <p:cNvPicPr/>
                      <p:nvPr/>
                    </p:nvPicPr>
                    <p:blipFill>
                      <a:blip r:embed="rId6"/>
                      <a:stretch>
                        <a:fillRect/>
                      </a:stretch>
                    </p:blipFill>
                    <p:spPr>
                      <a:xfrm>
                        <a:off x="2792558" y="5294392"/>
                        <a:ext cx="6200775" cy="685800"/>
                      </a:xfrm>
                      <a:prstGeom prst="rect">
                        <a:avLst/>
                      </a:prstGeom>
                    </p:spPr>
                  </p:pic>
                </p:oleObj>
              </mc:Fallback>
            </mc:AlternateContent>
          </a:graphicData>
        </a:graphic>
      </p:graphicFrame>
      <p:graphicFrame>
        <p:nvGraphicFramePr>
          <p:cNvPr id="12" name="Chart 11"/>
          <p:cNvGraphicFramePr>
            <a:graphicFrameLocks/>
          </p:cNvGraphicFramePr>
          <p:nvPr>
            <p:extLst>
              <p:ext uri="{D42A27DB-BD31-4B8C-83A1-F6EECF244321}">
                <p14:modId xmlns:p14="http://schemas.microsoft.com/office/powerpoint/2010/main" val="3641544021"/>
              </p:ext>
            </p:extLst>
          </p:nvPr>
        </p:nvGraphicFramePr>
        <p:xfrm>
          <a:off x="1938269" y="994913"/>
          <a:ext cx="8325405" cy="3950897"/>
        </p:xfrm>
        <a:graphic>
          <a:graphicData uri="http://schemas.openxmlformats.org/drawingml/2006/chart">
            <c:chart xmlns:c="http://schemas.openxmlformats.org/drawingml/2006/chart" xmlns:r="http://schemas.openxmlformats.org/officeDocument/2006/relationships" r:id="rId7"/>
          </a:graphicData>
        </a:graphic>
      </p:graphicFrame>
    </p:spTree>
    <p:extLst>
      <p:ext uri="{BB962C8B-B14F-4D97-AF65-F5344CB8AC3E}">
        <p14:creationId xmlns:p14="http://schemas.microsoft.com/office/powerpoint/2010/main" val="135650587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a:stretch>
            <a:fillRect/>
          </a:stretch>
        </p:blipFill>
        <p:spPr>
          <a:xfrm>
            <a:off x="6155216" y="1621794"/>
            <a:ext cx="5722459" cy="2525054"/>
          </a:xfrm>
          <a:prstGeom prst="rect">
            <a:avLst/>
          </a:prstGeom>
        </p:spPr>
      </p:pic>
      <p:pic>
        <p:nvPicPr>
          <p:cNvPr id="4" name="Picture 3"/>
          <p:cNvPicPr>
            <a:picLocks noChangeAspect="1"/>
          </p:cNvPicPr>
          <p:nvPr/>
        </p:nvPicPr>
        <p:blipFill>
          <a:blip r:embed="rId4"/>
          <a:stretch>
            <a:fillRect/>
          </a:stretch>
        </p:blipFill>
        <p:spPr>
          <a:xfrm>
            <a:off x="265204" y="1506821"/>
            <a:ext cx="5682378" cy="2645452"/>
          </a:xfrm>
          <a:prstGeom prst="rect">
            <a:avLst/>
          </a:prstGeom>
        </p:spPr>
      </p:pic>
      <p:sp>
        <p:nvSpPr>
          <p:cNvPr id="12" name="Rectangle 11"/>
          <p:cNvSpPr/>
          <p:nvPr/>
        </p:nvSpPr>
        <p:spPr>
          <a:xfrm>
            <a:off x="152400" y="1506821"/>
            <a:ext cx="5907987" cy="2640027"/>
          </a:xfrm>
          <a:prstGeom prst="rect">
            <a:avLst/>
          </a:prstGeom>
          <a:noFill/>
          <a:ln w="127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prstClr val="white"/>
              </a:solidFill>
            </a:endParaRPr>
          </a:p>
        </p:txBody>
      </p:sp>
      <p:sp>
        <p:nvSpPr>
          <p:cNvPr id="15" name="TextBox 14"/>
          <p:cNvSpPr txBox="1"/>
          <p:nvPr/>
        </p:nvSpPr>
        <p:spPr>
          <a:xfrm>
            <a:off x="0" y="0"/>
            <a:ext cx="12191999" cy="646331"/>
          </a:xfrm>
          <a:prstGeom prst="rect">
            <a:avLst/>
          </a:prstGeom>
          <a:solidFill>
            <a:srgbClr val="7030A0"/>
          </a:solidFill>
        </p:spPr>
        <p:txBody>
          <a:bodyPr wrap="square" rtlCol="0" anchor="ctr">
            <a:spAutoFit/>
          </a:bodyPr>
          <a:lstStyle/>
          <a:p>
            <a:pPr algn="ctr"/>
            <a:endParaRPr lang="en-GB" sz="800" b="1" dirty="0" smtClean="0">
              <a:solidFill>
                <a:prstClr val="white"/>
              </a:solidFill>
            </a:endParaRPr>
          </a:p>
          <a:p>
            <a:pPr algn="ctr"/>
            <a:r>
              <a:rPr lang="en-GB" sz="2000" b="1" dirty="0" smtClean="0">
                <a:solidFill>
                  <a:prstClr val="white"/>
                </a:solidFill>
              </a:rPr>
              <a:t>Incident </a:t>
            </a:r>
            <a:r>
              <a:rPr lang="en-GB" sz="2000" b="1" dirty="0">
                <a:solidFill>
                  <a:prstClr val="white"/>
                </a:solidFill>
              </a:rPr>
              <a:t>Demand </a:t>
            </a:r>
            <a:r>
              <a:rPr lang="en-GB" sz="2000" b="1" dirty="0" smtClean="0">
                <a:solidFill>
                  <a:prstClr val="white"/>
                </a:solidFill>
              </a:rPr>
              <a:t>– House Gatherings (28</a:t>
            </a:r>
            <a:r>
              <a:rPr lang="en-GB" sz="2000" b="1" baseline="30000" dirty="0" smtClean="0">
                <a:solidFill>
                  <a:prstClr val="white"/>
                </a:solidFill>
              </a:rPr>
              <a:t>th</a:t>
            </a:r>
            <a:r>
              <a:rPr lang="en-GB" sz="2000" b="1" dirty="0" smtClean="0">
                <a:solidFill>
                  <a:prstClr val="white"/>
                </a:solidFill>
              </a:rPr>
              <a:t> August </a:t>
            </a:r>
            <a:r>
              <a:rPr lang="en-GB" sz="2000" b="1" dirty="0">
                <a:solidFill>
                  <a:prstClr val="white"/>
                </a:solidFill>
              </a:rPr>
              <a:t>– </a:t>
            </a:r>
            <a:r>
              <a:rPr lang="en-GB" sz="2000" b="1" dirty="0" smtClean="0">
                <a:solidFill>
                  <a:prstClr val="white"/>
                </a:solidFill>
              </a:rPr>
              <a:t>6</a:t>
            </a:r>
            <a:r>
              <a:rPr lang="en-GB" sz="2000" b="1" baseline="30000" dirty="0" smtClean="0">
                <a:solidFill>
                  <a:prstClr val="white"/>
                </a:solidFill>
              </a:rPr>
              <a:t>th</a:t>
            </a:r>
            <a:r>
              <a:rPr lang="en-GB" sz="2000" b="1" dirty="0" smtClean="0">
                <a:solidFill>
                  <a:prstClr val="white"/>
                </a:solidFill>
              </a:rPr>
              <a:t> December 2020)</a:t>
            </a:r>
          </a:p>
          <a:p>
            <a:pPr algn="ctr"/>
            <a:endParaRPr lang="en-GB" sz="800" b="1" dirty="0">
              <a:solidFill>
                <a:prstClr val="white"/>
              </a:solidFill>
            </a:endParaRPr>
          </a:p>
        </p:txBody>
      </p:sp>
      <p:pic>
        <p:nvPicPr>
          <p:cNvPr id="19" name="Picture 1" descr="image001"/>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94270" y="47596"/>
            <a:ext cx="1619974" cy="5431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 name="TextBox 26"/>
          <p:cNvSpPr txBox="1"/>
          <p:nvPr/>
        </p:nvSpPr>
        <p:spPr>
          <a:xfrm>
            <a:off x="591359" y="6515065"/>
            <a:ext cx="11401166" cy="30777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GB" sz="1400" dirty="0" smtClean="0">
                <a:solidFill>
                  <a:prstClr val="white">
                    <a:lumMod val="65000"/>
                  </a:prstClr>
                </a:solidFill>
              </a:rPr>
              <a:t>Note: No figures should be considered as Official Police Statistics. These may not yet have been verified or validated.</a:t>
            </a:r>
            <a:endParaRPr lang="en-GB" sz="1400" dirty="0">
              <a:solidFill>
                <a:prstClr val="white">
                  <a:lumMod val="65000"/>
                </a:prstClr>
              </a:solidFill>
            </a:endParaRPr>
          </a:p>
        </p:txBody>
      </p:sp>
      <p:sp>
        <p:nvSpPr>
          <p:cNvPr id="23" name="Footer Placeholder 1"/>
          <p:cNvSpPr>
            <a:spLocks noGrp="1"/>
          </p:cNvSpPr>
          <p:nvPr>
            <p:ph type="ftr" sz="quarter" idx="11"/>
          </p:nvPr>
        </p:nvSpPr>
        <p:spPr>
          <a:xfrm>
            <a:off x="11196310" y="6439032"/>
            <a:ext cx="995689" cy="365125"/>
          </a:xfrm>
        </p:spPr>
        <p:txBody>
          <a:bodyPr/>
          <a:lstStyle/>
          <a:p>
            <a:r>
              <a:rPr lang="en-GB" sz="1400" smtClean="0">
                <a:solidFill>
                  <a:schemeClr val="bg2">
                    <a:lumMod val="75000"/>
                  </a:schemeClr>
                </a:solidFill>
              </a:rPr>
              <a:t>
OFFICIAL</a:t>
            </a:r>
            <a:endParaRPr lang="en-GB" sz="1400" dirty="0">
              <a:solidFill>
                <a:schemeClr val="bg2">
                  <a:lumMod val="75000"/>
                </a:schemeClr>
              </a:solidFill>
            </a:endParaRPr>
          </a:p>
        </p:txBody>
      </p:sp>
      <p:sp>
        <p:nvSpPr>
          <p:cNvPr id="2" name="TextBox 1"/>
          <p:cNvSpPr txBox="1"/>
          <p:nvPr/>
        </p:nvSpPr>
        <p:spPr>
          <a:xfrm>
            <a:off x="805789" y="772255"/>
            <a:ext cx="10624212" cy="307777"/>
          </a:xfrm>
          <a:prstGeom prst="rect">
            <a:avLst/>
          </a:prstGeom>
          <a:noFill/>
        </p:spPr>
        <p:txBody>
          <a:bodyPr wrap="square" rtlCol="0">
            <a:spAutoFit/>
          </a:bodyPr>
          <a:lstStyle/>
          <a:p>
            <a:r>
              <a:rPr lang="en-GB" sz="1400" dirty="0" smtClean="0"/>
              <a:t>From Friday 28</a:t>
            </a:r>
            <a:r>
              <a:rPr lang="en-GB" sz="1400" baseline="30000" dirty="0" smtClean="0"/>
              <a:t>th</a:t>
            </a:r>
            <a:r>
              <a:rPr lang="en-GB" sz="1400" dirty="0" smtClean="0"/>
              <a:t> August 2020, additional monitoring of ‘house gatherings’ incidents has taken place. This will be reported weekly going forward.</a:t>
            </a:r>
            <a:endParaRPr lang="en-GB" sz="1400" dirty="0"/>
          </a:p>
        </p:txBody>
      </p:sp>
      <p:sp>
        <p:nvSpPr>
          <p:cNvPr id="10" name="TextBox 9"/>
          <p:cNvSpPr txBox="1"/>
          <p:nvPr/>
        </p:nvSpPr>
        <p:spPr>
          <a:xfrm>
            <a:off x="1732463" y="1133022"/>
            <a:ext cx="3344120" cy="307777"/>
          </a:xfrm>
          <a:prstGeom prst="rect">
            <a:avLst/>
          </a:prstGeom>
          <a:noFill/>
        </p:spPr>
        <p:txBody>
          <a:bodyPr wrap="square" rtlCol="0">
            <a:spAutoFit/>
          </a:bodyPr>
          <a:lstStyle/>
          <a:p>
            <a:pPr algn="ctr"/>
            <a:r>
              <a:rPr lang="en-GB" sz="1400" b="1" dirty="0" smtClean="0"/>
              <a:t>Attended ‘House Gatherings’ Incidents</a:t>
            </a:r>
            <a:endParaRPr lang="en-GB" sz="1400" b="1" dirty="0"/>
          </a:p>
        </p:txBody>
      </p:sp>
      <p:sp>
        <p:nvSpPr>
          <p:cNvPr id="16" name="TextBox 15"/>
          <p:cNvSpPr txBox="1"/>
          <p:nvPr/>
        </p:nvSpPr>
        <p:spPr>
          <a:xfrm>
            <a:off x="7005085" y="1123535"/>
            <a:ext cx="4501116" cy="307777"/>
          </a:xfrm>
          <a:prstGeom prst="rect">
            <a:avLst/>
          </a:prstGeom>
          <a:noFill/>
        </p:spPr>
        <p:txBody>
          <a:bodyPr wrap="square" rtlCol="0">
            <a:spAutoFit/>
          </a:bodyPr>
          <a:lstStyle/>
          <a:p>
            <a:pPr algn="ctr"/>
            <a:r>
              <a:rPr lang="en-GB" sz="1400" b="1" dirty="0" smtClean="0"/>
              <a:t>Attended ‘House Gatherings’ Breaching Restrictions </a:t>
            </a:r>
            <a:endParaRPr lang="en-GB" sz="1400" b="1" dirty="0"/>
          </a:p>
        </p:txBody>
      </p:sp>
      <p:sp>
        <p:nvSpPr>
          <p:cNvPr id="20" name="Rectangle 19"/>
          <p:cNvSpPr/>
          <p:nvPr/>
        </p:nvSpPr>
        <p:spPr>
          <a:xfrm>
            <a:off x="6172199" y="1506821"/>
            <a:ext cx="5705476" cy="2640027"/>
          </a:xfrm>
          <a:prstGeom prst="rect">
            <a:avLst/>
          </a:prstGeom>
          <a:noFill/>
          <a:ln w="127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prstClr val="white"/>
              </a:solidFill>
            </a:endParaRPr>
          </a:p>
        </p:txBody>
      </p:sp>
      <p:graphicFrame>
        <p:nvGraphicFramePr>
          <p:cNvPr id="25" name="Table 24"/>
          <p:cNvGraphicFramePr>
            <a:graphicFrameLocks noGrp="1"/>
          </p:cNvGraphicFramePr>
          <p:nvPr>
            <p:extLst>
              <p:ext uri="{D42A27DB-BD31-4B8C-83A1-F6EECF244321}">
                <p14:modId xmlns:p14="http://schemas.microsoft.com/office/powerpoint/2010/main" val="4251603667"/>
              </p:ext>
            </p:extLst>
          </p:nvPr>
        </p:nvGraphicFramePr>
        <p:xfrm>
          <a:off x="2303721" y="4374760"/>
          <a:ext cx="7329376" cy="1713516"/>
        </p:xfrm>
        <a:graphic>
          <a:graphicData uri="http://schemas.openxmlformats.org/drawingml/2006/table">
            <a:tbl>
              <a:tblPr firstRow="1" bandRow="1">
                <a:tableStyleId>{5C22544A-7EE6-4342-B048-85BDC9FD1C3A}</a:tableStyleId>
              </a:tblPr>
              <a:tblGrid>
                <a:gridCol w="3740051"/>
                <a:gridCol w="1805292"/>
                <a:gridCol w="1784033"/>
              </a:tblGrid>
              <a:tr h="33693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dirty="0" smtClean="0"/>
                        <a:t>Totals</a:t>
                      </a:r>
                      <a:endParaRPr lang="en-GB" sz="1800" b="1" dirty="0" smtClean="0">
                        <a:solidFill>
                          <a:prstClr val="white"/>
                        </a:solidFill>
                      </a:endParaRPr>
                    </a:p>
                  </a:txBody>
                  <a:tcPr>
                    <a:solidFill>
                      <a:srgbClr val="7030A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b="1" dirty="0" smtClean="0">
                          <a:solidFill>
                            <a:prstClr val="white"/>
                          </a:solidFill>
                        </a:rPr>
                        <a:t>28 Aug –  9 Dec</a:t>
                      </a:r>
                    </a:p>
                  </a:txBody>
                  <a:tcPr>
                    <a:solidFill>
                      <a:srgbClr val="7030A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b="1" dirty="0" smtClean="0">
                          <a:solidFill>
                            <a:prstClr val="white"/>
                          </a:solidFill>
                        </a:rPr>
                        <a:t>3 – 9 Dec</a:t>
                      </a:r>
                    </a:p>
                  </a:txBody>
                  <a:tcPr>
                    <a:solidFill>
                      <a:srgbClr val="7030A0"/>
                    </a:solidFill>
                  </a:tcPr>
                </a:tc>
              </a:tr>
              <a:tr h="336939">
                <a:tc>
                  <a:txBody>
                    <a:bodyPr/>
                    <a:lstStyle/>
                    <a:p>
                      <a:r>
                        <a:rPr lang="en-GB" sz="1400" dirty="0" smtClean="0"/>
                        <a:t>No. of House Gatherings Attended</a:t>
                      </a:r>
                      <a:endParaRPr lang="en-GB" sz="1400" dirty="0"/>
                    </a:p>
                  </a:txBody>
                  <a:tcPr/>
                </a:tc>
                <a:tc>
                  <a:txBody>
                    <a:bodyPr/>
                    <a:lstStyle/>
                    <a:p>
                      <a:pPr algn="ctr"/>
                      <a:r>
                        <a:rPr lang="en-GB" sz="1600" b="0" kern="1200" dirty="0" smtClean="0">
                          <a:solidFill>
                            <a:schemeClr val="tx1"/>
                          </a:solidFill>
                          <a:effectLst/>
                          <a:latin typeface="+mn-lt"/>
                          <a:ea typeface="+mn-ea"/>
                          <a:cs typeface="+mn-cs"/>
                        </a:rPr>
                        <a:t>5460</a:t>
                      </a:r>
                      <a:endParaRPr lang="en-GB" sz="1600" b="0" dirty="0">
                        <a:solidFill>
                          <a:schemeClr val="tx1"/>
                        </a:solidFill>
                      </a:endParaRPr>
                    </a:p>
                  </a:txBody>
                  <a:tcPr/>
                </a:tc>
                <a:tc>
                  <a:txBody>
                    <a:bodyPr/>
                    <a:lstStyle/>
                    <a:p>
                      <a:pPr algn="ctr"/>
                      <a:r>
                        <a:rPr lang="en-GB" sz="1600" dirty="0" smtClean="0">
                          <a:solidFill>
                            <a:schemeClr val="tx1"/>
                          </a:solidFill>
                        </a:rPr>
                        <a:t>221</a:t>
                      </a:r>
                      <a:endParaRPr lang="en-GB" sz="1600" dirty="0">
                        <a:solidFill>
                          <a:schemeClr val="tx1"/>
                        </a:solidFill>
                      </a:endParaRPr>
                    </a:p>
                  </a:txBody>
                  <a:tcPr/>
                </a:tc>
              </a:tr>
              <a:tr h="336939">
                <a:tc>
                  <a:txBody>
                    <a:bodyPr/>
                    <a:lstStyle/>
                    <a:p>
                      <a:r>
                        <a:rPr lang="en-GB" sz="1400" dirty="0" smtClean="0"/>
                        <a:t>No. of House Gathering</a:t>
                      </a:r>
                      <a:r>
                        <a:rPr lang="en-GB" sz="1400" baseline="0" dirty="0" smtClean="0"/>
                        <a:t>s Breaching Restrictions</a:t>
                      </a:r>
                      <a:endParaRPr lang="en-GB" sz="1400" dirty="0"/>
                    </a:p>
                  </a:txBody>
                  <a:tcPr/>
                </a:tc>
                <a:tc>
                  <a:txBody>
                    <a:bodyPr/>
                    <a:lstStyle/>
                    <a:p>
                      <a:pPr algn="ctr"/>
                      <a:r>
                        <a:rPr lang="en-GB" sz="1600" dirty="0" smtClean="0">
                          <a:solidFill>
                            <a:schemeClr val="tx1"/>
                          </a:solidFill>
                        </a:rPr>
                        <a:t>3060</a:t>
                      </a:r>
                      <a:endParaRPr lang="en-GB" sz="1600" dirty="0">
                        <a:solidFill>
                          <a:schemeClr val="tx1"/>
                        </a:solidFill>
                      </a:endParaRPr>
                    </a:p>
                  </a:txBody>
                  <a:tcPr/>
                </a:tc>
                <a:tc>
                  <a:txBody>
                    <a:bodyPr/>
                    <a:lstStyle/>
                    <a:p>
                      <a:pPr algn="ctr"/>
                      <a:r>
                        <a:rPr lang="en-GB" sz="1600" dirty="0" smtClean="0">
                          <a:solidFill>
                            <a:schemeClr val="tx1"/>
                          </a:solidFill>
                        </a:rPr>
                        <a:t>170</a:t>
                      </a:r>
                      <a:endParaRPr lang="en-GB" sz="1600" dirty="0">
                        <a:solidFill>
                          <a:schemeClr val="tx1"/>
                        </a:solidFill>
                      </a:endParaRPr>
                    </a:p>
                  </a:txBody>
                  <a:tcPr/>
                </a:tc>
              </a:tr>
              <a:tr h="336939">
                <a:tc>
                  <a:txBody>
                    <a:bodyPr/>
                    <a:lstStyle/>
                    <a:p>
                      <a:r>
                        <a:rPr lang="en-GB" sz="1400" dirty="0" smtClean="0"/>
                        <a:t>No. of FPNs issued</a:t>
                      </a:r>
                      <a:endParaRPr lang="en-GB" sz="1400" dirty="0"/>
                    </a:p>
                  </a:txBody>
                  <a:tcPr/>
                </a:tc>
                <a:tc>
                  <a:txBody>
                    <a:bodyPr/>
                    <a:lstStyle/>
                    <a:p>
                      <a:pPr algn="ctr"/>
                      <a:r>
                        <a:rPr lang="en-GB" sz="1600" dirty="0" smtClean="0">
                          <a:solidFill>
                            <a:schemeClr val="tx1"/>
                          </a:solidFill>
                        </a:rPr>
                        <a:t>2650</a:t>
                      </a:r>
                      <a:endParaRPr lang="en-GB" sz="1600" dirty="0">
                        <a:solidFill>
                          <a:schemeClr val="tx1"/>
                        </a:solidFill>
                      </a:endParaRPr>
                    </a:p>
                  </a:txBody>
                  <a:tcPr/>
                </a:tc>
                <a:tc>
                  <a:txBody>
                    <a:bodyPr/>
                    <a:lstStyle/>
                    <a:p>
                      <a:pPr algn="ctr"/>
                      <a:r>
                        <a:rPr lang="en-GB" sz="1600" dirty="0" smtClean="0">
                          <a:solidFill>
                            <a:schemeClr val="tx1"/>
                          </a:solidFill>
                        </a:rPr>
                        <a:t>306</a:t>
                      </a:r>
                      <a:endParaRPr lang="en-GB" sz="1600" dirty="0">
                        <a:solidFill>
                          <a:schemeClr val="tx1"/>
                        </a:solidFill>
                      </a:endParaRPr>
                    </a:p>
                  </a:txBody>
                  <a:tcPr/>
                </a:tc>
              </a:tr>
              <a:tr h="336939">
                <a:tc>
                  <a:txBody>
                    <a:bodyPr/>
                    <a:lstStyle/>
                    <a:p>
                      <a:r>
                        <a:rPr lang="en-GB" sz="1400" dirty="0" smtClean="0"/>
                        <a:t>No. of Arrests</a:t>
                      </a:r>
                      <a:endParaRPr lang="en-GB" sz="1400" dirty="0"/>
                    </a:p>
                  </a:txBody>
                  <a:tcPr/>
                </a:tc>
                <a:tc>
                  <a:txBody>
                    <a:bodyPr/>
                    <a:lstStyle/>
                    <a:p>
                      <a:pPr algn="ctr"/>
                      <a:r>
                        <a:rPr lang="en-GB" sz="1600" dirty="0" smtClean="0">
                          <a:solidFill>
                            <a:schemeClr val="tx1"/>
                          </a:solidFill>
                        </a:rPr>
                        <a:t>181</a:t>
                      </a:r>
                      <a:endParaRPr lang="en-GB" sz="1600" dirty="0">
                        <a:solidFill>
                          <a:schemeClr val="tx1"/>
                        </a:solidFill>
                      </a:endParaRPr>
                    </a:p>
                  </a:txBody>
                  <a:tcPr/>
                </a:tc>
                <a:tc>
                  <a:txBody>
                    <a:bodyPr/>
                    <a:lstStyle/>
                    <a:p>
                      <a:pPr algn="ctr"/>
                      <a:r>
                        <a:rPr lang="en-GB" sz="1600" dirty="0" smtClean="0">
                          <a:solidFill>
                            <a:schemeClr val="tx1"/>
                          </a:solidFill>
                        </a:rPr>
                        <a:t>12</a:t>
                      </a:r>
                      <a:endParaRPr lang="en-GB" sz="1600" dirty="0">
                        <a:solidFill>
                          <a:schemeClr val="tx1"/>
                        </a:solidFill>
                      </a:endParaRPr>
                    </a:p>
                  </a:txBody>
                  <a:tcPr/>
                </a:tc>
              </a:tr>
            </a:tbl>
          </a:graphicData>
        </a:graphic>
      </p:graphicFrame>
      <p:sp>
        <p:nvSpPr>
          <p:cNvPr id="11" name="TextBox 10"/>
          <p:cNvSpPr txBox="1"/>
          <p:nvPr/>
        </p:nvSpPr>
        <p:spPr>
          <a:xfrm>
            <a:off x="2303721" y="6103712"/>
            <a:ext cx="7329376" cy="430887"/>
          </a:xfrm>
          <a:prstGeom prst="rect">
            <a:avLst/>
          </a:prstGeom>
          <a:noFill/>
        </p:spPr>
        <p:txBody>
          <a:bodyPr wrap="square" rtlCol="0">
            <a:spAutoFit/>
          </a:bodyPr>
          <a:lstStyle/>
          <a:p>
            <a:r>
              <a:rPr lang="en-GB" sz="1050" dirty="0" smtClean="0">
                <a:solidFill>
                  <a:schemeClr val="tx1">
                    <a:lumMod val="50000"/>
                    <a:lumOff val="50000"/>
                  </a:schemeClr>
                </a:solidFill>
              </a:rPr>
              <a:t>The figures contained within this slide originate from storm incident reviews and free-text local policing returns to provide the most comprehensive view of house gatherings possible. </a:t>
            </a:r>
            <a:endParaRPr lang="en-GB" sz="1050" dirty="0">
              <a:solidFill>
                <a:schemeClr val="tx1">
                  <a:lumMod val="50000"/>
                  <a:lumOff val="50000"/>
                </a:schemeClr>
              </a:solidFill>
            </a:endParaRPr>
          </a:p>
        </p:txBody>
      </p:sp>
    </p:spTree>
    <p:extLst>
      <p:ext uri="{BB962C8B-B14F-4D97-AF65-F5344CB8AC3E}">
        <p14:creationId xmlns:p14="http://schemas.microsoft.com/office/powerpoint/2010/main" val="266855388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ctangle 19"/>
          <p:cNvSpPr/>
          <p:nvPr/>
        </p:nvSpPr>
        <p:spPr>
          <a:xfrm>
            <a:off x="5181600" y="924448"/>
            <a:ext cx="6851847" cy="4395693"/>
          </a:xfrm>
          <a:prstGeom prst="rect">
            <a:avLst/>
          </a:prstGeom>
          <a:noFill/>
          <a:ln w="12700">
            <a:solidFill>
              <a:srgbClr val="4472C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23" name="Rectangle 22"/>
          <p:cNvSpPr/>
          <p:nvPr/>
        </p:nvSpPr>
        <p:spPr>
          <a:xfrm>
            <a:off x="157844" y="921624"/>
            <a:ext cx="4953708" cy="4388468"/>
          </a:xfrm>
          <a:prstGeom prst="rect">
            <a:avLst/>
          </a:prstGeom>
          <a:noFill/>
          <a:ln w="12700">
            <a:solidFill>
              <a:srgbClr val="4472C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12" name="TextBox 11"/>
          <p:cNvSpPr txBox="1"/>
          <p:nvPr/>
        </p:nvSpPr>
        <p:spPr>
          <a:xfrm>
            <a:off x="470518" y="6230390"/>
            <a:ext cx="4327745" cy="246221"/>
          </a:xfrm>
          <a:prstGeom prst="rect">
            <a:avLst/>
          </a:prstGeom>
          <a:noFill/>
        </p:spPr>
        <p:txBody>
          <a:bodyPr wrap="square" rtlCol="0">
            <a:spAutoFit/>
          </a:bodyPr>
          <a:lstStyle/>
          <a:p>
            <a:pPr algn="ctr"/>
            <a:r>
              <a:rPr lang="en-GB" sz="1000" dirty="0" smtClean="0"/>
              <a:t>More information regarding Crime Groups can be found </a:t>
            </a:r>
            <a:r>
              <a:rPr lang="en-GB" sz="1000" dirty="0" smtClean="0">
                <a:hlinkClick r:id="rId3"/>
              </a:rPr>
              <a:t>via this link</a:t>
            </a:r>
            <a:endParaRPr lang="en-GB" sz="1000" dirty="0" smtClean="0"/>
          </a:p>
        </p:txBody>
      </p:sp>
      <p:sp>
        <p:nvSpPr>
          <p:cNvPr id="16" name="TextBox 15"/>
          <p:cNvSpPr txBox="1"/>
          <p:nvPr/>
        </p:nvSpPr>
        <p:spPr>
          <a:xfrm>
            <a:off x="0" y="0"/>
            <a:ext cx="12191999" cy="646331"/>
          </a:xfrm>
          <a:prstGeom prst="rect">
            <a:avLst/>
          </a:prstGeom>
          <a:solidFill>
            <a:schemeClr val="accent5"/>
          </a:solidFill>
        </p:spPr>
        <p:txBody>
          <a:bodyPr wrap="square" rtlCol="0" anchor="ctr">
            <a:spAutoFit/>
          </a:bodyPr>
          <a:lstStyle/>
          <a:p>
            <a:pPr algn="ctr"/>
            <a:endParaRPr lang="en-GB" sz="800" b="1" dirty="0" smtClean="0">
              <a:solidFill>
                <a:prstClr val="white"/>
              </a:solidFill>
            </a:endParaRPr>
          </a:p>
          <a:p>
            <a:pPr algn="ctr"/>
            <a:r>
              <a:rPr lang="en-GB" sz="2000" b="1" dirty="0" smtClean="0">
                <a:solidFill>
                  <a:prstClr val="white"/>
                </a:solidFill>
              </a:rPr>
              <a:t>Weekly </a:t>
            </a:r>
            <a:r>
              <a:rPr lang="en-GB" sz="2000" b="1" dirty="0" smtClean="0">
                <a:solidFill>
                  <a:schemeClr val="bg1"/>
                </a:solidFill>
              </a:rPr>
              <a:t>Crime Demand (30</a:t>
            </a:r>
            <a:r>
              <a:rPr lang="en-GB" sz="2000" b="1" baseline="30000" dirty="0" smtClean="0">
                <a:solidFill>
                  <a:schemeClr val="bg1"/>
                </a:solidFill>
              </a:rPr>
              <a:t>th</a:t>
            </a:r>
            <a:r>
              <a:rPr lang="en-GB" sz="2000" b="1" dirty="0" smtClean="0">
                <a:solidFill>
                  <a:schemeClr val="bg1"/>
                </a:solidFill>
              </a:rPr>
              <a:t> November  – 6</a:t>
            </a:r>
            <a:r>
              <a:rPr lang="en-GB" sz="2000" b="1" baseline="30000" dirty="0" smtClean="0">
                <a:solidFill>
                  <a:schemeClr val="bg1"/>
                </a:solidFill>
              </a:rPr>
              <a:t>th</a:t>
            </a:r>
            <a:r>
              <a:rPr lang="en-GB" sz="2000" b="1" dirty="0" smtClean="0">
                <a:solidFill>
                  <a:schemeClr val="bg1"/>
                </a:solidFill>
              </a:rPr>
              <a:t> December 2020)</a:t>
            </a:r>
          </a:p>
          <a:p>
            <a:pPr algn="ctr"/>
            <a:endParaRPr lang="en-GB" sz="800" b="1" dirty="0">
              <a:solidFill>
                <a:prstClr val="white"/>
              </a:solidFill>
            </a:endParaRPr>
          </a:p>
        </p:txBody>
      </p:sp>
      <p:pic>
        <p:nvPicPr>
          <p:cNvPr id="22" name="Picture 1" descr="image001"/>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94270" y="47596"/>
            <a:ext cx="1619974" cy="5431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Rectangle 13"/>
          <p:cNvSpPr/>
          <p:nvPr/>
        </p:nvSpPr>
        <p:spPr>
          <a:xfrm>
            <a:off x="5181599" y="5445560"/>
            <a:ext cx="6851847" cy="1031051"/>
          </a:xfrm>
          <a:prstGeom prst="rect">
            <a:avLst/>
          </a:prstGeom>
          <a:noFill/>
          <a:ln w="127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19" name="Rectangle 18"/>
          <p:cNvSpPr/>
          <p:nvPr/>
        </p:nvSpPr>
        <p:spPr>
          <a:xfrm>
            <a:off x="5181597" y="5637919"/>
            <a:ext cx="6851847" cy="830997"/>
          </a:xfrm>
          <a:prstGeom prst="rect">
            <a:avLst/>
          </a:prstGeom>
          <a:ln>
            <a:noFill/>
          </a:ln>
        </p:spPr>
        <p:txBody>
          <a:bodyPr wrap="square">
            <a:spAutoFit/>
          </a:bodyPr>
          <a:lstStyle/>
          <a:p>
            <a:r>
              <a:rPr lang="en-GB" sz="1200" dirty="0" smtClean="0"/>
              <a:t>All Crime Groups show a decrease in volume when the preceding weeks volume is compared to the same period in 2019.</a:t>
            </a:r>
          </a:p>
          <a:p>
            <a:r>
              <a:rPr lang="en-GB" sz="1200" dirty="0" smtClean="0"/>
              <a:t>The majority of divisions this week have noted a decrease in crime volumes, however, Forth Valley, Fife, Fife and Dumfries and Galloway show an increase. </a:t>
            </a:r>
          </a:p>
        </p:txBody>
      </p:sp>
      <p:sp>
        <p:nvSpPr>
          <p:cNvPr id="15" name="TextBox 26"/>
          <p:cNvSpPr txBox="1"/>
          <p:nvPr/>
        </p:nvSpPr>
        <p:spPr>
          <a:xfrm>
            <a:off x="1582883" y="6567076"/>
            <a:ext cx="8837408" cy="30777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GB" sz="1400" dirty="0" smtClean="0">
                <a:solidFill>
                  <a:prstClr val="white">
                    <a:lumMod val="65000"/>
                  </a:prstClr>
                </a:solidFill>
              </a:rPr>
              <a:t>No figures should be considered as Official Police Statistics. These may not yet have been verified or validated.</a:t>
            </a:r>
            <a:endParaRPr lang="en-GB" sz="1400" dirty="0">
              <a:solidFill>
                <a:prstClr val="white">
                  <a:lumMod val="65000"/>
                </a:prstClr>
              </a:solidFill>
            </a:endParaRPr>
          </a:p>
        </p:txBody>
      </p:sp>
      <p:sp>
        <p:nvSpPr>
          <p:cNvPr id="21" name="Footer Placeholder 1"/>
          <p:cNvSpPr>
            <a:spLocks noGrp="1"/>
          </p:cNvSpPr>
          <p:nvPr>
            <p:ph type="ftr" sz="quarter" idx="11"/>
          </p:nvPr>
        </p:nvSpPr>
        <p:spPr>
          <a:xfrm>
            <a:off x="10960640" y="6435462"/>
            <a:ext cx="995689" cy="365125"/>
          </a:xfrm>
        </p:spPr>
        <p:txBody>
          <a:bodyPr/>
          <a:lstStyle/>
          <a:p>
            <a:r>
              <a:rPr lang="en-GB" sz="1400" smtClean="0">
                <a:solidFill>
                  <a:schemeClr val="bg2">
                    <a:lumMod val="75000"/>
                  </a:schemeClr>
                </a:solidFill>
              </a:rPr>
              <a:t>
OFFICIAL</a:t>
            </a:r>
            <a:endParaRPr lang="en-GB" sz="1400" dirty="0">
              <a:solidFill>
                <a:schemeClr val="bg2">
                  <a:lumMod val="75000"/>
                </a:schemeClr>
              </a:solidFill>
            </a:endParaRPr>
          </a:p>
        </p:txBody>
      </p:sp>
      <p:graphicFrame>
        <p:nvGraphicFramePr>
          <p:cNvPr id="26" name="Table 25"/>
          <p:cNvGraphicFramePr>
            <a:graphicFrameLocks noGrp="1"/>
          </p:cNvGraphicFramePr>
          <p:nvPr>
            <p:extLst>
              <p:ext uri="{D42A27DB-BD31-4B8C-83A1-F6EECF244321}">
                <p14:modId xmlns:p14="http://schemas.microsoft.com/office/powerpoint/2010/main" val="3930768036"/>
              </p:ext>
            </p:extLst>
          </p:nvPr>
        </p:nvGraphicFramePr>
        <p:xfrm>
          <a:off x="157844" y="5445560"/>
          <a:ext cx="4954321" cy="571500"/>
        </p:xfrm>
        <a:graphic>
          <a:graphicData uri="http://schemas.openxmlformats.org/drawingml/2006/table">
            <a:tbl>
              <a:tblPr>
                <a:tableStyleId>{5C22544A-7EE6-4342-B048-85BDC9FD1C3A}</a:tableStyleId>
              </a:tblPr>
              <a:tblGrid>
                <a:gridCol w="1227035"/>
                <a:gridCol w="437658"/>
                <a:gridCol w="396858"/>
                <a:gridCol w="422206"/>
                <a:gridCol w="422206"/>
                <a:gridCol w="422206"/>
                <a:gridCol w="422206"/>
                <a:gridCol w="422206"/>
                <a:gridCol w="781740"/>
              </a:tblGrid>
              <a:tr h="190500">
                <a:tc>
                  <a:txBody>
                    <a:bodyPr/>
                    <a:lstStyle/>
                    <a:p>
                      <a:pPr algn="ctr" fontAlgn="b"/>
                      <a:r>
                        <a:rPr lang="en-GB" sz="1000" u="none" strike="noStrike" dirty="0">
                          <a:solidFill>
                            <a:schemeClr val="bg1"/>
                          </a:solidFill>
                          <a:effectLst/>
                        </a:rPr>
                        <a:t>Crime Group</a:t>
                      </a:r>
                      <a:endParaRPr lang="en-GB" sz="1000" b="1" i="0" u="none" strike="noStrike" dirty="0">
                        <a:solidFill>
                          <a:schemeClr val="bg1"/>
                        </a:solidFill>
                        <a:effectLst/>
                        <a:latin typeface="Calibri" panose="020F0502020204030204" pitchFamily="34" charset="0"/>
                      </a:endParaRPr>
                    </a:p>
                  </a:txBody>
                  <a:tcPr marL="9525" marR="9525" marT="9525" marB="0" anchor="ctr">
                    <a:solidFill>
                      <a:schemeClr val="accent5"/>
                    </a:solidFill>
                  </a:tcPr>
                </a:tc>
                <a:tc>
                  <a:txBody>
                    <a:bodyPr/>
                    <a:lstStyle/>
                    <a:p>
                      <a:pPr algn="ctr" fontAlgn="b"/>
                      <a:r>
                        <a:rPr lang="en-GB" sz="1000" u="none" strike="noStrike" dirty="0">
                          <a:solidFill>
                            <a:schemeClr val="bg1"/>
                          </a:solidFill>
                          <a:effectLst/>
                        </a:rPr>
                        <a:t>1</a:t>
                      </a:r>
                      <a:endParaRPr lang="en-GB" sz="1000" b="1" i="0" u="none" strike="noStrike" dirty="0">
                        <a:solidFill>
                          <a:schemeClr val="bg1"/>
                        </a:solidFill>
                        <a:effectLst/>
                        <a:latin typeface="Calibri" panose="020F0502020204030204" pitchFamily="34" charset="0"/>
                      </a:endParaRPr>
                    </a:p>
                  </a:txBody>
                  <a:tcPr marL="9525" marR="9525" marT="9525" marB="0" anchor="ctr">
                    <a:lnB w="12700" cap="flat" cmpd="sng" algn="ctr">
                      <a:solidFill>
                        <a:schemeClr val="bg1">
                          <a:lumMod val="95000"/>
                        </a:schemeClr>
                      </a:solidFill>
                      <a:prstDash val="solid"/>
                      <a:round/>
                      <a:headEnd type="none" w="med" len="med"/>
                      <a:tailEnd type="none" w="med" len="med"/>
                    </a:lnB>
                    <a:solidFill>
                      <a:schemeClr val="accent5"/>
                    </a:solidFill>
                  </a:tcPr>
                </a:tc>
                <a:tc>
                  <a:txBody>
                    <a:bodyPr/>
                    <a:lstStyle/>
                    <a:p>
                      <a:pPr algn="ctr" fontAlgn="b"/>
                      <a:r>
                        <a:rPr lang="en-GB" sz="1000" u="none" strike="noStrike" dirty="0">
                          <a:solidFill>
                            <a:schemeClr val="bg1"/>
                          </a:solidFill>
                          <a:effectLst/>
                        </a:rPr>
                        <a:t>2</a:t>
                      </a:r>
                      <a:endParaRPr lang="en-GB" sz="1000" b="1" i="0" u="none" strike="noStrike" dirty="0">
                        <a:solidFill>
                          <a:schemeClr val="bg1"/>
                        </a:solidFill>
                        <a:effectLst/>
                        <a:latin typeface="Calibri" panose="020F0502020204030204" pitchFamily="34" charset="0"/>
                      </a:endParaRPr>
                    </a:p>
                  </a:txBody>
                  <a:tcPr marL="9525" marR="9525" marT="9525" marB="0" anchor="ctr">
                    <a:lnB w="12700" cap="flat" cmpd="sng" algn="ctr">
                      <a:solidFill>
                        <a:schemeClr val="bg1">
                          <a:lumMod val="95000"/>
                        </a:schemeClr>
                      </a:solidFill>
                      <a:prstDash val="solid"/>
                      <a:round/>
                      <a:headEnd type="none" w="med" len="med"/>
                      <a:tailEnd type="none" w="med" len="med"/>
                    </a:lnB>
                    <a:solidFill>
                      <a:schemeClr val="accent5"/>
                    </a:solidFill>
                  </a:tcPr>
                </a:tc>
                <a:tc>
                  <a:txBody>
                    <a:bodyPr/>
                    <a:lstStyle/>
                    <a:p>
                      <a:pPr algn="ctr" fontAlgn="b"/>
                      <a:r>
                        <a:rPr lang="en-GB" sz="1000" u="none" strike="noStrike" dirty="0">
                          <a:solidFill>
                            <a:schemeClr val="bg1"/>
                          </a:solidFill>
                          <a:effectLst/>
                        </a:rPr>
                        <a:t>3</a:t>
                      </a:r>
                      <a:endParaRPr lang="en-GB" sz="1000" b="1" i="0" u="none" strike="noStrike" dirty="0">
                        <a:solidFill>
                          <a:schemeClr val="bg1"/>
                        </a:solidFill>
                        <a:effectLst/>
                        <a:latin typeface="Calibri" panose="020F0502020204030204" pitchFamily="34" charset="0"/>
                      </a:endParaRPr>
                    </a:p>
                  </a:txBody>
                  <a:tcPr marL="9525" marR="9525" marT="9525" marB="0" anchor="ctr">
                    <a:lnB w="12700" cap="flat" cmpd="sng" algn="ctr">
                      <a:solidFill>
                        <a:schemeClr val="bg1">
                          <a:lumMod val="95000"/>
                        </a:schemeClr>
                      </a:solidFill>
                      <a:prstDash val="solid"/>
                      <a:round/>
                      <a:headEnd type="none" w="med" len="med"/>
                      <a:tailEnd type="none" w="med" len="med"/>
                    </a:lnB>
                    <a:solidFill>
                      <a:schemeClr val="accent5"/>
                    </a:solidFill>
                  </a:tcPr>
                </a:tc>
                <a:tc>
                  <a:txBody>
                    <a:bodyPr/>
                    <a:lstStyle/>
                    <a:p>
                      <a:pPr algn="ctr" fontAlgn="b"/>
                      <a:r>
                        <a:rPr lang="en-GB" sz="1000" u="none" strike="noStrike" dirty="0">
                          <a:solidFill>
                            <a:schemeClr val="bg1"/>
                          </a:solidFill>
                          <a:effectLst/>
                        </a:rPr>
                        <a:t>4</a:t>
                      </a:r>
                      <a:endParaRPr lang="en-GB" sz="1000" b="1" i="0" u="none" strike="noStrike" dirty="0">
                        <a:solidFill>
                          <a:schemeClr val="bg1"/>
                        </a:solidFill>
                        <a:effectLst/>
                        <a:latin typeface="Calibri" panose="020F0502020204030204" pitchFamily="34" charset="0"/>
                      </a:endParaRPr>
                    </a:p>
                  </a:txBody>
                  <a:tcPr marL="9525" marR="9525" marT="9525" marB="0" anchor="ctr">
                    <a:lnB w="12700" cap="flat" cmpd="sng" algn="ctr">
                      <a:solidFill>
                        <a:schemeClr val="bg1">
                          <a:lumMod val="95000"/>
                        </a:schemeClr>
                      </a:solidFill>
                      <a:prstDash val="solid"/>
                      <a:round/>
                      <a:headEnd type="none" w="med" len="med"/>
                      <a:tailEnd type="none" w="med" len="med"/>
                    </a:lnB>
                    <a:solidFill>
                      <a:schemeClr val="accent5"/>
                    </a:solidFill>
                  </a:tcPr>
                </a:tc>
                <a:tc>
                  <a:txBody>
                    <a:bodyPr/>
                    <a:lstStyle/>
                    <a:p>
                      <a:pPr algn="ctr" fontAlgn="b"/>
                      <a:r>
                        <a:rPr lang="en-GB" sz="1000" u="none" strike="noStrike" dirty="0">
                          <a:solidFill>
                            <a:schemeClr val="bg1"/>
                          </a:solidFill>
                          <a:effectLst/>
                        </a:rPr>
                        <a:t>5</a:t>
                      </a:r>
                      <a:endParaRPr lang="en-GB" sz="1000" b="1" i="0" u="none" strike="noStrike" dirty="0">
                        <a:solidFill>
                          <a:schemeClr val="bg1"/>
                        </a:solidFill>
                        <a:effectLst/>
                        <a:latin typeface="Calibri" panose="020F0502020204030204" pitchFamily="34" charset="0"/>
                      </a:endParaRPr>
                    </a:p>
                  </a:txBody>
                  <a:tcPr marL="9525" marR="9525" marT="9525" marB="0" anchor="ctr">
                    <a:lnB w="12700" cap="flat" cmpd="sng" algn="ctr">
                      <a:solidFill>
                        <a:schemeClr val="bg1">
                          <a:lumMod val="95000"/>
                        </a:schemeClr>
                      </a:solidFill>
                      <a:prstDash val="solid"/>
                      <a:round/>
                      <a:headEnd type="none" w="med" len="med"/>
                      <a:tailEnd type="none" w="med" len="med"/>
                    </a:lnB>
                    <a:solidFill>
                      <a:schemeClr val="accent5"/>
                    </a:solidFill>
                  </a:tcPr>
                </a:tc>
                <a:tc>
                  <a:txBody>
                    <a:bodyPr/>
                    <a:lstStyle/>
                    <a:p>
                      <a:pPr algn="ctr" fontAlgn="b"/>
                      <a:r>
                        <a:rPr lang="en-GB" sz="1000" u="none" strike="noStrike" dirty="0">
                          <a:solidFill>
                            <a:schemeClr val="bg1"/>
                          </a:solidFill>
                          <a:effectLst/>
                        </a:rPr>
                        <a:t>6</a:t>
                      </a:r>
                      <a:endParaRPr lang="en-GB" sz="1000" b="1" i="0" u="none" strike="noStrike" dirty="0">
                        <a:solidFill>
                          <a:schemeClr val="bg1"/>
                        </a:solidFill>
                        <a:effectLst/>
                        <a:latin typeface="Calibri" panose="020F0502020204030204" pitchFamily="34" charset="0"/>
                      </a:endParaRPr>
                    </a:p>
                  </a:txBody>
                  <a:tcPr marL="9525" marR="9525" marT="9525" marB="0" anchor="ctr">
                    <a:lnB w="12700" cap="flat" cmpd="sng" algn="ctr">
                      <a:solidFill>
                        <a:schemeClr val="bg1">
                          <a:lumMod val="95000"/>
                        </a:schemeClr>
                      </a:solidFill>
                      <a:prstDash val="solid"/>
                      <a:round/>
                      <a:headEnd type="none" w="med" len="med"/>
                      <a:tailEnd type="none" w="med" len="med"/>
                    </a:lnB>
                    <a:solidFill>
                      <a:schemeClr val="accent5"/>
                    </a:solidFill>
                  </a:tcPr>
                </a:tc>
                <a:tc>
                  <a:txBody>
                    <a:bodyPr/>
                    <a:lstStyle/>
                    <a:p>
                      <a:pPr algn="ctr" fontAlgn="b"/>
                      <a:r>
                        <a:rPr lang="en-GB" sz="1000" u="none" strike="noStrike" dirty="0">
                          <a:solidFill>
                            <a:schemeClr val="bg1"/>
                          </a:solidFill>
                          <a:effectLst/>
                        </a:rPr>
                        <a:t>7</a:t>
                      </a:r>
                      <a:endParaRPr lang="en-GB" sz="1000" b="1" i="0" u="none" strike="noStrike" dirty="0">
                        <a:solidFill>
                          <a:schemeClr val="bg1"/>
                        </a:solidFill>
                        <a:effectLst/>
                        <a:latin typeface="Calibri" panose="020F0502020204030204" pitchFamily="34" charset="0"/>
                      </a:endParaRPr>
                    </a:p>
                  </a:txBody>
                  <a:tcPr marL="9525" marR="9525" marT="9525" marB="0" anchor="ctr">
                    <a:lnB w="12700" cap="flat" cmpd="sng" algn="ctr">
                      <a:solidFill>
                        <a:schemeClr val="bg1">
                          <a:lumMod val="95000"/>
                        </a:schemeClr>
                      </a:solidFill>
                      <a:prstDash val="solid"/>
                      <a:round/>
                      <a:headEnd type="none" w="med" len="med"/>
                      <a:tailEnd type="none" w="med" len="med"/>
                    </a:lnB>
                    <a:solidFill>
                      <a:schemeClr val="accent5"/>
                    </a:solidFill>
                  </a:tcPr>
                </a:tc>
                <a:tc>
                  <a:txBody>
                    <a:bodyPr/>
                    <a:lstStyle/>
                    <a:p>
                      <a:pPr algn="ctr" fontAlgn="ctr"/>
                      <a:r>
                        <a:rPr lang="en-GB" sz="1000" b="1" u="none" strike="noStrike" dirty="0" smtClean="0">
                          <a:solidFill>
                            <a:schemeClr val="bg1"/>
                          </a:solidFill>
                          <a:effectLst/>
                        </a:rPr>
                        <a:t>Total</a:t>
                      </a:r>
                      <a:endParaRPr lang="en-GB" sz="1000" b="1" i="0" u="none" strike="noStrike" dirty="0">
                        <a:solidFill>
                          <a:schemeClr val="bg1"/>
                        </a:solidFill>
                        <a:effectLst/>
                        <a:latin typeface="Calibri" panose="020F0502020204030204" pitchFamily="34" charset="0"/>
                      </a:endParaRPr>
                    </a:p>
                  </a:txBody>
                  <a:tcPr marL="9525" marR="9525" marT="9525" marB="0" anchor="ctr">
                    <a:lnB w="12700" cap="flat" cmpd="sng" algn="ctr">
                      <a:solidFill>
                        <a:schemeClr val="bg1">
                          <a:lumMod val="95000"/>
                        </a:schemeClr>
                      </a:solidFill>
                      <a:prstDash val="solid"/>
                      <a:round/>
                      <a:headEnd type="none" w="med" len="med"/>
                      <a:tailEnd type="none" w="med" len="med"/>
                    </a:lnB>
                    <a:solidFill>
                      <a:schemeClr val="accent5"/>
                    </a:solidFill>
                  </a:tcPr>
                </a:tc>
              </a:tr>
              <a:tr h="190500">
                <a:tc>
                  <a:txBody>
                    <a:bodyPr/>
                    <a:lstStyle/>
                    <a:p>
                      <a:pPr algn="ctr" fontAlgn="b"/>
                      <a:r>
                        <a:rPr lang="en-GB" sz="1000" u="none" strike="noStrike" dirty="0">
                          <a:solidFill>
                            <a:schemeClr val="bg1"/>
                          </a:solidFill>
                          <a:effectLst/>
                        </a:rPr>
                        <a:t>2019/20</a:t>
                      </a:r>
                      <a:endParaRPr lang="en-GB" sz="1000" b="1" i="0" u="none" strike="noStrike" dirty="0">
                        <a:solidFill>
                          <a:schemeClr val="bg1"/>
                        </a:solidFill>
                        <a:effectLst/>
                        <a:latin typeface="Calibri" panose="020F0502020204030204" pitchFamily="34" charset="0"/>
                      </a:endParaRPr>
                    </a:p>
                  </a:txBody>
                  <a:tcPr marL="9525" marR="9525" marT="9525" marB="0" anchor="ctr">
                    <a:lnR w="12700" cap="flat" cmpd="sng" algn="ctr">
                      <a:solidFill>
                        <a:schemeClr val="bg1">
                          <a:lumMod val="95000"/>
                        </a:schemeClr>
                      </a:solidFill>
                      <a:prstDash val="solid"/>
                      <a:round/>
                      <a:headEnd type="none" w="med" len="med"/>
                      <a:tailEnd type="none" w="med" len="med"/>
                    </a:lnR>
                    <a:solidFill>
                      <a:schemeClr val="accent5"/>
                    </a:solidFill>
                  </a:tcPr>
                </a:tc>
                <a:tc>
                  <a:txBody>
                    <a:bodyPr/>
                    <a:lstStyle/>
                    <a:p>
                      <a:pPr algn="ctr" fontAlgn="b"/>
                      <a:r>
                        <a:rPr lang="en-GB" sz="1100" b="0" i="0" u="none" strike="noStrike" dirty="0">
                          <a:solidFill>
                            <a:srgbClr val="000000"/>
                          </a:solidFill>
                          <a:effectLst/>
                          <a:latin typeface="Calibri" panose="020F0502020204030204" pitchFamily="34" charset="0"/>
                        </a:rPr>
                        <a:t>160</a:t>
                      </a:r>
                    </a:p>
                  </a:txBody>
                  <a:tcPr marL="9525" marR="9525" marT="9525" marB="0" anchor="b">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Calibri" panose="020F0502020204030204" pitchFamily="34" charset="0"/>
                        </a:rPr>
                        <a:t>239</a:t>
                      </a:r>
                    </a:p>
                  </a:txBody>
                  <a:tcPr marL="9525" marR="9525" marT="9525" marB="0" anchor="b">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Calibri" panose="020F0502020204030204" pitchFamily="34" charset="0"/>
                        </a:rPr>
                        <a:t>2134</a:t>
                      </a:r>
                    </a:p>
                  </a:txBody>
                  <a:tcPr marL="9525" marR="9525" marT="9525" marB="0" anchor="b">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Calibri" panose="020F0502020204030204" pitchFamily="34" charset="0"/>
                        </a:rPr>
                        <a:t>845</a:t>
                      </a:r>
                    </a:p>
                  </a:txBody>
                  <a:tcPr marL="9525" marR="9525" marT="9525" marB="0" anchor="b">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Calibri" panose="020F0502020204030204" pitchFamily="34" charset="0"/>
                        </a:rPr>
                        <a:t>1252</a:t>
                      </a:r>
                    </a:p>
                  </a:txBody>
                  <a:tcPr marL="9525" marR="9525" marT="9525" marB="0" anchor="b">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Calibri" panose="020F0502020204030204" pitchFamily="34" charset="0"/>
                        </a:rPr>
                        <a:t>2345</a:t>
                      </a:r>
                    </a:p>
                  </a:txBody>
                  <a:tcPr marL="9525" marR="9525" marT="9525" marB="0" anchor="b">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Calibri" panose="020F0502020204030204" pitchFamily="34" charset="0"/>
                        </a:rPr>
                        <a:t>2384</a:t>
                      </a:r>
                    </a:p>
                  </a:txBody>
                  <a:tcPr marL="9525" marR="9525" marT="9525" marB="0" anchor="b">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noFill/>
                  </a:tcPr>
                </a:tc>
                <a:tc>
                  <a:txBody>
                    <a:bodyPr/>
                    <a:lstStyle/>
                    <a:p>
                      <a:pPr algn="ctr" fontAlgn="b"/>
                      <a:r>
                        <a:rPr lang="en-GB" sz="1100" b="1" i="0" u="none" strike="noStrike">
                          <a:solidFill>
                            <a:srgbClr val="000000"/>
                          </a:solidFill>
                          <a:effectLst/>
                          <a:latin typeface="Calibri" panose="020F0502020204030204" pitchFamily="34" charset="0"/>
                        </a:rPr>
                        <a:t>9359</a:t>
                      </a:r>
                    </a:p>
                  </a:txBody>
                  <a:tcPr marL="9525" marR="9525" marT="9525" marB="0" anchor="b">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noFill/>
                  </a:tcPr>
                </a:tc>
              </a:tr>
              <a:tr h="190500">
                <a:tc>
                  <a:txBody>
                    <a:bodyPr/>
                    <a:lstStyle/>
                    <a:p>
                      <a:pPr algn="ctr" fontAlgn="b"/>
                      <a:r>
                        <a:rPr lang="en-GB" sz="1000" u="none" strike="noStrike" dirty="0">
                          <a:solidFill>
                            <a:schemeClr val="bg1"/>
                          </a:solidFill>
                          <a:effectLst/>
                        </a:rPr>
                        <a:t>2020/21</a:t>
                      </a:r>
                      <a:endParaRPr lang="en-GB" sz="1000" b="1" i="0" u="none" strike="noStrike" dirty="0">
                        <a:solidFill>
                          <a:schemeClr val="bg1"/>
                        </a:solidFill>
                        <a:effectLst/>
                        <a:latin typeface="Calibri" panose="020F0502020204030204" pitchFamily="34" charset="0"/>
                      </a:endParaRPr>
                    </a:p>
                  </a:txBody>
                  <a:tcPr marL="9525" marR="9525" marT="9525" marB="0" anchor="ctr">
                    <a:lnR w="12700" cap="flat" cmpd="sng" algn="ctr">
                      <a:solidFill>
                        <a:schemeClr val="bg1">
                          <a:lumMod val="95000"/>
                        </a:schemeClr>
                      </a:solidFill>
                      <a:prstDash val="solid"/>
                      <a:round/>
                      <a:headEnd type="none" w="med" len="med"/>
                      <a:tailEnd type="none" w="med" len="med"/>
                    </a:lnR>
                    <a:solidFill>
                      <a:schemeClr val="accent5"/>
                    </a:solidFill>
                  </a:tcPr>
                </a:tc>
                <a:tc>
                  <a:txBody>
                    <a:bodyPr/>
                    <a:lstStyle/>
                    <a:p>
                      <a:pPr algn="ctr" fontAlgn="b"/>
                      <a:r>
                        <a:rPr lang="en-GB" sz="1100" b="0" i="0" u="none" strike="noStrike">
                          <a:solidFill>
                            <a:srgbClr val="000000"/>
                          </a:solidFill>
                          <a:effectLst/>
                          <a:latin typeface="Calibri" panose="020F0502020204030204" pitchFamily="34" charset="0"/>
                        </a:rPr>
                        <a:t>137</a:t>
                      </a:r>
                    </a:p>
                  </a:txBody>
                  <a:tcPr marL="9525" marR="9525" marT="9525" marB="0" anchor="b">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Calibri" panose="020F0502020204030204" pitchFamily="34" charset="0"/>
                        </a:rPr>
                        <a:t>224</a:t>
                      </a:r>
                    </a:p>
                  </a:txBody>
                  <a:tcPr marL="9525" marR="9525" marT="9525" marB="0" anchor="b">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Calibri" panose="020F0502020204030204" pitchFamily="34" charset="0"/>
                        </a:rPr>
                        <a:t>1809</a:t>
                      </a:r>
                    </a:p>
                  </a:txBody>
                  <a:tcPr marL="9525" marR="9525" marT="9525" marB="0" anchor="b">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Calibri" panose="020F0502020204030204" pitchFamily="34" charset="0"/>
                        </a:rPr>
                        <a:t>776</a:t>
                      </a:r>
                    </a:p>
                  </a:txBody>
                  <a:tcPr marL="9525" marR="9525" marT="9525" marB="0" anchor="b">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Calibri" panose="020F0502020204030204" pitchFamily="34" charset="0"/>
                        </a:rPr>
                        <a:t>1130</a:t>
                      </a:r>
                    </a:p>
                  </a:txBody>
                  <a:tcPr marL="9525" marR="9525" marT="9525" marB="0" anchor="b">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Calibri" panose="020F0502020204030204" pitchFamily="34" charset="0"/>
                        </a:rPr>
                        <a:t>1981</a:t>
                      </a:r>
                    </a:p>
                  </a:txBody>
                  <a:tcPr marL="9525" marR="9525" marT="9525" marB="0" anchor="b">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Calibri" panose="020F0502020204030204" pitchFamily="34" charset="0"/>
                        </a:rPr>
                        <a:t>1622</a:t>
                      </a:r>
                    </a:p>
                  </a:txBody>
                  <a:tcPr marL="9525" marR="9525" marT="9525" marB="0" anchor="b">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noFill/>
                  </a:tcPr>
                </a:tc>
                <a:tc>
                  <a:txBody>
                    <a:bodyPr/>
                    <a:lstStyle/>
                    <a:p>
                      <a:pPr algn="ctr" fontAlgn="b"/>
                      <a:r>
                        <a:rPr lang="en-GB" sz="1100" b="1" i="0" u="none" strike="noStrike" dirty="0">
                          <a:solidFill>
                            <a:srgbClr val="000000"/>
                          </a:solidFill>
                          <a:effectLst/>
                          <a:latin typeface="Calibri" panose="020F0502020204030204" pitchFamily="34" charset="0"/>
                        </a:rPr>
                        <a:t>7679</a:t>
                      </a:r>
                    </a:p>
                  </a:txBody>
                  <a:tcPr marL="9525" marR="9525" marT="9525" marB="0" anchor="b">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noFill/>
                  </a:tcPr>
                </a:tc>
              </a:tr>
            </a:tbl>
          </a:graphicData>
        </a:graphic>
      </p:graphicFrame>
      <p:graphicFrame>
        <p:nvGraphicFramePr>
          <p:cNvPr id="25" name="Chart 24"/>
          <p:cNvGraphicFramePr>
            <a:graphicFrameLocks/>
          </p:cNvGraphicFramePr>
          <p:nvPr>
            <p:extLst>
              <p:ext uri="{D42A27DB-BD31-4B8C-83A1-F6EECF244321}">
                <p14:modId xmlns:p14="http://schemas.microsoft.com/office/powerpoint/2010/main" val="3962896667"/>
              </p:ext>
            </p:extLst>
          </p:nvPr>
        </p:nvGraphicFramePr>
        <p:xfrm>
          <a:off x="157845" y="854743"/>
          <a:ext cx="4953708" cy="4455348"/>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27" name="Chart 26"/>
          <p:cNvGraphicFramePr>
            <a:graphicFrameLocks/>
          </p:cNvGraphicFramePr>
          <p:nvPr>
            <p:extLst>
              <p:ext uri="{D42A27DB-BD31-4B8C-83A1-F6EECF244321}">
                <p14:modId xmlns:p14="http://schemas.microsoft.com/office/powerpoint/2010/main" val="4175257996"/>
              </p:ext>
            </p:extLst>
          </p:nvPr>
        </p:nvGraphicFramePr>
        <p:xfrm>
          <a:off x="5181596" y="854743"/>
          <a:ext cx="6851847" cy="4465398"/>
        </p:xfrm>
        <a:graphic>
          <a:graphicData uri="http://schemas.openxmlformats.org/drawingml/2006/chart">
            <c:chart xmlns:c="http://schemas.openxmlformats.org/drawingml/2006/chart" xmlns:r="http://schemas.openxmlformats.org/officeDocument/2006/relationships" r:id="rId6"/>
          </a:graphicData>
        </a:graphic>
      </p:graphicFrame>
    </p:spTree>
    <p:extLst>
      <p:ext uri="{BB962C8B-B14F-4D97-AF65-F5344CB8AC3E}">
        <p14:creationId xmlns:p14="http://schemas.microsoft.com/office/powerpoint/2010/main" val="361354831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ctangle 19"/>
          <p:cNvSpPr/>
          <p:nvPr/>
        </p:nvSpPr>
        <p:spPr>
          <a:xfrm>
            <a:off x="5181600" y="921625"/>
            <a:ext cx="6851847" cy="4388468"/>
          </a:xfrm>
          <a:prstGeom prst="rect">
            <a:avLst/>
          </a:prstGeom>
          <a:noFill/>
          <a:ln w="12700">
            <a:solidFill>
              <a:srgbClr val="4472C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23" name="Rectangle 22"/>
          <p:cNvSpPr/>
          <p:nvPr/>
        </p:nvSpPr>
        <p:spPr>
          <a:xfrm>
            <a:off x="157844" y="921624"/>
            <a:ext cx="4953708" cy="4388468"/>
          </a:xfrm>
          <a:prstGeom prst="rect">
            <a:avLst/>
          </a:prstGeom>
          <a:noFill/>
          <a:ln w="12700">
            <a:solidFill>
              <a:srgbClr val="4472C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graphicFrame>
        <p:nvGraphicFramePr>
          <p:cNvPr id="27" name="Table 26"/>
          <p:cNvGraphicFramePr>
            <a:graphicFrameLocks noGrp="1"/>
          </p:cNvGraphicFramePr>
          <p:nvPr>
            <p:extLst>
              <p:ext uri="{D42A27DB-BD31-4B8C-83A1-F6EECF244321}">
                <p14:modId xmlns:p14="http://schemas.microsoft.com/office/powerpoint/2010/main" val="2521741198"/>
              </p:ext>
            </p:extLst>
          </p:nvPr>
        </p:nvGraphicFramePr>
        <p:xfrm>
          <a:off x="157844" y="5445560"/>
          <a:ext cx="4954321" cy="571500"/>
        </p:xfrm>
        <a:graphic>
          <a:graphicData uri="http://schemas.openxmlformats.org/drawingml/2006/table">
            <a:tbl>
              <a:tblPr>
                <a:tableStyleId>{5C22544A-7EE6-4342-B048-85BDC9FD1C3A}</a:tableStyleId>
              </a:tblPr>
              <a:tblGrid>
                <a:gridCol w="1227035"/>
                <a:gridCol w="437658"/>
                <a:gridCol w="396858"/>
                <a:gridCol w="422206"/>
                <a:gridCol w="422206"/>
                <a:gridCol w="422206"/>
                <a:gridCol w="422206"/>
                <a:gridCol w="422206"/>
                <a:gridCol w="781740"/>
              </a:tblGrid>
              <a:tr h="190500">
                <a:tc>
                  <a:txBody>
                    <a:bodyPr/>
                    <a:lstStyle/>
                    <a:p>
                      <a:pPr algn="ctr" fontAlgn="b"/>
                      <a:r>
                        <a:rPr lang="en-GB" sz="1000" u="none" strike="noStrike" dirty="0">
                          <a:solidFill>
                            <a:schemeClr val="bg1"/>
                          </a:solidFill>
                          <a:effectLst/>
                        </a:rPr>
                        <a:t>Crime Group</a:t>
                      </a:r>
                      <a:endParaRPr lang="en-GB" sz="1000" b="1" i="0" u="none" strike="noStrike" dirty="0">
                        <a:solidFill>
                          <a:schemeClr val="bg1"/>
                        </a:solidFill>
                        <a:effectLst/>
                        <a:latin typeface="Calibri" panose="020F0502020204030204" pitchFamily="34" charset="0"/>
                      </a:endParaRPr>
                    </a:p>
                  </a:txBody>
                  <a:tcPr marL="9525" marR="9525" marT="9525" marB="0" anchor="ctr">
                    <a:solidFill>
                      <a:schemeClr val="accent5"/>
                    </a:solidFill>
                  </a:tcPr>
                </a:tc>
                <a:tc>
                  <a:txBody>
                    <a:bodyPr/>
                    <a:lstStyle/>
                    <a:p>
                      <a:pPr algn="ctr" fontAlgn="b"/>
                      <a:r>
                        <a:rPr lang="en-GB" sz="1000" u="none" strike="noStrike" dirty="0">
                          <a:solidFill>
                            <a:schemeClr val="bg1"/>
                          </a:solidFill>
                          <a:effectLst/>
                        </a:rPr>
                        <a:t>1</a:t>
                      </a:r>
                      <a:endParaRPr lang="en-GB" sz="1000" b="1" i="0" u="none" strike="noStrike" dirty="0">
                        <a:solidFill>
                          <a:schemeClr val="bg1"/>
                        </a:solidFill>
                        <a:effectLst/>
                        <a:latin typeface="Calibri" panose="020F0502020204030204" pitchFamily="34" charset="0"/>
                      </a:endParaRPr>
                    </a:p>
                  </a:txBody>
                  <a:tcPr marL="9525" marR="9525" marT="9525" marB="0" anchor="ctr">
                    <a:lnB w="12700" cap="flat" cmpd="sng" algn="ctr">
                      <a:solidFill>
                        <a:schemeClr val="bg1">
                          <a:lumMod val="95000"/>
                        </a:schemeClr>
                      </a:solidFill>
                      <a:prstDash val="solid"/>
                      <a:round/>
                      <a:headEnd type="none" w="med" len="med"/>
                      <a:tailEnd type="none" w="med" len="med"/>
                    </a:lnB>
                    <a:solidFill>
                      <a:schemeClr val="accent5"/>
                    </a:solidFill>
                  </a:tcPr>
                </a:tc>
                <a:tc>
                  <a:txBody>
                    <a:bodyPr/>
                    <a:lstStyle/>
                    <a:p>
                      <a:pPr algn="ctr" fontAlgn="b"/>
                      <a:r>
                        <a:rPr lang="en-GB" sz="1000" u="none" strike="noStrike" dirty="0">
                          <a:solidFill>
                            <a:schemeClr val="bg1"/>
                          </a:solidFill>
                          <a:effectLst/>
                        </a:rPr>
                        <a:t>2</a:t>
                      </a:r>
                      <a:endParaRPr lang="en-GB" sz="1000" b="1" i="0" u="none" strike="noStrike" dirty="0">
                        <a:solidFill>
                          <a:schemeClr val="bg1"/>
                        </a:solidFill>
                        <a:effectLst/>
                        <a:latin typeface="Calibri" panose="020F0502020204030204" pitchFamily="34" charset="0"/>
                      </a:endParaRPr>
                    </a:p>
                  </a:txBody>
                  <a:tcPr marL="9525" marR="9525" marT="9525" marB="0" anchor="ctr">
                    <a:lnB w="12700" cap="flat" cmpd="sng" algn="ctr">
                      <a:solidFill>
                        <a:schemeClr val="bg1">
                          <a:lumMod val="95000"/>
                        </a:schemeClr>
                      </a:solidFill>
                      <a:prstDash val="solid"/>
                      <a:round/>
                      <a:headEnd type="none" w="med" len="med"/>
                      <a:tailEnd type="none" w="med" len="med"/>
                    </a:lnB>
                    <a:solidFill>
                      <a:schemeClr val="accent5"/>
                    </a:solidFill>
                  </a:tcPr>
                </a:tc>
                <a:tc>
                  <a:txBody>
                    <a:bodyPr/>
                    <a:lstStyle/>
                    <a:p>
                      <a:pPr algn="ctr" fontAlgn="b"/>
                      <a:r>
                        <a:rPr lang="en-GB" sz="1000" u="none" strike="noStrike" dirty="0">
                          <a:solidFill>
                            <a:schemeClr val="bg1"/>
                          </a:solidFill>
                          <a:effectLst/>
                        </a:rPr>
                        <a:t>3</a:t>
                      </a:r>
                      <a:endParaRPr lang="en-GB" sz="1000" b="1" i="0" u="none" strike="noStrike" dirty="0">
                        <a:solidFill>
                          <a:schemeClr val="bg1"/>
                        </a:solidFill>
                        <a:effectLst/>
                        <a:latin typeface="Calibri" panose="020F0502020204030204" pitchFamily="34" charset="0"/>
                      </a:endParaRPr>
                    </a:p>
                  </a:txBody>
                  <a:tcPr marL="9525" marR="9525" marT="9525" marB="0" anchor="ctr">
                    <a:lnB w="12700" cap="flat" cmpd="sng" algn="ctr">
                      <a:solidFill>
                        <a:schemeClr val="bg1">
                          <a:lumMod val="95000"/>
                        </a:schemeClr>
                      </a:solidFill>
                      <a:prstDash val="solid"/>
                      <a:round/>
                      <a:headEnd type="none" w="med" len="med"/>
                      <a:tailEnd type="none" w="med" len="med"/>
                    </a:lnB>
                    <a:solidFill>
                      <a:schemeClr val="accent5"/>
                    </a:solidFill>
                  </a:tcPr>
                </a:tc>
                <a:tc>
                  <a:txBody>
                    <a:bodyPr/>
                    <a:lstStyle/>
                    <a:p>
                      <a:pPr algn="ctr" fontAlgn="b"/>
                      <a:r>
                        <a:rPr lang="en-GB" sz="1000" u="none" strike="noStrike" dirty="0">
                          <a:solidFill>
                            <a:schemeClr val="bg1"/>
                          </a:solidFill>
                          <a:effectLst/>
                        </a:rPr>
                        <a:t>4</a:t>
                      </a:r>
                      <a:endParaRPr lang="en-GB" sz="1000" b="1" i="0" u="none" strike="noStrike" dirty="0">
                        <a:solidFill>
                          <a:schemeClr val="bg1"/>
                        </a:solidFill>
                        <a:effectLst/>
                        <a:latin typeface="Calibri" panose="020F0502020204030204" pitchFamily="34" charset="0"/>
                      </a:endParaRPr>
                    </a:p>
                  </a:txBody>
                  <a:tcPr marL="9525" marR="9525" marT="9525" marB="0" anchor="ctr">
                    <a:lnB w="12700" cap="flat" cmpd="sng" algn="ctr">
                      <a:solidFill>
                        <a:schemeClr val="bg1">
                          <a:lumMod val="95000"/>
                        </a:schemeClr>
                      </a:solidFill>
                      <a:prstDash val="solid"/>
                      <a:round/>
                      <a:headEnd type="none" w="med" len="med"/>
                      <a:tailEnd type="none" w="med" len="med"/>
                    </a:lnB>
                    <a:solidFill>
                      <a:schemeClr val="accent5"/>
                    </a:solidFill>
                  </a:tcPr>
                </a:tc>
                <a:tc>
                  <a:txBody>
                    <a:bodyPr/>
                    <a:lstStyle/>
                    <a:p>
                      <a:pPr algn="ctr" fontAlgn="b"/>
                      <a:r>
                        <a:rPr lang="en-GB" sz="1000" u="none" strike="noStrike" dirty="0">
                          <a:solidFill>
                            <a:schemeClr val="bg1"/>
                          </a:solidFill>
                          <a:effectLst/>
                        </a:rPr>
                        <a:t>5</a:t>
                      </a:r>
                      <a:endParaRPr lang="en-GB" sz="1000" b="1" i="0" u="none" strike="noStrike" dirty="0">
                        <a:solidFill>
                          <a:schemeClr val="bg1"/>
                        </a:solidFill>
                        <a:effectLst/>
                        <a:latin typeface="Calibri" panose="020F0502020204030204" pitchFamily="34" charset="0"/>
                      </a:endParaRPr>
                    </a:p>
                  </a:txBody>
                  <a:tcPr marL="9525" marR="9525" marT="9525" marB="0" anchor="ctr">
                    <a:lnB w="12700" cap="flat" cmpd="sng" algn="ctr">
                      <a:solidFill>
                        <a:schemeClr val="bg1">
                          <a:lumMod val="95000"/>
                        </a:schemeClr>
                      </a:solidFill>
                      <a:prstDash val="solid"/>
                      <a:round/>
                      <a:headEnd type="none" w="med" len="med"/>
                      <a:tailEnd type="none" w="med" len="med"/>
                    </a:lnB>
                    <a:solidFill>
                      <a:schemeClr val="accent5"/>
                    </a:solidFill>
                  </a:tcPr>
                </a:tc>
                <a:tc>
                  <a:txBody>
                    <a:bodyPr/>
                    <a:lstStyle/>
                    <a:p>
                      <a:pPr algn="ctr" fontAlgn="b"/>
                      <a:r>
                        <a:rPr lang="en-GB" sz="1000" u="none" strike="noStrike" dirty="0">
                          <a:solidFill>
                            <a:schemeClr val="bg1"/>
                          </a:solidFill>
                          <a:effectLst/>
                        </a:rPr>
                        <a:t>6</a:t>
                      </a:r>
                      <a:endParaRPr lang="en-GB" sz="1000" b="1" i="0" u="none" strike="noStrike" dirty="0">
                        <a:solidFill>
                          <a:schemeClr val="bg1"/>
                        </a:solidFill>
                        <a:effectLst/>
                        <a:latin typeface="Calibri" panose="020F0502020204030204" pitchFamily="34" charset="0"/>
                      </a:endParaRPr>
                    </a:p>
                  </a:txBody>
                  <a:tcPr marL="9525" marR="9525" marT="9525" marB="0" anchor="ctr">
                    <a:lnB w="12700" cap="flat" cmpd="sng" algn="ctr">
                      <a:solidFill>
                        <a:schemeClr val="bg1">
                          <a:lumMod val="95000"/>
                        </a:schemeClr>
                      </a:solidFill>
                      <a:prstDash val="solid"/>
                      <a:round/>
                      <a:headEnd type="none" w="med" len="med"/>
                      <a:tailEnd type="none" w="med" len="med"/>
                    </a:lnB>
                    <a:solidFill>
                      <a:schemeClr val="accent5"/>
                    </a:solidFill>
                  </a:tcPr>
                </a:tc>
                <a:tc>
                  <a:txBody>
                    <a:bodyPr/>
                    <a:lstStyle/>
                    <a:p>
                      <a:pPr algn="ctr" fontAlgn="b"/>
                      <a:r>
                        <a:rPr lang="en-GB" sz="1000" u="none" strike="noStrike" dirty="0">
                          <a:solidFill>
                            <a:schemeClr val="bg1"/>
                          </a:solidFill>
                          <a:effectLst/>
                        </a:rPr>
                        <a:t>7</a:t>
                      </a:r>
                      <a:endParaRPr lang="en-GB" sz="1000" b="1" i="0" u="none" strike="noStrike" dirty="0">
                        <a:solidFill>
                          <a:schemeClr val="bg1"/>
                        </a:solidFill>
                        <a:effectLst/>
                        <a:latin typeface="Calibri" panose="020F0502020204030204" pitchFamily="34" charset="0"/>
                      </a:endParaRPr>
                    </a:p>
                  </a:txBody>
                  <a:tcPr marL="9525" marR="9525" marT="9525" marB="0" anchor="ctr">
                    <a:lnB w="12700" cap="flat" cmpd="sng" algn="ctr">
                      <a:solidFill>
                        <a:schemeClr val="bg1">
                          <a:lumMod val="95000"/>
                        </a:schemeClr>
                      </a:solidFill>
                      <a:prstDash val="solid"/>
                      <a:round/>
                      <a:headEnd type="none" w="med" len="med"/>
                      <a:tailEnd type="none" w="med" len="med"/>
                    </a:lnB>
                    <a:solidFill>
                      <a:schemeClr val="accent5"/>
                    </a:solidFill>
                  </a:tcPr>
                </a:tc>
                <a:tc>
                  <a:txBody>
                    <a:bodyPr/>
                    <a:lstStyle/>
                    <a:p>
                      <a:pPr algn="ctr" fontAlgn="ctr"/>
                      <a:r>
                        <a:rPr lang="en-GB" sz="1000" b="1" u="none" strike="noStrike" dirty="0" smtClean="0">
                          <a:solidFill>
                            <a:schemeClr val="bg1"/>
                          </a:solidFill>
                          <a:effectLst/>
                        </a:rPr>
                        <a:t>Total</a:t>
                      </a:r>
                      <a:endParaRPr lang="en-GB" sz="1000" b="1" i="0" u="none" strike="noStrike" dirty="0">
                        <a:solidFill>
                          <a:schemeClr val="bg1"/>
                        </a:solidFill>
                        <a:effectLst/>
                        <a:latin typeface="Calibri" panose="020F0502020204030204" pitchFamily="34" charset="0"/>
                      </a:endParaRPr>
                    </a:p>
                  </a:txBody>
                  <a:tcPr marL="9525" marR="9525" marT="9525" marB="0" anchor="ctr">
                    <a:lnB w="12700" cap="flat" cmpd="sng" algn="ctr">
                      <a:solidFill>
                        <a:schemeClr val="bg1">
                          <a:lumMod val="95000"/>
                        </a:schemeClr>
                      </a:solidFill>
                      <a:prstDash val="solid"/>
                      <a:round/>
                      <a:headEnd type="none" w="med" len="med"/>
                      <a:tailEnd type="none" w="med" len="med"/>
                    </a:lnB>
                    <a:solidFill>
                      <a:schemeClr val="accent5"/>
                    </a:solidFill>
                  </a:tcPr>
                </a:tc>
              </a:tr>
              <a:tr h="190500">
                <a:tc>
                  <a:txBody>
                    <a:bodyPr/>
                    <a:lstStyle/>
                    <a:p>
                      <a:pPr algn="ctr" fontAlgn="b"/>
                      <a:r>
                        <a:rPr lang="en-GB" sz="1000" u="none" strike="noStrike" dirty="0">
                          <a:solidFill>
                            <a:schemeClr val="bg1"/>
                          </a:solidFill>
                          <a:effectLst/>
                        </a:rPr>
                        <a:t>2019/20</a:t>
                      </a:r>
                      <a:endParaRPr lang="en-GB" sz="1000" b="1" i="0" u="none" strike="noStrike" dirty="0">
                        <a:solidFill>
                          <a:schemeClr val="bg1"/>
                        </a:solidFill>
                        <a:effectLst/>
                        <a:latin typeface="Calibri" panose="020F0502020204030204" pitchFamily="34" charset="0"/>
                      </a:endParaRPr>
                    </a:p>
                  </a:txBody>
                  <a:tcPr marL="9525" marR="9525" marT="9525" marB="0" anchor="ctr">
                    <a:lnR w="12700" cap="flat" cmpd="sng" algn="ctr">
                      <a:solidFill>
                        <a:schemeClr val="bg1">
                          <a:lumMod val="95000"/>
                        </a:schemeClr>
                      </a:solidFill>
                      <a:prstDash val="solid"/>
                      <a:round/>
                      <a:headEnd type="none" w="med" len="med"/>
                      <a:tailEnd type="none" w="med" len="med"/>
                    </a:lnR>
                    <a:solidFill>
                      <a:schemeClr val="accent5"/>
                    </a:solidFill>
                  </a:tcPr>
                </a:tc>
                <a:tc>
                  <a:txBody>
                    <a:bodyPr/>
                    <a:lstStyle/>
                    <a:p>
                      <a:pPr algn="ctr" fontAlgn="b"/>
                      <a:r>
                        <a:rPr lang="en-GB" sz="1100" b="0" i="0" u="none" strike="noStrike" dirty="0">
                          <a:solidFill>
                            <a:srgbClr val="000000"/>
                          </a:solidFill>
                          <a:effectLst/>
                          <a:latin typeface="Calibri" panose="020F0502020204030204" pitchFamily="34" charset="0"/>
                        </a:rPr>
                        <a:t>7158</a:t>
                      </a:r>
                    </a:p>
                  </a:txBody>
                  <a:tcPr marL="9525" marR="9525" marT="9525" marB="0" anchor="b">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Calibri" panose="020F0502020204030204" pitchFamily="34" charset="0"/>
                        </a:rPr>
                        <a:t>10354</a:t>
                      </a:r>
                    </a:p>
                  </a:txBody>
                  <a:tcPr marL="9525" marR="9525" marT="9525" marB="0" anchor="b">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Calibri" panose="020F0502020204030204" pitchFamily="34" charset="0"/>
                        </a:rPr>
                        <a:t>84278</a:t>
                      </a:r>
                    </a:p>
                  </a:txBody>
                  <a:tcPr marL="9525" marR="9525" marT="9525" marB="0" anchor="b">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Calibri" panose="020F0502020204030204" pitchFamily="34" charset="0"/>
                        </a:rPr>
                        <a:t>36528</a:t>
                      </a:r>
                    </a:p>
                  </a:txBody>
                  <a:tcPr marL="9525" marR="9525" marT="9525" marB="0" anchor="b">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Calibri" panose="020F0502020204030204" pitchFamily="34" charset="0"/>
                        </a:rPr>
                        <a:t>49915</a:t>
                      </a:r>
                    </a:p>
                  </a:txBody>
                  <a:tcPr marL="9525" marR="9525" marT="9525" marB="0" anchor="b">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Calibri" panose="020F0502020204030204" pitchFamily="34" charset="0"/>
                        </a:rPr>
                        <a:t>99434</a:t>
                      </a:r>
                    </a:p>
                  </a:txBody>
                  <a:tcPr marL="9525" marR="9525" marT="9525" marB="0" anchor="b">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Calibri" panose="020F0502020204030204" pitchFamily="34" charset="0"/>
                        </a:rPr>
                        <a:t>91577</a:t>
                      </a:r>
                    </a:p>
                  </a:txBody>
                  <a:tcPr marL="9525" marR="9525" marT="9525" marB="0" anchor="b">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noFill/>
                  </a:tcPr>
                </a:tc>
                <a:tc>
                  <a:txBody>
                    <a:bodyPr/>
                    <a:lstStyle/>
                    <a:p>
                      <a:pPr algn="ctr" fontAlgn="b"/>
                      <a:r>
                        <a:rPr lang="en-GB" sz="1100" b="1" i="0" u="none" strike="noStrike">
                          <a:solidFill>
                            <a:srgbClr val="000000"/>
                          </a:solidFill>
                          <a:effectLst/>
                          <a:latin typeface="Calibri" panose="020F0502020204030204" pitchFamily="34" charset="0"/>
                        </a:rPr>
                        <a:t>379244</a:t>
                      </a:r>
                    </a:p>
                  </a:txBody>
                  <a:tcPr marL="9525" marR="9525" marT="9525" marB="0" anchor="b">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noFill/>
                  </a:tcPr>
                </a:tc>
              </a:tr>
              <a:tr h="190500">
                <a:tc>
                  <a:txBody>
                    <a:bodyPr/>
                    <a:lstStyle/>
                    <a:p>
                      <a:pPr algn="ctr" fontAlgn="b"/>
                      <a:r>
                        <a:rPr lang="en-GB" sz="1000" u="none" strike="noStrike" dirty="0">
                          <a:solidFill>
                            <a:schemeClr val="bg1"/>
                          </a:solidFill>
                          <a:effectLst/>
                        </a:rPr>
                        <a:t>2020/21</a:t>
                      </a:r>
                      <a:endParaRPr lang="en-GB" sz="1000" b="1" i="0" u="none" strike="noStrike" dirty="0">
                        <a:solidFill>
                          <a:schemeClr val="bg1"/>
                        </a:solidFill>
                        <a:effectLst/>
                        <a:latin typeface="Calibri" panose="020F0502020204030204" pitchFamily="34" charset="0"/>
                      </a:endParaRPr>
                    </a:p>
                  </a:txBody>
                  <a:tcPr marL="9525" marR="9525" marT="9525" marB="0" anchor="ctr">
                    <a:lnR w="12700" cap="flat" cmpd="sng" algn="ctr">
                      <a:solidFill>
                        <a:schemeClr val="bg1">
                          <a:lumMod val="95000"/>
                        </a:schemeClr>
                      </a:solidFill>
                      <a:prstDash val="solid"/>
                      <a:round/>
                      <a:headEnd type="none" w="med" len="med"/>
                      <a:tailEnd type="none" w="med" len="med"/>
                    </a:lnR>
                    <a:solidFill>
                      <a:schemeClr val="accent5"/>
                    </a:solidFill>
                  </a:tcPr>
                </a:tc>
                <a:tc>
                  <a:txBody>
                    <a:bodyPr/>
                    <a:lstStyle/>
                    <a:p>
                      <a:pPr algn="ctr" fontAlgn="b"/>
                      <a:r>
                        <a:rPr lang="en-GB" sz="1100" b="0" i="0" u="none" strike="noStrike">
                          <a:solidFill>
                            <a:srgbClr val="000000"/>
                          </a:solidFill>
                          <a:effectLst/>
                          <a:latin typeface="Calibri" panose="020F0502020204030204" pitchFamily="34" charset="0"/>
                        </a:rPr>
                        <a:t>6644</a:t>
                      </a:r>
                    </a:p>
                  </a:txBody>
                  <a:tcPr marL="9525" marR="9525" marT="9525" marB="0" anchor="b">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Calibri" panose="020F0502020204030204" pitchFamily="34" charset="0"/>
                        </a:rPr>
                        <a:t>9844</a:t>
                      </a:r>
                    </a:p>
                  </a:txBody>
                  <a:tcPr marL="9525" marR="9525" marT="9525" marB="0" anchor="b">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Calibri" panose="020F0502020204030204" pitchFamily="34" charset="0"/>
                        </a:rPr>
                        <a:t>70409</a:t>
                      </a:r>
                    </a:p>
                  </a:txBody>
                  <a:tcPr marL="9525" marR="9525" marT="9525" marB="0" anchor="b">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Calibri" panose="020F0502020204030204" pitchFamily="34" charset="0"/>
                        </a:rPr>
                        <a:t>32802</a:t>
                      </a:r>
                    </a:p>
                  </a:txBody>
                  <a:tcPr marL="9525" marR="9525" marT="9525" marB="0" anchor="b">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Calibri" panose="020F0502020204030204" pitchFamily="34" charset="0"/>
                        </a:rPr>
                        <a:t>54347</a:t>
                      </a:r>
                    </a:p>
                  </a:txBody>
                  <a:tcPr marL="9525" marR="9525" marT="9525" marB="0" anchor="b">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Calibri" panose="020F0502020204030204" pitchFamily="34" charset="0"/>
                        </a:rPr>
                        <a:t>97290</a:t>
                      </a:r>
                    </a:p>
                  </a:txBody>
                  <a:tcPr marL="9525" marR="9525" marT="9525" marB="0" anchor="b">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Calibri" panose="020F0502020204030204" pitchFamily="34" charset="0"/>
                        </a:rPr>
                        <a:t>85418</a:t>
                      </a:r>
                    </a:p>
                  </a:txBody>
                  <a:tcPr marL="9525" marR="9525" marT="9525" marB="0" anchor="b">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noFill/>
                  </a:tcPr>
                </a:tc>
                <a:tc>
                  <a:txBody>
                    <a:bodyPr/>
                    <a:lstStyle/>
                    <a:p>
                      <a:pPr algn="ctr" fontAlgn="b"/>
                      <a:r>
                        <a:rPr lang="en-GB" sz="1100" b="1" i="0" u="none" strike="noStrike" dirty="0">
                          <a:solidFill>
                            <a:srgbClr val="000000"/>
                          </a:solidFill>
                          <a:effectLst/>
                          <a:latin typeface="Calibri" panose="020F0502020204030204" pitchFamily="34" charset="0"/>
                        </a:rPr>
                        <a:t>356754</a:t>
                      </a:r>
                    </a:p>
                  </a:txBody>
                  <a:tcPr marL="9525" marR="9525" marT="9525" marB="0" anchor="b">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noFill/>
                  </a:tcPr>
                </a:tc>
              </a:tr>
            </a:tbl>
          </a:graphicData>
        </a:graphic>
      </p:graphicFrame>
      <p:sp>
        <p:nvSpPr>
          <p:cNvPr id="12" name="TextBox 11"/>
          <p:cNvSpPr txBox="1"/>
          <p:nvPr/>
        </p:nvSpPr>
        <p:spPr>
          <a:xfrm>
            <a:off x="470518" y="6230390"/>
            <a:ext cx="4327745" cy="246221"/>
          </a:xfrm>
          <a:prstGeom prst="rect">
            <a:avLst/>
          </a:prstGeom>
          <a:noFill/>
        </p:spPr>
        <p:txBody>
          <a:bodyPr wrap="square" rtlCol="0">
            <a:spAutoFit/>
          </a:bodyPr>
          <a:lstStyle/>
          <a:p>
            <a:pPr algn="ctr"/>
            <a:r>
              <a:rPr lang="en-GB" sz="1000" dirty="0" smtClean="0"/>
              <a:t>More information regarding Crime Groups can be found </a:t>
            </a:r>
            <a:r>
              <a:rPr lang="en-GB" sz="1000" dirty="0" smtClean="0">
                <a:hlinkClick r:id="rId3"/>
              </a:rPr>
              <a:t>via this link</a:t>
            </a:r>
            <a:endParaRPr lang="en-GB" sz="1000" dirty="0" smtClean="0"/>
          </a:p>
        </p:txBody>
      </p:sp>
      <p:sp>
        <p:nvSpPr>
          <p:cNvPr id="16" name="TextBox 15"/>
          <p:cNvSpPr txBox="1"/>
          <p:nvPr/>
        </p:nvSpPr>
        <p:spPr>
          <a:xfrm>
            <a:off x="0" y="0"/>
            <a:ext cx="12191999" cy="646331"/>
          </a:xfrm>
          <a:prstGeom prst="rect">
            <a:avLst/>
          </a:prstGeom>
          <a:solidFill>
            <a:schemeClr val="accent5"/>
          </a:solidFill>
        </p:spPr>
        <p:txBody>
          <a:bodyPr wrap="square" rtlCol="0" anchor="ctr">
            <a:spAutoFit/>
          </a:bodyPr>
          <a:lstStyle/>
          <a:p>
            <a:pPr algn="ctr"/>
            <a:endParaRPr lang="en-GB" sz="800" b="1" dirty="0" smtClean="0">
              <a:solidFill>
                <a:prstClr val="white"/>
              </a:solidFill>
            </a:endParaRPr>
          </a:p>
          <a:p>
            <a:pPr algn="ctr"/>
            <a:r>
              <a:rPr lang="en-GB" sz="2000" b="1" dirty="0" smtClean="0">
                <a:solidFill>
                  <a:prstClr val="white"/>
                </a:solidFill>
              </a:rPr>
              <a:t>Cumulative Crime </a:t>
            </a:r>
            <a:r>
              <a:rPr lang="en-GB" sz="2000" b="1" dirty="0">
                <a:solidFill>
                  <a:prstClr val="white"/>
                </a:solidFill>
              </a:rPr>
              <a:t>Demand </a:t>
            </a:r>
            <a:r>
              <a:rPr lang="en-GB" sz="2000" b="1" dirty="0" smtClean="0">
                <a:solidFill>
                  <a:prstClr val="white"/>
                </a:solidFill>
              </a:rPr>
              <a:t>(</a:t>
            </a:r>
            <a:r>
              <a:rPr lang="en-GB" sz="2000" b="1" dirty="0" smtClean="0">
                <a:solidFill>
                  <a:schemeClr val="bg1"/>
                </a:solidFill>
              </a:rPr>
              <a:t>16</a:t>
            </a:r>
            <a:r>
              <a:rPr lang="en-GB" sz="2000" b="1" baseline="30000" dirty="0" smtClean="0">
                <a:solidFill>
                  <a:schemeClr val="bg1"/>
                </a:solidFill>
              </a:rPr>
              <a:t>th</a:t>
            </a:r>
            <a:r>
              <a:rPr lang="en-GB" sz="2000" b="1" dirty="0" smtClean="0">
                <a:solidFill>
                  <a:schemeClr val="bg1"/>
                </a:solidFill>
              </a:rPr>
              <a:t> March – 6</a:t>
            </a:r>
            <a:r>
              <a:rPr lang="en-GB" sz="2000" b="1" baseline="30000" dirty="0" smtClean="0">
                <a:solidFill>
                  <a:schemeClr val="bg1"/>
                </a:solidFill>
              </a:rPr>
              <a:t>th</a:t>
            </a:r>
            <a:r>
              <a:rPr lang="en-GB" sz="2000" b="1" dirty="0" smtClean="0">
                <a:solidFill>
                  <a:schemeClr val="bg1"/>
                </a:solidFill>
              </a:rPr>
              <a:t> December 2020)</a:t>
            </a:r>
            <a:endParaRPr lang="en-GB" sz="2000" b="1" dirty="0">
              <a:solidFill>
                <a:schemeClr val="bg1"/>
              </a:solidFill>
            </a:endParaRPr>
          </a:p>
          <a:p>
            <a:pPr algn="ctr"/>
            <a:endParaRPr lang="en-GB" sz="800" b="1" dirty="0">
              <a:solidFill>
                <a:prstClr val="white"/>
              </a:solidFill>
            </a:endParaRPr>
          </a:p>
        </p:txBody>
      </p:sp>
      <p:pic>
        <p:nvPicPr>
          <p:cNvPr id="22" name="Picture 1" descr="image001"/>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94270" y="47596"/>
            <a:ext cx="1619974" cy="5431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 name="Rectangle 18"/>
          <p:cNvSpPr/>
          <p:nvPr/>
        </p:nvSpPr>
        <p:spPr>
          <a:xfrm>
            <a:off x="5181599" y="5445560"/>
            <a:ext cx="6851847" cy="1031051"/>
          </a:xfrm>
          <a:prstGeom prst="rect">
            <a:avLst/>
          </a:prstGeom>
          <a:noFill/>
          <a:ln w="127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24" name="Rectangle 23"/>
          <p:cNvSpPr/>
          <p:nvPr/>
        </p:nvSpPr>
        <p:spPr>
          <a:xfrm>
            <a:off x="5181599" y="5626884"/>
            <a:ext cx="6851847" cy="830997"/>
          </a:xfrm>
          <a:prstGeom prst="rect">
            <a:avLst/>
          </a:prstGeom>
          <a:ln>
            <a:noFill/>
          </a:ln>
        </p:spPr>
        <p:txBody>
          <a:bodyPr wrap="square">
            <a:spAutoFit/>
          </a:bodyPr>
          <a:lstStyle/>
          <a:p>
            <a:pPr algn="ctr"/>
            <a:r>
              <a:rPr lang="en-GB" sz="1200" dirty="0" smtClean="0"/>
              <a:t>All Crime Groups (with the exception of Group 5) show a decrease in volume when compared to the same period in 2019.</a:t>
            </a:r>
          </a:p>
          <a:p>
            <a:pPr algn="ctr"/>
            <a:r>
              <a:rPr lang="en-GB" sz="1200" dirty="0" smtClean="0"/>
              <a:t>All Divisions continue to show a cumulative decrease in </a:t>
            </a:r>
            <a:r>
              <a:rPr lang="en-GB" sz="1200" dirty="0"/>
              <a:t>volume when </a:t>
            </a:r>
            <a:r>
              <a:rPr lang="en-GB" sz="1200" dirty="0" smtClean="0"/>
              <a:t>compared </a:t>
            </a:r>
            <a:r>
              <a:rPr lang="en-GB" sz="1200" dirty="0"/>
              <a:t>to the same time period in 2019. </a:t>
            </a:r>
            <a:endParaRPr lang="en-GB" sz="1200" dirty="0" smtClean="0"/>
          </a:p>
        </p:txBody>
      </p:sp>
      <p:sp>
        <p:nvSpPr>
          <p:cNvPr id="14" name="TextBox 26"/>
          <p:cNvSpPr txBox="1"/>
          <p:nvPr/>
        </p:nvSpPr>
        <p:spPr>
          <a:xfrm>
            <a:off x="1582883" y="6567076"/>
            <a:ext cx="8837408" cy="30777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GB" sz="1400" dirty="0" smtClean="0">
                <a:solidFill>
                  <a:prstClr val="white">
                    <a:lumMod val="65000"/>
                  </a:prstClr>
                </a:solidFill>
              </a:rPr>
              <a:t>No figures should be considered as Official Police Statistics. These may not yet have been verified or validated.</a:t>
            </a:r>
            <a:endParaRPr lang="en-GB" sz="1400" dirty="0">
              <a:solidFill>
                <a:prstClr val="white">
                  <a:lumMod val="65000"/>
                </a:prstClr>
              </a:solidFill>
            </a:endParaRPr>
          </a:p>
        </p:txBody>
      </p:sp>
      <p:sp>
        <p:nvSpPr>
          <p:cNvPr id="15" name="Footer Placeholder 1"/>
          <p:cNvSpPr>
            <a:spLocks noGrp="1"/>
          </p:cNvSpPr>
          <p:nvPr>
            <p:ph type="ftr" sz="quarter" idx="11"/>
          </p:nvPr>
        </p:nvSpPr>
        <p:spPr>
          <a:xfrm>
            <a:off x="11196310" y="6454539"/>
            <a:ext cx="995689" cy="365125"/>
          </a:xfrm>
        </p:spPr>
        <p:txBody>
          <a:bodyPr/>
          <a:lstStyle/>
          <a:p>
            <a:r>
              <a:rPr lang="en-GB" sz="1400" smtClean="0">
                <a:solidFill>
                  <a:schemeClr val="bg2">
                    <a:lumMod val="75000"/>
                  </a:schemeClr>
                </a:solidFill>
              </a:rPr>
              <a:t>
OFFICIAL</a:t>
            </a:r>
            <a:endParaRPr lang="en-GB" sz="1400" dirty="0">
              <a:solidFill>
                <a:schemeClr val="bg2">
                  <a:lumMod val="75000"/>
                </a:schemeClr>
              </a:solidFill>
            </a:endParaRPr>
          </a:p>
        </p:txBody>
      </p:sp>
      <p:graphicFrame>
        <p:nvGraphicFramePr>
          <p:cNvPr id="18" name="Chart 17"/>
          <p:cNvGraphicFramePr>
            <a:graphicFrameLocks/>
          </p:cNvGraphicFramePr>
          <p:nvPr>
            <p:extLst>
              <p:ext uri="{D42A27DB-BD31-4B8C-83A1-F6EECF244321}">
                <p14:modId xmlns:p14="http://schemas.microsoft.com/office/powerpoint/2010/main" val="1526130"/>
              </p:ext>
            </p:extLst>
          </p:nvPr>
        </p:nvGraphicFramePr>
        <p:xfrm>
          <a:off x="157845" y="828418"/>
          <a:ext cx="4953708" cy="4481671"/>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26" name="Chart 25"/>
          <p:cNvGraphicFramePr>
            <a:graphicFrameLocks/>
          </p:cNvGraphicFramePr>
          <p:nvPr>
            <p:extLst>
              <p:ext uri="{D42A27DB-BD31-4B8C-83A1-F6EECF244321}">
                <p14:modId xmlns:p14="http://schemas.microsoft.com/office/powerpoint/2010/main" val="3271171552"/>
              </p:ext>
            </p:extLst>
          </p:nvPr>
        </p:nvGraphicFramePr>
        <p:xfrm>
          <a:off x="5181600" y="844824"/>
          <a:ext cx="6851846" cy="4465265"/>
        </p:xfrm>
        <a:graphic>
          <a:graphicData uri="http://schemas.openxmlformats.org/drawingml/2006/chart">
            <c:chart xmlns:c="http://schemas.openxmlformats.org/drawingml/2006/chart" xmlns:r="http://schemas.openxmlformats.org/officeDocument/2006/relationships" r:id="rId6"/>
          </a:graphicData>
        </a:graphic>
      </p:graphicFrame>
    </p:spTree>
    <p:extLst>
      <p:ext uri="{BB962C8B-B14F-4D97-AF65-F5344CB8AC3E}">
        <p14:creationId xmlns:p14="http://schemas.microsoft.com/office/powerpoint/2010/main" val="414646061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 name="TextBox 26"/>
          <p:cNvSpPr txBox="1"/>
          <p:nvPr/>
        </p:nvSpPr>
        <p:spPr>
          <a:xfrm>
            <a:off x="126772" y="5467496"/>
            <a:ext cx="11743144" cy="1200329"/>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GB" sz="1200" dirty="0">
                <a:solidFill>
                  <a:schemeClr val="tx1">
                    <a:lumMod val="65000"/>
                    <a:lumOff val="35000"/>
                  </a:schemeClr>
                </a:solidFill>
              </a:rPr>
              <a:t>In response to the introduction </a:t>
            </a:r>
            <a:r>
              <a:rPr lang="en-GB" sz="1200" dirty="0" smtClean="0">
                <a:solidFill>
                  <a:schemeClr val="tx1">
                    <a:lumMod val="65000"/>
                    <a:lumOff val="35000"/>
                  </a:schemeClr>
                </a:solidFill>
              </a:rPr>
              <a:t>of </a:t>
            </a:r>
            <a:r>
              <a:rPr lang="en-GB" sz="1200" dirty="0">
                <a:solidFill>
                  <a:schemeClr val="tx1">
                    <a:lumMod val="65000"/>
                    <a:lumOff val="35000"/>
                  </a:schemeClr>
                </a:solidFill>
              </a:rPr>
              <a:t>The Health Protection (Coronavirus) (Restrictions) (Scotland) Regulations 2020 and Coronavirus Act 2020, Police Scotland developed a </a:t>
            </a:r>
            <a:r>
              <a:rPr lang="en-GB" sz="1200" dirty="0" smtClean="0">
                <a:solidFill>
                  <a:schemeClr val="tx1">
                    <a:lumMod val="65000"/>
                    <a:lumOff val="35000"/>
                  </a:schemeClr>
                </a:solidFill>
              </a:rPr>
              <a:t>‘Coronavirus </a:t>
            </a:r>
            <a:r>
              <a:rPr lang="en-GB" sz="1200" dirty="0">
                <a:solidFill>
                  <a:schemeClr val="tx1">
                    <a:lumMod val="65000"/>
                    <a:lumOff val="35000"/>
                  </a:schemeClr>
                </a:solidFill>
              </a:rPr>
              <a:t>Interventions’ (CVI) </a:t>
            </a:r>
            <a:r>
              <a:rPr lang="en-GB" sz="1200" dirty="0" smtClean="0">
                <a:solidFill>
                  <a:schemeClr val="tx1">
                    <a:lumMod val="65000"/>
                    <a:lumOff val="35000"/>
                  </a:schemeClr>
                </a:solidFill>
              </a:rPr>
              <a:t>recording system. </a:t>
            </a:r>
            <a:r>
              <a:rPr lang="en-GB" sz="1200" dirty="0">
                <a:solidFill>
                  <a:schemeClr val="tx1">
                    <a:lumMod val="65000"/>
                    <a:lumOff val="35000"/>
                  </a:schemeClr>
                </a:solidFill>
              </a:rPr>
              <a:t>This system </a:t>
            </a:r>
            <a:r>
              <a:rPr lang="en-GB" sz="1200" dirty="0" smtClean="0">
                <a:solidFill>
                  <a:schemeClr val="tx1">
                    <a:lumMod val="65000"/>
                    <a:lumOff val="35000"/>
                  </a:schemeClr>
                </a:solidFill>
              </a:rPr>
              <a:t>allowed </a:t>
            </a:r>
            <a:r>
              <a:rPr lang="en-GB" sz="1200" dirty="0">
                <a:solidFill>
                  <a:schemeClr val="tx1">
                    <a:lumMod val="65000"/>
                    <a:lumOff val="35000"/>
                  </a:schemeClr>
                </a:solidFill>
              </a:rPr>
              <a:t>Police Scotland to </a:t>
            </a:r>
            <a:r>
              <a:rPr lang="en-GB" sz="1200" dirty="0" smtClean="0">
                <a:solidFill>
                  <a:schemeClr val="tx1">
                    <a:lumMod val="65000"/>
                    <a:lumOff val="35000"/>
                  </a:schemeClr>
                </a:solidFill>
              </a:rPr>
              <a:t>begin </a:t>
            </a:r>
            <a:r>
              <a:rPr lang="en-GB" sz="1200" dirty="0">
                <a:solidFill>
                  <a:schemeClr val="tx1">
                    <a:lumMod val="65000"/>
                    <a:lumOff val="35000"/>
                  </a:schemeClr>
                </a:solidFill>
              </a:rPr>
              <a:t>gathering data in relation to the public co-operation levels with the new legislation. This </a:t>
            </a:r>
            <a:r>
              <a:rPr lang="en-GB" sz="1200" dirty="0" smtClean="0">
                <a:solidFill>
                  <a:schemeClr val="tx1">
                    <a:lumMod val="65000"/>
                    <a:lumOff val="35000"/>
                  </a:schemeClr>
                </a:solidFill>
              </a:rPr>
              <a:t>system </a:t>
            </a:r>
            <a:r>
              <a:rPr lang="en-GB" sz="1200" dirty="0">
                <a:solidFill>
                  <a:schemeClr val="tx1">
                    <a:lumMod val="65000"/>
                    <a:lumOff val="35000"/>
                  </a:schemeClr>
                </a:solidFill>
              </a:rPr>
              <a:t>relies on Police Officers manually updating the system with the co-operation level </a:t>
            </a:r>
            <a:r>
              <a:rPr lang="en-GB" sz="1200" dirty="0" smtClean="0">
                <a:solidFill>
                  <a:schemeClr val="tx1">
                    <a:lumMod val="65000"/>
                    <a:lumOff val="35000"/>
                  </a:schemeClr>
                </a:solidFill>
              </a:rPr>
              <a:t>when </a:t>
            </a:r>
            <a:r>
              <a:rPr lang="en-GB" sz="1200" dirty="0">
                <a:solidFill>
                  <a:schemeClr val="tx1">
                    <a:lumMod val="65000"/>
                    <a:lumOff val="35000"/>
                  </a:schemeClr>
                </a:solidFill>
              </a:rPr>
              <a:t>they encounter an individual in contravention of the new legislation. </a:t>
            </a:r>
            <a:r>
              <a:rPr lang="en-GB" sz="1200" dirty="0" smtClean="0">
                <a:solidFill>
                  <a:schemeClr val="tx1">
                    <a:lumMod val="65000"/>
                    <a:lumOff val="35000"/>
                  </a:schemeClr>
                </a:solidFill>
              </a:rPr>
              <a:t>This slide includes all offence types – Face-Coverings, Quarantine, Travel Restrictions and Gatherings. </a:t>
            </a:r>
          </a:p>
          <a:p>
            <a:pPr algn="ctr"/>
            <a:r>
              <a:rPr lang="en-GB" sz="1200" b="1" u="sng" dirty="0" smtClean="0">
                <a:solidFill>
                  <a:schemeClr val="tx1">
                    <a:lumMod val="65000"/>
                    <a:lumOff val="35000"/>
                  </a:schemeClr>
                </a:solidFill>
              </a:rPr>
              <a:t>Due </a:t>
            </a:r>
            <a:r>
              <a:rPr lang="en-GB" sz="1200" b="1" u="sng" dirty="0">
                <a:solidFill>
                  <a:schemeClr val="tx1">
                    <a:lumMod val="65000"/>
                    <a:lumOff val="35000"/>
                  </a:schemeClr>
                </a:solidFill>
              </a:rPr>
              <a:t>to the manual input required to form this data set, the </a:t>
            </a:r>
            <a:r>
              <a:rPr lang="en-GB" sz="1200" b="1" u="sng" dirty="0" smtClean="0">
                <a:solidFill>
                  <a:schemeClr val="tx1">
                    <a:lumMod val="65000"/>
                    <a:lumOff val="35000"/>
                  </a:schemeClr>
                </a:solidFill>
              </a:rPr>
              <a:t>contents of this slide are </a:t>
            </a:r>
            <a:r>
              <a:rPr lang="en-GB" sz="1200" b="1" u="sng" dirty="0">
                <a:solidFill>
                  <a:schemeClr val="tx1">
                    <a:lumMod val="65000"/>
                    <a:lumOff val="35000"/>
                  </a:schemeClr>
                </a:solidFill>
              </a:rPr>
              <a:t>indicative only. Actual figures </a:t>
            </a:r>
            <a:r>
              <a:rPr lang="en-GB" sz="1200" b="1" u="sng" dirty="0" smtClean="0">
                <a:solidFill>
                  <a:schemeClr val="tx1">
                    <a:lumMod val="65000"/>
                    <a:lumOff val="35000"/>
                  </a:schemeClr>
                </a:solidFill>
              </a:rPr>
              <a:t>will differ from those recorded on Crime Systems (please see slide 11), may be subject </a:t>
            </a:r>
            <a:r>
              <a:rPr lang="en-GB" sz="1200" b="1" u="sng" dirty="0">
                <a:solidFill>
                  <a:schemeClr val="tx1">
                    <a:lumMod val="65000"/>
                    <a:lumOff val="35000"/>
                  </a:schemeClr>
                </a:solidFill>
              </a:rPr>
              <a:t>to change, and cannot be considered Official Police Statistics. </a:t>
            </a:r>
            <a:r>
              <a:rPr lang="en-GB" sz="1200" b="1" u="sng" dirty="0" smtClean="0">
                <a:solidFill>
                  <a:schemeClr val="tx1">
                    <a:lumMod val="65000"/>
                    <a:lumOff val="35000"/>
                  </a:schemeClr>
                </a:solidFill>
              </a:rPr>
              <a:t>They </a:t>
            </a:r>
            <a:r>
              <a:rPr lang="en-GB" sz="1200" b="1" u="sng" dirty="0">
                <a:solidFill>
                  <a:schemeClr val="tx1">
                    <a:lumMod val="65000"/>
                    <a:lumOff val="35000"/>
                  </a:schemeClr>
                </a:solidFill>
              </a:rPr>
              <a:t>do provide </a:t>
            </a:r>
            <a:r>
              <a:rPr lang="en-GB" sz="1200" b="1" u="sng" dirty="0" smtClean="0">
                <a:solidFill>
                  <a:schemeClr val="tx1">
                    <a:lumMod val="65000"/>
                    <a:lumOff val="35000"/>
                  </a:schemeClr>
                </a:solidFill>
              </a:rPr>
              <a:t>an </a:t>
            </a:r>
            <a:r>
              <a:rPr lang="en-GB" sz="1200" b="1" u="sng" dirty="0">
                <a:solidFill>
                  <a:schemeClr val="tx1">
                    <a:lumMod val="65000"/>
                    <a:lumOff val="35000"/>
                  </a:schemeClr>
                </a:solidFill>
              </a:rPr>
              <a:t>indication of the public co-operation levels across Scotland</a:t>
            </a:r>
            <a:r>
              <a:rPr lang="en-GB" sz="1200" b="1" u="sng" dirty="0" smtClean="0">
                <a:solidFill>
                  <a:schemeClr val="tx1">
                    <a:lumMod val="65000"/>
                    <a:lumOff val="35000"/>
                  </a:schemeClr>
                </a:solidFill>
              </a:rPr>
              <a:t>.</a:t>
            </a:r>
            <a:endParaRPr lang="en-GB" sz="1200" b="1" u="sng" dirty="0">
              <a:solidFill>
                <a:schemeClr val="tx1">
                  <a:lumMod val="65000"/>
                  <a:lumOff val="35000"/>
                </a:schemeClr>
              </a:solidFill>
            </a:endParaRPr>
          </a:p>
        </p:txBody>
      </p:sp>
      <p:sp>
        <p:nvSpPr>
          <p:cNvPr id="19" name="TextBox 26"/>
          <p:cNvSpPr txBox="1"/>
          <p:nvPr/>
        </p:nvSpPr>
        <p:spPr>
          <a:xfrm>
            <a:off x="1582883" y="6567076"/>
            <a:ext cx="8837408" cy="30777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GB" sz="1400" dirty="0" smtClean="0">
                <a:solidFill>
                  <a:prstClr val="white">
                    <a:lumMod val="65000"/>
                  </a:prstClr>
                </a:solidFill>
              </a:rPr>
              <a:t>No figures should be considered as Official Police Statistics. These may not yet have been verified or validated.</a:t>
            </a:r>
            <a:endParaRPr lang="en-GB" sz="1400" dirty="0">
              <a:solidFill>
                <a:prstClr val="white">
                  <a:lumMod val="65000"/>
                </a:prstClr>
              </a:solidFill>
            </a:endParaRPr>
          </a:p>
        </p:txBody>
      </p:sp>
      <p:sp>
        <p:nvSpPr>
          <p:cNvPr id="25" name="Footer Placeholder 1"/>
          <p:cNvSpPr>
            <a:spLocks noGrp="1"/>
          </p:cNvSpPr>
          <p:nvPr>
            <p:ph type="ftr" sz="quarter" idx="11"/>
          </p:nvPr>
        </p:nvSpPr>
        <p:spPr>
          <a:xfrm>
            <a:off x="11196310" y="6454539"/>
            <a:ext cx="995689" cy="365125"/>
          </a:xfrm>
        </p:spPr>
        <p:txBody>
          <a:bodyPr/>
          <a:lstStyle/>
          <a:p>
            <a:r>
              <a:rPr lang="en-GB" sz="1400" smtClean="0">
                <a:solidFill>
                  <a:schemeClr val="bg2">
                    <a:lumMod val="75000"/>
                  </a:schemeClr>
                </a:solidFill>
              </a:rPr>
              <a:t>
OFFICIAL</a:t>
            </a:r>
            <a:endParaRPr lang="en-GB" sz="1400" dirty="0">
              <a:solidFill>
                <a:schemeClr val="bg2">
                  <a:lumMod val="75000"/>
                </a:schemeClr>
              </a:solidFill>
            </a:endParaRPr>
          </a:p>
        </p:txBody>
      </p:sp>
      <p:pic>
        <p:nvPicPr>
          <p:cNvPr id="31" name="Picture 1" descr="image00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94270" y="47596"/>
            <a:ext cx="1619974" cy="5431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36" name="Group 35"/>
          <p:cNvGrpSpPr/>
          <p:nvPr/>
        </p:nvGrpSpPr>
        <p:grpSpPr>
          <a:xfrm>
            <a:off x="-494270" y="0"/>
            <a:ext cx="12686269" cy="646331"/>
            <a:chOff x="-494270" y="0"/>
            <a:chExt cx="12686269" cy="646331"/>
          </a:xfrm>
        </p:grpSpPr>
        <p:sp>
          <p:nvSpPr>
            <p:cNvPr id="37" name="TextBox 36"/>
            <p:cNvSpPr txBox="1"/>
            <p:nvPr/>
          </p:nvSpPr>
          <p:spPr>
            <a:xfrm>
              <a:off x="0" y="0"/>
              <a:ext cx="12191999" cy="646331"/>
            </a:xfrm>
            <a:prstGeom prst="rect">
              <a:avLst/>
            </a:prstGeom>
            <a:solidFill>
              <a:srgbClr val="FF9999"/>
            </a:solidFill>
          </p:spPr>
          <p:txBody>
            <a:bodyPr wrap="square" rtlCol="0" anchor="ctr">
              <a:spAutoFit/>
            </a:bodyPr>
            <a:lstStyle/>
            <a:p>
              <a:pPr algn="ctr"/>
              <a:endParaRPr lang="en-GB" sz="800" b="1" dirty="0" smtClean="0">
                <a:solidFill>
                  <a:prstClr val="white"/>
                </a:solidFill>
              </a:endParaRPr>
            </a:p>
            <a:p>
              <a:pPr algn="ctr"/>
              <a:r>
                <a:rPr lang="en-GB" sz="2000" b="1" dirty="0" smtClean="0">
                  <a:solidFill>
                    <a:prstClr val="white"/>
                  </a:solidFill>
                </a:rPr>
                <a:t>Weekly Legislation </a:t>
              </a:r>
              <a:r>
                <a:rPr lang="en-GB" sz="2000" b="1" dirty="0" smtClean="0">
                  <a:solidFill>
                    <a:schemeClr val="bg1"/>
                  </a:solidFill>
                </a:rPr>
                <a:t>Co-operation (</a:t>
              </a:r>
              <a:r>
                <a:rPr lang="en-GB" sz="2000" b="1" dirty="0" smtClean="0">
                  <a:solidFill>
                    <a:prstClr val="white"/>
                  </a:solidFill>
                </a:rPr>
                <a:t>3rd December – 9th December</a:t>
              </a:r>
              <a:r>
                <a:rPr lang="en-GB" sz="2000" b="1" dirty="0" smtClean="0">
                  <a:solidFill>
                    <a:schemeClr val="bg1"/>
                  </a:solidFill>
                </a:rPr>
                <a:t>)</a:t>
              </a:r>
            </a:p>
            <a:p>
              <a:pPr algn="ctr"/>
              <a:endParaRPr lang="en-GB" sz="800" b="1" dirty="0">
                <a:solidFill>
                  <a:prstClr val="white"/>
                </a:solidFill>
              </a:endParaRPr>
            </a:p>
          </p:txBody>
        </p:sp>
        <p:pic>
          <p:nvPicPr>
            <p:cNvPr id="38" name="Picture 1" descr="image00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94270" y="47596"/>
              <a:ext cx="1619974" cy="5431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34" name="Rectangle 33"/>
          <p:cNvSpPr/>
          <p:nvPr/>
        </p:nvSpPr>
        <p:spPr>
          <a:xfrm>
            <a:off x="240494" y="3285361"/>
            <a:ext cx="4742491" cy="2196949"/>
          </a:xfrm>
          <a:prstGeom prst="rect">
            <a:avLst/>
          </a:prstGeom>
          <a:noFill/>
          <a:ln w="12700">
            <a:solidFill>
              <a:srgbClr val="FF99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prstClr val="white"/>
              </a:solidFill>
            </a:endParaRPr>
          </a:p>
        </p:txBody>
      </p:sp>
      <p:sp>
        <p:nvSpPr>
          <p:cNvPr id="35" name="Rectangle 34"/>
          <p:cNvSpPr/>
          <p:nvPr/>
        </p:nvSpPr>
        <p:spPr>
          <a:xfrm>
            <a:off x="4969705" y="3284437"/>
            <a:ext cx="7026920" cy="2196950"/>
          </a:xfrm>
          <a:prstGeom prst="rect">
            <a:avLst/>
          </a:prstGeom>
          <a:noFill/>
          <a:ln w="12700">
            <a:solidFill>
              <a:srgbClr val="FF99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prstClr val="white"/>
              </a:solidFill>
            </a:endParaRPr>
          </a:p>
        </p:txBody>
      </p:sp>
      <p:sp>
        <p:nvSpPr>
          <p:cNvPr id="39" name="Rectangle 38"/>
          <p:cNvSpPr/>
          <p:nvPr/>
        </p:nvSpPr>
        <p:spPr>
          <a:xfrm>
            <a:off x="240494" y="775782"/>
            <a:ext cx="4729212" cy="2508655"/>
          </a:xfrm>
          <a:prstGeom prst="rect">
            <a:avLst/>
          </a:prstGeom>
          <a:noFill/>
          <a:ln w="12700">
            <a:solidFill>
              <a:srgbClr val="FF99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prstClr val="white"/>
              </a:solidFill>
            </a:endParaRPr>
          </a:p>
        </p:txBody>
      </p:sp>
      <p:sp>
        <p:nvSpPr>
          <p:cNvPr id="40" name="Rectangle 39"/>
          <p:cNvSpPr/>
          <p:nvPr/>
        </p:nvSpPr>
        <p:spPr>
          <a:xfrm>
            <a:off x="4979538" y="775782"/>
            <a:ext cx="7017087" cy="2508655"/>
          </a:xfrm>
          <a:prstGeom prst="rect">
            <a:avLst/>
          </a:prstGeom>
          <a:noFill/>
          <a:ln w="12700">
            <a:solidFill>
              <a:srgbClr val="FF99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prstClr val="white"/>
              </a:solidFill>
            </a:endParaRPr>
          </a:p>
        </p:txBody>
      </p:sp>
      <p:sp>
        <p:nvSpPr>
          <p:cNvPr id="47" name="TextBox 46"/>
          <p:cNvSpPr txBox="1"/>
          <p:nvPr/>
        </p:nvSpPr>
        <p:spPr>
          <a:xfrm>
            <a:off x="240494" y="3342372"/>
            <a:ext cx="4719378" cy="261610"/>
          </a:xfrm>
          <a:prstGeom prst="rect">
            <a:avLst/>
          </a:prstGeom>
          <a:noFill/>
        </p:spPr>
        <p:txBody>
          <a:bodyPr wrap="square" rtlCol="0">
            <a:spAutoFit/>
          </a:bodyPr>
          <a:lstStyle/>
          <a:p>
            <a:pPr algn="ctr"/>
            <a:r>
              <a:rPr lang="en-GB" sz="1100" b="1" dirty="0" smtClean="0">
                <a:solidFill>
                  <a:srgbClr val="FF9999"/>
                </a:solidFill>
              </a:rPr>
              <a:t>Weekly Intervention Locations</a:t>
            </a:r>
            <a:endParaRPr lang="en-GB" sz="1100" b="1" dirty="0">
              <a:solidFill>
                <a:srgbClr val="FF9999"/>
              </a:solidFill>
            </a:endParaRPr>
          </a:p>
        </p:txBody>
      </p:sp>
      <p:sp>
        <p:nvSpPr>
          <p:cNvPr id="48" name="TextBox 47"/>
          <p:cNvSpPr txBox="1"/>
          <p:nvPr/>
        </p:nvSpPr>
        <p:spPr>
          <a:xfrm>
            <a:off x="7227141" y="796028"/>
            <a:ext cx="2512049" cy="261610"/>
          </a:xfrm>
          <a:prstGeom prst="rect">
            <a:avLst/>
          </a:prstGeom>
          <a:solidFill>
            <a:schemeClr val="bg1"/>
          </a:solidFill>
        </p:spPr>
        <p:txBody>
          <a:bodyPr wrap="square" rtlCol="0">
            <a:spAutoFit/>
          </a:bodyPr>
          <a:lstStyle/>
          <a:p>
            <a:pPr algn="ctr"/>
            <a:r>
              <a:rPr lang="en-GB" sz="1100" b="1" dirty="0">
                <a:solidFill>
                  <a:srgbClr val="FF9999"/>
                </a:solidFill>
              </a:rPr>
              <a:t>Interaction Totals </a:t>
            </a:r>
            <a:r>
              <a:rPr lang="en-GB" sz="1100" b="1" dirty="0" smtClean="0">
                <a:solidFill>
                  <a:srgbClr val="FF9999"/>
                </a:solidFill>
              </a:rPr>
              <a:t>(Preceding Week)</a:t>
            </a:r>
            <a:endParaRPr lang="en-GB" sz="1100" b="1" dirty="0">
              <a:solidFill>
                <a:srgbClr val="FF9999"/>
              </a:solidFill>
            </a:endParaRPr>
          </a:p>
        </p:txBody>
      </p:sp>
      <p:sp>
        <p:nvSpPr>
          <p:cNvPr id="49" name="TextBox 48"/>
          <p:cNvSpPr txBox="1"/>
          <p:nvPr/>
        </p:nvSpPr>
        <p:spPr>
          <a:xfrm>
            <a:off x="7339298" y="3342372"/>
            <a:ext cx="2287733" cy="261610"/>
          </a:xfrm>
          <a:prstGeom prst="rect">
            <a:avLst/>
          </a:prstGeom>
          <a:solidFill>
            <a:schemeClr val="bg1"/>
          </a:solidFill>
        </p:spPr>
        <p:txBody>
          <a:bodyPr wrap="square" rtlCol="0">
            <a:spAutoFit/>
          </a:bodyPr>
          <a:lstStyle/>
          <a:p>
            <a:pPr algn="ctr"/>
            <a:r>
              <a:rPr lang="en-GB" sz="1100" b="1" dirty="0" smtClean="0">
                <a:solidFill>
                  <a:srgbClr val="FF9999"/>
                </a:solidFill>
              </a:rPr>
              <a:t>Interaction Times </a:t>
            </a:r>
            <a:r>
              <a:rPr lang="en-GB" sz="1100" b="1" dirty="0">
                <a:solidFill>
                  <a:srgbClr val="FF9999"/>
                </a:solidFill>
              </a:rPr>
              <a:t>(Preceding Week)</a:t>
            </a:r>
          </a:p>
        </p:txBody>
      </p:sp>
      <p:sp>
        <p:nvSpPr>
          <p:cNvPr id="27" name="TextBox 26"/>
          <p:cNvSpPr txBox="1"/>
          <p:nvPr/>
        </p:nvSpPr>
        <p:spPr>
          <a:xfrm>
            <a:off x="5069368" y="2915105"/>
            <a:ext cx="6800548" cy="369332"/>
          </a:xfrm>
          <a:prstGeom prst="rect">
            <a:avLst/>
          </a:prstGeom>
          <a:noFill/>
        </p:spPr>
        <p:txBody>
          <a:bodyPr wrap="square" rtlCol="0">
            <a:spAutoFit/>
          </a:bodyPr>
          <a:lstStyle/>
          <a:p>
            <a:pPr algn="ctr"/>
            <a:r>
              <a:rPr lang="en-GB" sz="900" dirty="0" smtClean="0">
                <a:solidFill>
                  <a:schemeClr val="bg1">
                    <a:lumMod val="50000"/>
                  </a:schemeClr>
                </a:solidFill>
              </a:rPr>
              <a:t>An ‘interaction’ is any instance where a Police Officer has reason to engage with a person who is not conforming with Legislation. Only when all efforts to encourage co-operation fail will Police Officers resort to enforcement. </a:t>
            </a:r>
            <a:endParaRPr lang="en-GB" sz="900" dirty="0">
              <a:solidFill>
                <a:schemeClr val="bg1">
                  <a:lumMod val="50000"/>
                </a:schemeClr>
              </a:solidFill>
            </a:endParaRPr>
          </a:p>
        </p:txBody>
      </p:sp>
      <p:sp>
        <p:nvSpPr>
          <p:cNvPr id="32" name="TextBox 31"/>
          <p:cNvSpPr txBox="1"/>
          <p:nvPr/>
        </p:nvSpPr>
        <p:spPr>
          <a:xfrm>
            <a:off x="277374" y="795191"/>
            <a:ext cx="4719378" cy="261610"/>
          </a:xfrm>
          <a:prstGeom prst="rect">
            <a:avLst/>
          </a:prstGeom>
          <a:noFill/>
        </p:spPr>
        <p:txBody>
          <a:bodyPr wrap="square" rtlCol="0">
            <a:spAutoFit/>
          </a:bodyPr>
          <a:lstStyle/>
          <a:p>
            <a:pPr algn="ctr"/>
            <a:r>
              <a:rPr lang="en-GB" sz="1100" b="1" dirty="0" smtClean="0">
                <a:solidFill>
                  <a:srgbClr val="FF9999"/>
                </a:solidFill>
              </a:rPr>
              <a:t>Weekly Cooperation Levels</a:t>
            </a:r>
            <a:endParaRPr lang="en-GB" sz="1100" b="1" dirty="0">
              <a:solidFill>
                <a:srgbClr val="FF9999"/>
              </a:solidFill>
            </a:endParaRPr>
          </a:p>
        </p:txBody>
      </p:sp>
      <p:pic>
        <p:nvPicPr>
          <p:cNvPr id="6" name="Picture 5"/>
          <p:cNvPicPr>
            <a:picLocks noChangeAspect="1"/>
          </p:cNvPicPr>
          <p:nvPr/>
        </p:nvPicPr>
        <p:blipFill>
          <a:blip r:embed="rId4"/>
          <a:stretch>
            <a:fillRect/>
          </a:stretch>
        </p:blipFill>
        <p:spPr>
          <a:xfrm>
            <a:off x="3292647" y="3852882"/>
            <a:ext cx="1590675" cy="1533525"/>
          </a:xfrm>
          <a:prstGeom prst="rect">
            <a:avLst/>
          </a:prstGeom>
        </p:spPr>
      </p:pic>
      <p:pic>
        <p:nvPicPr>
          <p:cNvPr id="5" name="Picture 4"/>
          <p:cNvPicPr>
            <a:picLocks noChangeAspect="1"/>
          </p:cNvPicPr>
          <p:nvPr/>
        </p:nvPicPr>
        <p:blipFill>
          <a:blip r:embed="rId5"/>
          <a:stretch>
            <a:fillRect/>
          </a:stretch>
        </p:blipFill>
        <p:spPr>
          <a:xfrm>
            <a:off x="3406946" y="1454900"/>
            <a:ext cx="1362075" cy="1571625"/>
          </a:xfrm>
          <a:prstGeom prst="rect">
            <a:avLst/>
          </a:prstGeom>
        </p:spPr>
      </p:pic>
      <p:pic>
        <p:nvPicPr>
          <p:cNvPr id="10" name="Picture 9"/>
          <p:cNvPicPr>
            <a:picLocks noChangeAspect="1"/>
          </p:cNvPicPr>
          <p:nvPr/>
        </p:nvPicPr>
        <p:blipFill>
          <a:blip r:embed="rId6"/>
          <a:stretch>
            <a:fillRect/>
          </a:stretch>
        </p:blipFill>
        <p:spPr>
          <a:xfrm>
            <a:off x="5096707" y="3579971"/>
            <a:ext cx="6773209" cy="1806435"/>
          </a:xfrm>
          <a:prstGeom prst="rect">
            <a:avLst/>
          </a:prstGeom>
        </p:spPr>
      </p:pic>
      <p:pic>
        <p:nvPicPr>
          <p:cNvPr id="11" name="Picture 10"/>
          <p:cNvPicPr>
            <a:picLocks noChangeAspect="1"/>
          </p:cNvPicPr>
          <p:nvPr/>
        </p:nvPicPr>
        <p:blipFill>
          <a:blip r:embed="rId7"/>
          <a:stretch>
            <a:fillRect/>
          </a:stretch>
        </p:blipFill>
        <p:spPr>
          <a:xfrm>
            <a:off x="923053" y="3566847"/>
            <a:ext cx="2033811" cy="1845044"/>
          </a:xfrm>
          <a:prstGeom prst="rect">
            <a:avLst/>
          </a:prstGeom>
        </p:spPr>
      </p:pic>
      <p:pic>
        <p:nvPicPr>
          <p:cNvPr id="13" name="Picture 12"/>
          <p:cNvPicPr>
            <a:picLocks noChangeAspect="1"/>
          </p:cNvPicPr>
          <p:nvPr/>
        </p:nvPicPr>
        <p:blipFill>
          <a:blip r:embed="rId8"/>
          <a:stretch>
            <a:fillRect/>
          </a:stretch>
        </p:blipFill>
        <p:spPr>
          <a:xfrm>
            <a:off x="650184" y="1112406"/>
            <a:ext cx="2478608" cy="2013501"/>
          </a:xfrm>
          <a:prstGeom prst="rect">
            <a:avLst/>
          </a:prstGeom>
        </p:spPr>
      </p:pic>
      <p:pic>
        <p:nvPicPr>
          <p:cNvPr id="15" name="Picture 14"/>
          <p:cNvPicPr>
            <a:picLocks noChangeAspect="1"/>
          </p:cNvPicPr>
          <p:nvPr/>
        </p:nvPicPr>
        <p:blipFill>
          <a:blip r:embed="rId9"/>
          <a:stretch>
            <a:fillRect/>
          </a:stretch>
        </p:blipFill>
        <p:spPr>
          <a:xfrm>
            <a:off x="5096706" y="1161355"/>
            <a:ext cx="6773209" cy="1546721"/>
          </a:xfrm>
          <a:prstGeom prst="rect">
            <a:avLst/>
          </a:prstGeom>
        </p:spPr>
      </p:pic>
    </p:spTree>
    <p:extLst>
      <p:ext uri="{BB962C8B-B14F-4D97-AF65-F5344CB8AC3E}">
        <p14:creationId xmlns:p14="http://schemas.microsoft.com/office/powerpoint/2010/main" val="418961268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stretch>
            <a:fillRect/>
          </a:stretch>
        </p:blipFill>
        <p:spPr>
          <a:xfrm>
            <a:off x="315717" y="3367686"/>
            <a:ext cx="2812871" cy="2219635"/>
          </a:xfrm>
          <a:prstGeom prst="rect">
            <a:avLst/>
          </a:prstGeom>
        </p:spPr>
      </p:pic>
      <p:pic>
        <p:nvPicPr>
          <p:cNvPr id="5" name="Picture 4"/>
          <p:cNvPicPr>
            <a:picLocks noChangeAspect="1"/>
          </p:cNvPicPr>
          <p:nvPr/>
        </p:nvPicPr>
        <p:blipFill>
          <a:blip r:embed="rId4"/>
          <a:stretch>
            <a:fillRect/>
          </a:stretch>
        </p:blipFill>
        <p:spPr>
          <a:xfrm>
            <a:off x="5069367" y="3521071"/>
            <a:ext cx="6800549" cy="1852915"/>
          </a:xfrm>
          <a:prstGeom prst="rect">
            <a:avLst/>
          </a:prstGeom>
        </p:spPr>
      </p:pic>
      <p:sp>
        <p:nvSpPr>
          <p:cNvPr id="18" name="TextBox 17"/>
          <p:cNvSpPr txBox="1"/>
          <p:nvPr/>
        </p:nvSpPr>
        <p:spPr>
          <a:xfrm>
            <a:off x="171038" y="824942"/>
            <a:ext cx="4719378" cy="261610"/>
          </a:xfrm>
          <a:prstGeom prst="rect">
            <a:avLst/>
          </a:prstGeom>
          <a:noFill/>
        </p:spPr>
        <p:txBody>
          <a:bodyPr wrap="square" rtlCol="0">
            <a:spAutoFit/>
          </a:bodyPr>
          <a:lstStyle/>
          <a:p>
            <a:pPr algn="ctr"/>
            <a:r>
              <a:rPr lang="en-GB" sz="1100" b="1" dirty="0" smtClean="0">
                <a:solidFill>
                  <a:srgbClr val="FF9999"/>
                </a:solidFill>
              </a:rPr>
              <a:t>All Time Cooperation Levels</a:t>
            </a:r>
            <a:endParaRPr lang="en-GB" sz="1100" b="1" dirty="0">
              <a:solidFill>
                <a:srgbClr val="FF9999"/>
              </a:solidFill>
            </a:endParaRPr>
          </a:p>
        </p:txBody>
      </p:sp>
      <p:sp>
        <p:nvSpPr>
          <p:cNvPr id="20" name="TextBox 19"/>
          <p:cNvSpPr txBox="1"/>
          <p:nvPr/>
        </p:nvSpPr>
        <p:spPr>
          <a:xfrm>
            <a:off x="5069368" y="2915105"/>
            <a:ext cx="6800548" cy="369332"/>
          </a:xfrm>
          <a:prstGeom prst="rect">
            <a:avLst/>
          </a:prstGeom>
          <a:noFill/>
        </p:spPr>
        <p:txBody>
          <a:bodyPr wrap="square" rtlCol="0">
            <a:spAutoFit/>
          </a:bodyPr>
          <a:lstStyle/>
          <a:p>
            <a:pPr algn="ctr"/>
            <a:r>
              <a:rPr lang="en-GB" sz="900" dirty="0" smtClean="0">
                <a:solidFill>
                  <a:schemeClr val="bg1">
                    <a:lumMod val="50000"/>
                  </a:schemeClr>
                </a:solidFill>
              </a:rPr>
              <a:t>An ‘interaction’ is any instance where a Police Officer has reason to engage with a person who is not conforming with Legislation. Only when all efforts to encourage co-operation fail will Police Officers resort to enforcement. </a:t>
            </a:r>
            <a:endParaRPr lang="en-GB" sz="900" dirty="0">
              <a:solidFill>
                <a:schemeClr val="bg1">
                  <a:lumMod val="50000"/>
                </a:schemeClr>
              </a:solidFill>
            </a:endParaRPr>
          </a:p>
        </p:txBody>
      </p:sp>
      <p:sp>
        <p:nvSpPr>
          <p:cNvPr id="26" name="Rectangle 25"/>
          <p:cNvSpPr/>
          <p:nvPr/>
        </p:nvSpPr>
        <p:spPr>
          <a:xfrm>
            <a:off x="230661" y="3284437"/>
            <a:ext cx="4739046" cy="2196949"/>
          </a:xfrm>
          <a:prstGeom prst="rect">
            <a:avLst/>
          </a:prstGeom>
          <a:noFill/>
          <a:ln w="12700">
            <a:solidFill>
              <a:srgbClr val="FF99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prstClr val="white"/>
              </a:solidFill>
            </a:endParaRPr>
          </a:p>
        </p:txBody>
      </p:sp>
      <p:sp>
        <p:nvSpPr>
          <p:cNvPr id="27" name="Rectangle 26"/>
          <p:cNvSpPr/>
          <p:nvPr/>
        </p:nvSpPr>
        <p:spPr>
          <a:xfrm>
            <a:off x="4969705" y="3284437"/>
            <a:ext cx="6999874" cy="2196950"/>
          </a:xfrm>
          <a:prstGeom prst="rect">
            <a:avLst/>
          </a:prstGeom>
          <a:noFill/>
          <a:ln w="12700">
            <a:solidFill>
              <a:srgbClr val="FF99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prstClr val="white"/>
              </a:solidFill>
            </a:endParaRPr>
          </a:p>
        </p:txBody>
      </p:sp>
      <p:sp>
        <p:nvSpPr>
          <p:cNvPr id="28" name="Rectangle 27"/>
          <p:cNvSpPr/>
          <p:nvPr/>
        </p:nvSpPr>
        <p:spPr>
          <a:xfrm>
            <a:off x="230661" y="775782"/>
            <a:ext cx="4739045" cy="2508655"/>
          </a:xfrm>
          <a:prstGeom prst="rect">
            <a:avLst/>
          </a:prstGeom>
          <a:noFill/>
          <a:ln w="12700">
            <a:solidFill>
              <a:srgbClr val="FF99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prstClr val="white"/>
              </a:solidFill>
            </a:endParaRPr>
          </a:p>
        </p:txBody>
      </p:sp>
      <p:sp>
        <p:nvSpPr>
          <p:cNvPr id="29" name="Rectangle 28"/>
          <p:cNvSpPr/>
          <p:nvPr/>
        </p:nvSpPr>
        <p:spPr>
          <a:xfrm>
            <a:off x="4969706" y="775781"/>
            <a:ext cx="6999873" cy="2508655"/>
          </a:xfrm>
          <a:prstGeom prst="rect">
            <a:avLst/>
          </a:prstGeom>
          <a:noFill/>
          <a:ln w="12700">
            <a:solidFill>
              <a:srgbClr val="FF99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prstClr val="white"/>
              </a:solidFill>
            </a:endParaRPr>
          </a:p>
        </p:txBody>
      </p:sp>
      <p:pic>
        <p:nvPicPr>
          <p:cNvPr id="31" name="Picture 1" descr="image001"/>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94270" y="47596"/>
            <a:ext cx="1619974" cy="5431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36" name="Group 35"/>
          <p:cNvGrpSpPr/>
          <p:nvPr/>
        </p:nvGrpSpPr>
        <p:grpSpPr>
          <a:xfrm>
            <a:off x="-494270" y="0"/>
            <a:ext cx="12686269" cy="646331"/>
            <a:chOff x="-494270" y="0"/>
            <a:chExt cx="12686269" cy="646331"/>
          </a:xfrm>
        </p:grpSpPr>
        <p:sp>
          <p:nvSpPr>
            <p:cNvPr id="37" name="TextBox 36"/>
            <p:cNvSpPr txBox="1"/>
            <p:nvPr/>
          </p:nvSpPr>
          <p:spPr>
            <a:xfrm>
              <a:off x="0" y="0"/>
              <a:ext cx="12191999" cy="646331"/>
            </a:xfrm>
            <a:prstGeom prst="rect">
              <a:avLst/>
            </a:prstGeom>
            <a:solidFill>
              <a:srgbClr val="FF9999"/>
            </a:solidFill>
          </p:spPr>
          <p:txBody>
            <a:bodyPr wrap="square" rtlCol="0" anchor="ctr">
              <a:spAutoFit/>
            </a:bodyPr>
            <a:lstStyle/>
            <a:p>
              <a:pPr algn="ctr"/>
              <a:endParaRPr lang="en-GB" sz="800" b="1" dirty="0" smtClean="0">
                <a:solidFill>
                  <a:prstClr val="white"/>
                </a:solidFill>
              </a:endParaRPr>
            </a:p>
            <a:p>
              <a:pPr algn="ctr"/>
              <a:r>
                <a:rPr lang="en-GB" sz="2000" b="1" dirty="0">
                  <a:solidFill>
                    <a:prstClr val="white"/>
                  </a:solidFill>
                </a:rPr>
                <a:t>Coronavirus Legislation Co-operation (</a:t>
              </a:r>
              <a:r>
                <a:rPr lang="en-GB" sz="2000" b="1" dirty="0" smtClean="0">
                  <a:solidFill>
                    <a:prstClr val="white"/>
                  </a:solidFill>
                </a:rPr>
                <a:t>27</a:t>
              </a:r>
              <a:r>
                <a:rPr lang="en-GB" sz="2000" b="1" baseline="30000" dirty="0" smtClean="0">
                  <a:solidFill>
                    <a:prstClr val="white"/>
                  </a:solidFill>
                </a:rPr>
                <a:t>th</a:t>
              </a:r>
              <a:r>
                <a:rPr lang="en-GB" sz="2000" b="1" dirty="0" smtClean="0">
                  <a:solidFill>
                    <a:prstClr val="white"/>
                  </a:solidFill>
                </a:rPr>
                <a:t> </a:t>
              </a:r>
              <a:r>
                <a:rPr lang="en-GB" sz="2000" b="1" dirty="0">
                  <a:solidFill>
                    <a:prstClr val="white"/>
                  </a:solidFill>
                </a:rPr>
                <a:t>March </a:t>
              </a:r>
              <a:r>
                <a:rPr lang="en-GB" sz="2000" b="1" dirty="0" smtClean="0">
                  <a:solidFill>
                    <a:prstClr val="white"/>
                  </a:solidFill>
                </a:rPr>
                <a:t>– 9</a:t>
              </a:r>
              <a:r>
                <a:rPr lang="en-GB" sz="2000" b="1" baseline="30000" dirty="0" smtClean="0">
                  <a:solidFill>
                    <a:prstClr val="white"/>
                  </a:solidFill>
                </a:rPr>
                <a:t>th </a:t>
              </a:r>
              <a:r>
                <a:rPr lang="en-GB" sz="2000" b="1" dirty="0" smtClean="0">
                  <a:solidFill>
                    <a:prstClr val="white"/>
                  </a:solidFill>
                </a:rPr>
                <a:t>December </a:t>
              </a:r>
              <a:r>
                <a:rPr lang="en-GB" sz="2000" b="1" dirty="0">
                  <a:solidFill>
                    <a:prstClr val="white"/>
                  </a:solidFill>
                </a:rPr>
                <a:t>2020</a:t>
              </a:r>
              <a:r>
                <a:rPr lang="en-GB" sz="2000" b="1" dirty="0" smtClean="0">
                  <a:solidFill>
                    <a:prstClr val="white"/>
                  </a:solidFill>
                </a:rPr>
                <a:t>)</a:t>
              </a:r>
            </a:p>
            <a:p>
              <a:pPr algn="ctr"/>
              <a:endParaRPr lang="en-GB" sz="800" b="1" dirty="0">
                <a:solidFill>
                  <a:srgbClr val="00B050"/>
                </a:solidFill>
              </a:endParaRPr>
            </a:p>
          </p:txBody>
        </p:sp>
        <p:pic>
          <p:nvPicPr>
            <p:cNvPr id="38" name="Picture 1" descr="image001"/>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94270" y="47596"/>
              <a:ext cx="1619974" cy="5431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5" name="TextBox 26"/>
          <p:cNvSpPr txBox="1"/>
          <p:nvPr/>
        </p:nvSpPr>
        <p:spPr>
          <a:xfrm>
            <a:off x="1582883" y="6567076"/>
            <a:ext cx="8837408" cy="30777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GB" sz="1400" dirty="0" smtClean="0">
                <a:solidFill>
                  <a:prstClr val="white">
                    <a:lumMod val="65000"/>
                  </a:prstClr>
                </a:solidFill>
              </a:rPr>
              <a:t>No figures should be considered as Official Police Statistics. These may not yet have been verified or validated.</a:t>
            </a:r>
            <a:endParaRPr lang="en-GB" sz="1400" dirty="0">
              <a:solidFill>
                <a:prstClr val="white">
                  <a:lumMod val="65000"/>
                </a:prstClr>
              </a:solidFill>
            </a:endParaRPr>
          </a:p>
        </p:txBody>
      </p:sp>
      <p:sp>
        <p:nvSpPr>
          <p:cNvPr id="39" name="Footer Placeholder 1"/>
          <p:cNvSpPr>
            <a:spLocks noGrp="1"/>
          </p:cNvSpPr>
          <p:nvPr>
            <p:ph type="ftr" sz="quarter" idx="11"/>
          </p:nvPr>
        </p:nvSpPr>
        <p:spPr>
          <a:xfrm>
            <a:off x="11196310" y="6454539"/>
            <a:ext cx="995689" cy="365125"/>
          </a:xfrm>
        </p:spPr>
        <p:txBody>
          <a:bodyPr/>
          <a:lstStyle/>
          <a:p>
            <a:r>
              <a:rPr lang="en-GB" sz="1400" smtClean="0">
                <a:solidFill>
                  <a:schemeClr val="bg2">
                    <a:lumMod val="75000"/>
                  </a:schemeClr>
                </a:solidFill>
              </a:rPr>
              <a:t>
OFFICIAL</a:t>
            </a:r>
            <a:endParaRPr lang="en-GB" sz="1400" dirty="0">
              <a:solidFill>
                <a:schemeClr val="bg2">
                  <a:lumMod val="75000"/>
                </a:schemeClr>
              </a:solidFill>
            </a:endParaRPr>
          </a:p>
        </p:txBody>
      </p:sp>
      <p:sp>
        <p:nvSpPr>
          <p:cNvPr id="41" name="TextBox 40"/>
          <p:cNvSpPr txBox="1"/>
          <p:nvPr/>
        </p:nvSpPr>
        <p:spPr>
          <a:xfrm>
            <a:off x="7227141" y="813362"/>
            <a:ext cx="2512049" cy="261610"/>
          </a:xfrm>
          <a:prstGeom prst="rect">
            <a:avLst/>
          </a:prstGeom>
          <a:solidFill>
            <a:schemeClr val="bg1"/>
          </a:solidFill>
        </p:spPr>
        <p:txBody>
          <a:bodyPr wrap="square" rtlCol="0">
            <a:spAutoFit/>
          </a:bodyPr>
          <a:lstStyle/>
          <a:p>
            <a:pPr algn="ctr"/>
            <a:r>
              <a:rPr lang="en-GB" sz="1100" b="1" dirty="0">
                <a:solidFill>
                  <a:srgbClr val="FF9999"/>
                </a:solidFill>
              </a:rPr>
              <a:t>Interaction Totals </a:t>
            </a:r>
            <a:r>
              <a:rPr lang="en-GB" sz="1100" b="1" dirty="0" smtClean="0">
                <a:solidFill>
                  <a:srgbClr val="FF9999"/>
                </a:solidFill>
              </a:rPr>
              <a:t>(All Time)</a:t>
            </a:r>
            <a:endParaRPr lang="en-GB" sz="1100" b="1" dirty="0">
              <a:solidFill>
                <a:srgbClr val="FF9999"/>
              </a:solidFill>
            </a:endParaRPr>
          </a:p>
        </p:txBody>
      </p:sp>
      <p:sp>
        <p:nvSpPr>
          <p:cNvPr id="33" name="TextBox 32"/>
          <p:cNvSpPr txBox="1"/>
          <p:nvPr/>
        </p:nvSpPr>
        <p:spPr>
          <a:xfrm>
            <a:off x="7339297" y="3322017"/>
            <a:ext cx="2287733" cy="261610"/>
          </a:xfrm>
          <a:prstGeom prst="rect">
            <a:avLst/>
          </a:prstGeom>
          <a:solidFill>
            <a:schemeClr val="bg1"/>
          </a:solidFill>
        </p:spPr>
        <p:txBody>
          <a:bodyPr wrap="square" rtlCol="0">
            <a:spAutoFit/>
          </a:bodyPr>
          <a:lstStyle/>
          <a:p>
            <a:pPr algn="ctr"/>
            <a:r>
              <a:rPr lang="en-GB" sz="1100" b="1" dirty="0" smtClean="0">
                <a:solidFill>
                  <a:srgbClr val="FF9999"/>
                </a:solidFill>
              </a:rPr>
              <a:t>Interaction Times (All Time)</a:t>
            </a:r>
            <a:endParaRPr lang="en-GB" sz="1100" b="1" dirty="0">
              <a:solidFill>
                <a:srgbClr val="FF9999"/>
              </a:solidFill>
            </a:endParaRPr>
          </a:p>
        </p:txBody>
      </p:sp>
      <p:pic>
        <p:nvPicPr>
          <p:cNvPr id="7" name="Picture 6"/>
          <p:cNvPicPr>
            <a:picLocks noChangeAspect="1"/>
          </p:cNvPicPr>
          <p:nvPr/>
        </p:nvPicPr>
        <p:blipFill>
          <a:blip r:embed="rId6"/>
          <a:stretch>
            <a:fillRect/>
          </a:stretch>
        </p:blipFill>
        <p:spPr>
          <a:xfrm>
            <a:off x="3174236" y="1503765"/>
            <a:ext cx="1333500" cy="1409700"/>
          </a:xfrm>
          <a:prstGeom prst="rect">
            <a:avLst/>
          </a:prstGeom>
        </p:spPr>
      </p:pic>
      <p:sp>
        <p:nvSpPr>
          <p:cNvPr id="30" name="TextBox 29"/>
          <p:cNvSpPr txBox="1"/>
          <p:nvPr/>
        </p:nvSpPr>
        <p:spPr>
          <a:xfrm>
            <a:off x="240494" y="3342372"/>
            <a:ext cx="4719378" cy="261610"/>
          </a:xfrm>
          <a:prstGeom prst="rect">
            <a:avLst/>
          </a:prstGeom>
          <a:noFill/>
        </p:spPr>
        <p:txBody>
          <a:bodyPr wrap="square" rtlCol="0">
            <a:spAutoFit/>
          </a:bodyPr>
          <a:lstStyle/>
          <a:p>
            <a:pPr algn="ctr"/>
            <a:r>
              <a:rPr lang="en-GB" sz="1100" b="1" dirty="0" smtClean="0">
                <a:solidFill>
                  <a:srgbClr val="FF9999"/>
                </a:solidFill>
              </a:rPr>
              <a:t>All Time Intervention Locations</a:t>
            </a:r>
            <a:endParaRPr lang="en-GB" sz="1100" b="1" dirty="0">
              <a:solidFill>
                <a:srgbClr val="FF9999"/>
              </a:solidFill>
            </a:endParaRPr>
          </a:p>
        </p:txBody>
      </p:sp>
      <p:sp>
        <p:nvSpPr>
          <p:cNvPr id="32" name="TextBox 26"/>
          <p:cNvSpPr txBox="1"/>
          <p:nvPr/>
        </p:nvSpPr>
        <p:spPr>
          <a:xfrm>
            <a:off x="126772" y="5467496"/>
            <a:ext cx="11743144" cy="1200329"/>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GB" sz="1200" dirty="0">
                <a:solidFill>
                  <a:schemeClr val="tx1">
                    <a:lumMod val="65000"/>
                    <a:lumOff val="35000"/>
                  </a:schemeClr>
                </a:solidFill>
              </a:rPr>
              <a:t>In response to the introduction </a:t>
            </a:r>
            <a:r>
              <a:rPr lang="en-GB" sz="1200" dirty="0" smtClean="0">
                <a:solidFill>
                  <a:schemeClr val="tx1">
                    <a:lumMod val="65000"/>
                    <a:lumOff val="35000"/>
                  </a:schemeClr>
                </a:solidFill>
              </a:rPr>
              <a:t>of </a:t>
            </a:r>
            <a:r>
              <a:rPr lang="en-GB" sz="1200" dirty="0">
                <a:solidFill>
                  <a:schemeClr val="tx1">
                    <a:lumMod val="65000"/>
                    <a:lumOff val="35000"/>
                  </a:schemeClr>
                </a:solidFill>
              </a:rPr>
              <a:t>The Health Protection (Coronavirus) (Restrictions) (Scotland) Regulations 2020 and Coronavirus Act 2020, Police Scotland developed a </a:t>
            </a:r>
            <a:r>
              <a:rPr lang="en-GB" sz="1200" dirty="0" smtClean="0">
                <a:solidFill>
                  <a:schemeClr val="tx1">
                    <a:lumMod val="65000"/>
                    <a:lumOff val="35000"/>
                  </a:schemeClr>
                </a:solidFill>
              </a:rPr>
              <a:t>‘Coronavirus </a:t>
            </a:r>
            <a:r>
              <a:rPr lang="en-GB" sz="1200" dirty="0">
                <a:solidFill>
                  <a:schemeClr val="tx1">
                    <a:lumMod val="65000"/>
                    <a:lumOff val="35000"/>
                  </a:schemeClr>
                </a:solidFill>
              </a:rPr>
              <a:t>Interventions’ (CVI) </a:t>
            </a:r>
            <a:r>
              <a:rPr lang="en-GB" sz="1200" dirty="0" smtClean="0">
                <a:solidFill>
                  <a:schemeClr val="tx1">
                    <a:lumMod val="65000"/>
                    <a:lumOff val="35000"/>
                  </a:schemeClr>
                </a:solidFill>
              </a:rPr>
              <a:t>recording system. </a:t>
            </a:r>
            <a:r>
              <a:rPr lang="en-GB" sz="1200" dirty="0">
                <a:solidFill>
                  <a:schemeClr val="tx1">
                    <a:lumMod val="65000"/>
                    <a:lumOff val="35000"/>
                  </a:schemeClr>
                </a:solidFill>
              </a:rPr>
              <a:t>This system </a:t>
            </a:r>
            <a:r>
              <a:rPr lang="en-GB" sz="1200" dirty="0" smtClean="0">
                <a:solidFill>
                  <a:schemeClr val="tx1">
                    <a:lumMod val="65000"/>
                    <a:lumOff val="35000"/>
                  </a:schemeClr>
                </a:solidFill>
              </a:rPr>
              <a:t>allowed </a:t>
            </a:r>
            <a:r>
              <a:rPr lang="en-GB" sz="1200" dirty="0">
                <a:solidFill>
                  <a:schemeClr val="tx1">
                    <a:lumMod val="65000"/>
                    <a:lumOff val="35000"/>
                  </a:schemeClr>
                </a:solidFill>
              </a:rPr>
              <a:t>Police Scotland to </a:t>
            </a:r>
            <a:r>
              <a:rPr lang="en-GB" sz="1200" dirty="0" smtClean="0">
                <a:solidFill>
                  <a:schemeClr val="tx1">
                    <a:lumMod val="65000"/>
                    <a:lumOff val="35000"/>
                  </a:schemeClr>
                </a:solidFill>
              </a:rPr>
              <a:t>begin </a:t>
            </a:r>
            <a:r>
              <a:rPr lang="en-GB" sz="1200" dirty="0">
                <a:solidFill>
                  <a:schemeClr val="tx1">
                    <a:lumMod val="65000"/>
                    <a:lumOff val="35000"/>
                  </a:schemeClr>
                </a:solidFill>
              </a:rPr>
              <a:t>gathering data in relation to the public co-operation levels with the new legislation. This </a:t>
            </a:r>
            <a:r>
              <a:rPr lang="en-GB" sz="1200" dirty="0" smtClean="0">
                <a:solidFill>
                  <a:schemeClr val="tx1">
                    <a:lumMod val="65000"/>
                    <a:lumOff val="35000"/>
                  </a:schemeClr>
                </a:solidFill>
              </a:rPr>
              <a:t>system </a:t>
            </a:r>
            <a:r>
              <a:rPr lang="en-GB" sz="1200" dirty="0">
                <a:solidFill>
                  <a:schemeClr val="tx1">
                    <a:lumMod val="65000"/>
                    <a:lumOff val="35000"/>
                  </a:schemeClr>
                </a:solidFill>
              </a:rPr>
              <a:t>relies on Police Officers manually updating the system with the co-operation level </a:t>
            </a:r>
            <a:r>
              <a:rPr lang="en-GB" sz="1200" dirty="0" smtClean="0">
                <a:solidFill>
                  <a:schemeClr val="tx1">
                    <a:lumMod val="65000"/>
                    <a:lumOff val="35000"/>
                  </a:schemeClr>
                </a:solidFill>
              </a:rPr>
              <a:t>when </a:t>
            </a:r>
            <a:r>
              <a:rPr lang="en-GB" sz="1200" dirty="0">
                <a:solidFill>
                  <a:schemeClr val="tx1">
                    <a:lumMod val="65000"/>
                    <a:lumOff val="35000"/>
                  </a:schemeClr>
                </a:solidFill>
              </a:rPr>
              <a:t>they encounter an individual in contravention of the new legislation. </a:t>
            </a:r>
            <a:r>
              <a:rPr lang="en-GB" sz="1200" dirty="0" smtClean="0">
                <a:solidFill>
                  <a:schemeClr val="tx1">
                    <a:lumMod val="65000"/>
                    <a:lumOff val="35000"/>
                  </a:schemeClr>
                </a:solidFill>
              </a:rPr>
              <a:t>This slide includes all offence types – Face-Coverings, Quarantine, Travel Restrictions and Gatherings. </a:t>
            </a:r>
          </a:p>
          <a:p>
            <a:pPr algn="ctr"/>
            <a:r>
              <a:rPr lang="en-GB" sz="1200" b="1" u="sng" dirty="0" smtClean="0">
                <a:solidFill>
                  <a:schemeClr val="tx1">
                    <a:lumMod val="65000"/>
                    <a:lumOff val="35000"/>
                  </a:schemeClr>
                </a:solidFill>
              </a:rPr>
              <a:t>Due </a:t>
            </a:r>
            <a:r>
              <a:rPr lang="en-GB" sz="1200" b="1" u="sng" dirty="0">
                <a:solidFill>
                  <a:schemeClr val="tx1">
                    <a:lumMod val="65000"/>
                    <a:lumOff val="35000"/>
                  </a:schemeClr>
                </a:solidFill>
              </a:rPr>
              <a:t>to the manual input required to form this data set, the </a:t>
            </a:r>
            <a:r>
              <a:rPr lang="en-GB" sz="1200" b="1" u="sng" dirty="0" smtClean="0">
                <a:solidFill>
                  <a:schemeClr val="tx1">
                    <a:lumMod val="65000"/>
                    <a:lumOff val="35000"/>
                  </a:schemeClr>
                </a:solidFill>
              </a:rPr>
              <a:t>contents of this slide are </a:t>
            </a:r>
            <a:r>
              <a:rPr lang="en-GB" sz="1200" b="1" u="sng" dirty="0">
                <a:solidFill>
                  <a:schemeClr val="tx1">
                    <a:lumMod val="65000"/>
                    <a:lumOff val="35000"/>
                  </a:schemeClr>
                </a:solidFill>
              </a:rPr>
              <a:t>indicative only. Actual figures </a:t>
            </a:r>
            <a:r>
              <a:rPr lang="en-GB" sz="1200" b="1" u="sng" dirty="0" smtClean="0">
                <a:solidFill>
                  <a:schemeClr val="tx1">
                    <a:lumMod val="65000"/>
                    <a:lumOff val="35000"/>
                  </a:schemeClr>
                </a:solidFill>
              </a:rPr>
              <a:t>will differ from those recorded on Crime Systems (please see slide 11), may be subject </a:t>
            </a:r>
            <a:r>
              <a:rPr lang="en-GB" sz="1200" b="1" u="sng" dirty="0">
                <a:solidFill>
                  <a:schemeClr val="tx1">
                    <a:lumMod val="65000"/>
                    <a:lumOff val="35000"/>
                  </a:schemeClr>
                </a:solidFill>
              </a:rPr>
              <a:t>to change, and cannot be considered Official Police Statistics. </a:t>
            </a:r>
            <a:r>
              <a:rPr lang="en-GB" sz="1200" b="1" u="sng" dirty="0" smtClean="0">
                <a:solidFill>
                  <a:schemeClr val="tx1">
                    <a:lumMod val="65000"/>
                    <a:lumOff val="35000"/>
                  </a:schemeClr>
                </a:solidFill>
              </a:rPr>
              <a:t>They </a:t>
            </a:r>
            <a:r>
              <a:rPr lang="en-GB" sz="1200" b="1" u="sng" dirty="0">
                <a:solidFill>
                  <a:schemeClr val="tx1">
                    <a:lumMod val="65000"/>
                    <a:lumOff val="35000"/>
                  </a:schemeClr>
                </a:solidFill>
              </a:rPr>
              <a:t>do provide </a:t>
            </a:r>
            <a:r>
              <a:rPr lang="en-GB" sz="1200" b="1" u="sng" dirty="0" smtClean="0">
                <a:solidFill>
                  <a:schemeClr val="tx1">
                    <a:lumMod val="65000"/>
                    <a:lumOff val="35000"/>
                  </a:schemeClr>
                </a:solidFill>
              </a:rPr>
              <a:t>an </a:t>
            </a:r>
            <a:r>
              <a:rPr lang="en-GB" sz="1200" b="1" u="sng" dirty="0">
                <a:solidFill>
                  <a:schemeClr val="tx1">
                    <a:lumMod val="65000"/>
                    <a:lumOff val="35000"/>
                  </a:schemeClr>
                </a:solidFill>
              </a:rPr>
              <a:t>indication of the public co-operation levels across Scotland</a:t>
            </a:r>
            <a:r>
              <a:rPr lang="en-GB" sz="1200" b="1" u="sng" dirty="0" smtClean="0">
                <a:solidFill>
                  <a:schemeClr val="tx1">
                    <a:lumMod val="65000"/>
                    <a:lumOff val="35000"/>
                  </a:schemeClr>
                </a:solidFill>
              </a:rPr>
              <a:t>.</a:t>
            </a:r>
            <a:endParaRPr lang="en-GB" sz="1200" b="1" u="sng" dirty="0">
              <a:solidFill>
                <a:schemeClr val="tx1">
                  <a:lumMod val="65000"/>
                  <a:lumOff val="35000"/>
                </a:schemeClr>
              </a:solidFill>
            </a:endParaRPr>
          </a:p>
        </p:txBody>
      </p:sp>
      <p:pic>
        <p:nvPicPr>
          <p:cNvPr id="2" name="Picture 1"/>
          <p:cNvPicPr>
            <a:picLocks noChangeAspect="1"/>
          </p:cNvPicPr>
          <p:nvPr/>
        </p:nvPicPr>
        <p:blipFill>
          <a:blip r:embed="rId7"/>
          <a:stretch>
            <a:fillRect/>
          </a:stretch>
        </p:blipFill>
        <p:spPr>
          <a:xfrm>
            <a:off x="315717" y="1156680"/>
            <a:ext cx="2359621" cy="2098789"/>
          </a:xfrm>
          <a:prstGeom prst="rect">
            <a:avLst/>
          </a:prstGeom>
        </p:spPr>
      </p:pic>
      <p:pic>
        <p:nvPicPr>
          <p:cNvPr id="4" name="Picture 3"/>
          <p:cNvPicPr>
            <a:picLocks noChangeAspect="1"/>
          </p:cNvPicPr>
          <p:nvPr/>
        </p:nvPicPr>
        <p:blipFill>
          <a:blip r:embed="rId8"/>
          <a:stretch>
            <a:fillRect/>
          </a:stretch>
        </p:blipFill>
        <p:spPr>
          <a:xfrm>
            <a:off x="5069368" y="1138148"/>
            <a:ext cx="6653986" cy="1727183"/>
          </a:xfrm>
          <a:prstGeom prst="rect">
            <a:avLst/>
          </a:prstGeom>
        </p:spPr>
      </p:pic>
      <p:pic>
        <p:nvPicPr>
          <p:cNvPr id="8" name="Picture 7"/>
          <p:cNvPicPr>
            <a:picLocks noChangeAspect="1"/>
          </p:cNvPicPr>
          <p:nvPr/>
        </p:nvPicPr>
        <p:blipFill>
          <a:blip r:embed="rId9"/>
          <a:stretch>
            <a:fillRect/>
          </a:stretch>
        </p:blipFill>
        <p:spPr>
          <a:xfrm>
            <a:off x="3106084" y="3883187"/>
            <a:ext cx="1763958" cy="937103"/>
          </a:xfrm>
          <a:prstGeom prst="rect">
            <a:avLst/>
          </a:prstGeom>
        </p:spPr>
      </p:pic>
    </p:spTree>
    <p:extLst>
      <p:ext uri="{BB962C8B-B14F-4D97-AF65-F5344CB8AC3E}">
        <p14:creationId xmlns:p14="http://schemas.microsoft.com/office/powerpoint/2010/main" val="2040622909"/>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29431</TotalTime>
  <Words>2908</Words>
  <Application>Microsoft Office PowerPoint</Application>
  <PresentationFormat>Widescreen</PresentationFormat>
  <Paragraphs>411</Paragraphs>
  <Slides>19</Slides>
  <Notes>19</Notes>
  <HiddenSlides>0</HiddenSlides>
  <MMClips>0</MMClips>
  <ScaleCrop>false</ScaleCrop>
  <HeadingPairs>
    <vt:vector size="8" baseType="variant">
      <vt:variant>
        <vt:lpstr>Fonts Used</vt:lpstr>
      </vt:variant>
      <vt:variant>
        <vt:i4>4</vt:i4>
      </vt:variant>
      <vt:variant>
        <vt:lpstr>Theme</vt:lpstr>
      </vt:variant>
      <vt:variant>
        <vt:i4>1</vt:i4>
      </vt:variant>
      <vt:variant>
        <vt:lpstr>Embedded OLE Servers</vt:lpstr>
      </vt:variant>
      <vt:variant>
        <vt:i4>1</vt:i4>
      </vt:variant>
      <vt:variant>
        <vt:lpstr>Slide Titles</vt:lpstr>
      </vt:variant>
      <vt:variant>
        <vt:i4>19</vt:i4>
      </vt:variant>
    </vt:vector>
  </HeadingPairs>
  <TitlesOfParts>
    <vt:vector size="25" baseType="lpstr">
      <vt:lpstr>Arial</vt:lpstr>
      <vt:lpstr>Calibri</vt:lpstr>
      <vt:lpstr>Calibri Light</vt:lpstr>
      <vt:lpstr>Times New Roman</vt:lpstr>
      <vt:lpstr>Office Theme</vt:lpstr>
      <vt:lpstr>Worksheet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Police Scotland</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RAM Team</dc:creator>
  <cp:lastModifiedBy>Churchill, Carolyn</cp:lastModifiedBy>
  <cp:revision>4009</cp:revision>
  <cp:lastPrinted>2020-03-24T09:47:05Z</cp:lastPrinted>
  <dcterms:created xsi:type="dcterms:W3CDTF">2019-05-16T09:44:28Z</dcterms:created>
  <dcterms:modified xsi:type="dcterms:W3CDTF">2020-12-18T12:19:14Z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lassificationName">
    <vt:lpwstr>OFFICIAL</vt:lpwstr>
  </property>
  <property fmtid="{D5CDD505-2E9C-101B-9397-08002B2CF9AE}" pid="3" name="ClassificationMarking">
    <vt:lpwstr>OFFICIAL</vt:lpwstr>
  </property>
  <property fmtid="{D5CDD505-2E9C-101B-9397-08002B2CF9AE}" pid="4" name="ClassificationMadeBy">
    <vt:lpwstr>SPNET\1840289</vt:lpwstr>
  </property>
  <property fmtid="{D5CDD505-2E9C-101B-9397-08002B2CF9AE}" pid="5" name="ClassificationMadeExternally">
    <vt:lpwstr>No</vt:lpwstr>
  </property>
  <property fmtid="{D5CDD505-2E9C-101B-9397-08002B2CF9AE}" pid="6" name="ClassificationMadeOn">
    <vt:filetime>2020-04-30T15:55:52Z</vt:filetime>
  </property>
</Properties>
</file>