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576" r:id="rId2"/>
    <p:sldId id="881" r:id="rId3"/>
    <p:sldId id="887" r:id="rId4"/>
    <p:sldId id="888" r:id="rId5"/>
    <p:sldId id="889" r:id="rId6"/>
    <p:sldId id="890" r:id="rId7"/>
    <p:sldId id="893" r:id="rId8"/>
    <p:sldId id="861" r:id="rId9"/>
    <p:sldId id="862" r:id="rId10"/>
    <p:sldId id="876" r:id="rId11"/>
    <p:sldId id="875" r:id="rId12"/>
    <p:sldId id="886" r:id="rId13"/>
    <p:sldId id="891" r:id="rId14"/>
    <p:sldId id="892" r:id="rId15"/>
    <p:sldId id="877" r:id="rId16"/>
    <p:sldId id="878" r:id="rId17"/>
    <p:sldId id="885" r:id="rId18"/>
  </p:sldIdLst>
  <p:sldSz cx="12192000" cy="6858000"/>
  <p:notesSz cx="9928225" cy="143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2F05A3-9B1F-4D8D-A2D8-E45FC34672E6}">
          <p14:sldIdLst>
            <p14:sldId id="576"/>
          </p14:sldIdLst>
        </p14:section>
        <p14:section name="Highlight Page" id="{CBF89D5E-51D6-4DCF-8F7C-9B668BCC4DCE}">
          <p14:sldIdLst>
            <p14:sldId id="881"/>
          </p14:sldIdLst>
        </p14:section>
        <p14:section name="Service Centre" id="{6A4E2BF4-C3F8-4A15-8DC5-F1F65881899F}">
          <p14:sldIdLst>
            <p14:sldId id="887"/>
            <p14:sldId id="888"/>
          </p14:sldIdLst>
        </p14:section>
        <p14:section name="Incident Demand" id="{BA22FD8B-E854-46EB-B8E5-07DDE6B245B8}">
          <p14:sldIdLst>
            <p14:sldId id="889"/>
            <p14:sldId id="890"/>
            <p14:sldId id="893"/>
          </p14:sldIdLst>
        </p14:section>
        <p14:section name="Crime" id="{C79D4424-1726-4F63-84E8-ECA073A21864}">
          <p14:sldIdLst>
            <p14:sldId id="861"/>
            <p14:sldId id="862"/>
          </p14:sldIdLst>
        </p14:section>
        <p14:section name="CVI" id="{96CEC298-05B3-459D-8904-C7D2A18EFB4E}">
          <p14:sldIdLst>
            <p14:sldId id="876"/>
            <p14:sldId id="875"/>
            <p14:sldId id="886"/>
          </p14:sldIdLst>
        </p14:section>
        <p14:section name="Staff Absence &amp; Welfare" id="{461953AF-F167-44E1-9096-5C5D35B7664F}">
          <p14:sldIdLst>
            <p14:sldId id="891"/>
            <p14:sldId id="892"/>
            <p14:sldId id="877"/>
            <p14:sldId id="878"/>
          </p14:sldIdLst>
        </p14:section>
        <p14:section name="Custody" id="{553B4751-8388-4329-950A-79511ECD882E}">
          <p14:sldIdLst>
            <p14:sldId id="8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7030A0"/>
    <a:srgbClr val="660066"/>
    <a:srgbClr val="24AE94"/>
    <a:srgbClr val="FFFFCD"/>
    <a:srgbClr val="BFBFBF"/>
    <a:srgbClr val="4472C4"/>
    <a:srgbClr val="5B9BD5"/>
    <a:srgbClr val="00999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1976" autoAdjust="0"/>
  </p:normalViewPr>
  <p:slideViewPr>
    <p:cSldViewPr snapToGrid="0">
      <p:cViewPr varScale="1">
        <p:scale>
          <a:sx n="107" d="100"/>
          <a:sy n="107"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6\Crime%20Workings%20-%20ONGOI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pnet.local\PSData\OSD\EERP\Op%20Talla\Information%20Cell\HOUSE%20PARTIES\Excel%20Archives\HOUSE%20GATHERINGS%2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Crime%20Workings%20-%20ONGO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Crime%20Workings%20-%20ONGO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Crime%20Workings%20-%20ONGOIN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Crime%20Workings%20-%20ONGOIN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Absence%20Workings%20-%20ONGOING.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Absence%20Workings%20-%20ONGOING.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Absence%20Workings%20-%20ONGOING.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Covid%20Testing%20Stats%20Workings%20-%20ONGOING.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Covid%20Testing%20Stats%20Workings%20-%20ONGOING.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Crime%20Workings%20-%20ONGOING.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7\Absence%20Workings%20-%20ONGO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50"/>
        <c:overlap val="-25"/>
        <c:axId val="592222024"/>
        <c:axId val="592270632"/>
      </c:barChart>
      <c:catAx>
        <c:axId val="59222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70632"/>
        <c:crosses val="autoZero"/>
        <c:auto val="1"/>
        <c:lblAlgn val="ctr"/>
        <c:lblOffset val="100"/>
        <c:noMultiLvlLbl val="0"/>
      </c:catAx>
      <c:valAx>
        <c:axId val="592270632"/>
        <c:scaling>
          <c:orientation val="minMax"/>
          <c:min val="0"/>
        </c:scaling>
        <c:delete val="1"/>
        <c:axPos val="l"/>
        <c:numFmt formatCode="General" sourceLinked="1"/>
        <c:majorTickMark val="none"/>
        <c:minorTickMark val="none"/>
        <c:tickLblPos val="nextTo"/>
        <c:crossAx val="592222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Attended</a:t>
            </a:r>
            <a:r>
              <a:rPr lang="en-GB" baseline="0" dirty="0" smtClean="0"/>
              <a:t> ‘House Party’ Incidents</a:t>
            </a:r>
            <a:endParaRPr lang="en-GB" dirty="0" smtClean="0"/>
          </a:p>
          <a:p>
            <a:pPr>
              <a:defRPr/>
            </a:pPr>
            <a:endParaRPr lang="en-GB" dirty="0" smtClean="0"/>
          </a:p>
          <a:p>
            <a:pPr>
              <a:defRPr/>
            </a:pP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058563747697847E-2"/>
          <c:y val="0.12124446479546318"/>
          <c:w val="0.93341145900690203"/>
          <c:h val="0.70152287399993818"/>
        </c:manualLayout>
      </c:layout>
      <c:lineChart>
        <c:grouping val="standard"/>
        <c:varyColors val="0"/>
        <c:ser>
          <c:idx val="0"/>
          <c:order val="0"/>
          <c:spPr>
            <a:ln w="28575" cap="rnd">
              <a:solidFill>
                <a:srgbClr val="7030A0"/>
              </a:solidFill>
              <a:round/>
            </a:ln>
            <a:effectLst/>
          </c:spPr>
          <c:marker>
            <c:symbol val="none"/>
          </c:marker>
          <c:cat>
            <c:numRef>
              <c:f>'Daily cum.'!$D$3:$X$3</c:f>
              <c:numCache>
                <c:formatCode>d\-mmm</c:formatCode>
                <c:ptCount val="21"/>
                <c:pt idx="0">
                  <c:v>44074</c:v>
                </c:pt>
                <c:pt idx="1">
                  <c:v>44075</c:v>
                </c:pt>
                <c:pt idx="2">
                  <c:v>44076</c:v>
                </c:pt>
                <c:pt idx="3">
                  <c:v>44077</c:v>
                </c:pt>
                <c:pt idx="4">
                  <c:v>44078</c:v>
                </c:pt>
                <c:pt idx="5">
                  <c:v>44079</c:v>
                </c:pt>
                <c:pt idx="6">
                  <c:v>44080</c:v>
                </c:pt>
                <c:pt idx="7">
                  <c:v>44081</c:v>
                </c:pt>
                <c:pt idx="8">
                  <c:v>44082</c:v>
                </c:pt>
                <c:pt idx="9">
                  <c:v>44083</c:v>
                </c:pt>
                <c:pt idx="10">
                  <c:v>44084</c:v>
                </c:pt>
                <c:pt idx="11">
                  <c:v>44085</c:v>
                </c:pt>
                <c:pt idx="12">
                  <c:v>44086</c:v>
                </c:pt>
                <c:pt idx="13">
                  <c:v>44087</c:v>
                </c:pt>
                <c:pt idx="14">
                  <c:v>44088</c:v>
                </c:pt>
                <c:pt idx="15">
                  <c:v>44089</c:v>
                </c:pt>
                <c:pt idx="16">
                  <c:v>44090</c:v>
                </c:pt>
                <c:pt idx="17">
                  <c:v>44091</c:v>
                </c:pt>
                <c:pt idx="18">
                  <c:v>44092</c:v>
                </c:pt>
                <c:pt idx="19">
                  <c:v>44093</c:v>
                </c:pt>
                <c:pt idx="20">
                  <c:v>44094</c:v>
                </c:pt>
              </c:numCache>
            </c:numRef>
          </c:cat>
          <c:val>
            <c:numRef>
              <c:f>'Daily cum.'!$D$4:$X$4</c:f>
              <c:numCache>
                <c:formatCode>General</c:formatCode>
                <c:ptCount val="21"/>
                <c:pt idx="0">
                  <c:v>7</c:v>
                </c:pt>
                <c:pt idx="1">
                  <c:v>19</c:v>
                </c:pt>
                <c:pt idx="2">
                  <c:v>31</c:v>
                </c:pt>
                <c:pt idx="3">
                  <c:v>31</c:v>
                </c:pt>
                <c:pt idx="4">
                  <c:v>131</c:v>
                </c:pt>
                <c:pt idx="5">
                  <c:v>137</c:v>
                </c:pt>
                <c:pt idx="6">
                  <c:v>104</c:v>
                </c:pt>
                <c:pt idx="7">
                  <c:v>29</c:v>
                </c:pt>
                <c:pt idx="8">
                  <c:v>31</c:v>
                </c:pt>
                <c:pt idx="9">
                  <c:v>26</c:v>
                </c:pt>
                <c:pt idx="10">
                  <c:v>28</c:v>
                </c:pt>
                <c:pt idx="11">
                  <c:v>108</c:v>
                </c:pt>
                <c:pt idx="12">
                  <c:v>217</c:v>
                </c:pt>
                <c:pt idx="13">
                  <c:v>65</c:v>
                </c:pt>
                <c:pt idx="14">
                  <c:v>50</c:v>
                </c:pt>
                <c:pt idx="15">
                  <c:v>62</c:v>
                </c:pt>
                <c:pt idx="16">
                  <c:v>30</c:v>
                </c:pt>
                <c:pt idx="17">
                  <c:v>27</c:v>
                </c:pt>
                <c:pt idx="18">
                  <c:v>90</c:v>
                </c:pt>
                <c:pt idx="19">
                  <c:v>197</c:v>
                </c:pt>
                <c:pt idx="20">
                  <c:v>108</c:v>
                </c:pt>
              </c:numCache>
            </c:numRef>
          </c:val>
          <c:smooth val="0"/>
        </c:ser>
        <c:dLbls>
          <c:showLegendKey val="0"/>
          <c:showVal val="0"/>
          <c:showCatName val="0"/>
          <c:showSerName val="0"/>
          <c:showPercent val="0"/>
          <c:showBubbleSize val="0"/>
        </c:dLbls>
        <c:smooth val="0"/>
        <c:axId val="592271416"/>
        <c:axId val="592271808"/>
      </c:lineChart>
      <c:dateAx>
        <c:axId val="59227141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71808"/>
        <c:crosses val="autoZero"/>
        <c:auto val="1"/>
        <c:lblOffset val="100"/>
        <c:baseTimeUnit val="days"/>
      </c:dateAx>
      <c:valAx>
        <c:axId val="59227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71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Sheet1!$C$23</c:f>
              <c:strCache>
                <c:ptCount val="1"/>
                <c:pt idx="0">
                  <c:v>2019/20</c:v>
                </c:pt>
              </c:strCache>
            </c:strRef>
          </c:tx>
          <c:spPr>
            <a:solidFill>
              <a:schemeClr val="bg1">
                <a:lumMod val="85000"/>
              </a:schemeClr>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Sheet1!$C$24:$C$30</c:f>
              <c:numCache>
                <c:formatCode>General</c:formatCode>
                <c:ptCount val="7"/>
                <c:pt idx="0">
                  <c:v>174</c:v>
                </c:pt>
                <c:pt idx="1">
                  <c:v>228.00000000000009</c:v>
                </c:pt>
                <c:pt idx="2">
                  <c:v>2171.0000000000027</c:v>
                </c:pt>
                <c:pt idx="3">
                  <c:v>995.99999999999932</c:v>
                </c:pt>
                <c:pt idx="4">
                  <c:v>1281.0000000000023</c:v>
                </c:pt>
                <c:pt idx="5">
                  <c:v>2623.9999999999968</c:v>
                </c:pt>
                <c:pt idx="6">
                  <c:v>2317.9999999999959</c:v>
                </c:pt>
              </c:numCache>
            </c:numRef>
          </c:val>
        </c:ser>
        <c:ser>
          <c:idx val="1"/>
          <c:order val="1"/>
          <c:tx>
            <c:strRef>
              <c:f>Sheet1!$D$23</c:f>
              <c:strCache>
                <c:ptCount val="1"/>
                <c:pt idx="0">
                  <c:v>2020/21</c:v>
                </c:pt>
              </c:strCache>
            </c:strRef>
          </c:tx>
          <c:spPr>
            <a:solidFill>
              <a:srgbClr val="0070C0"/>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Sheet1!$D$24:$D$30</c:f>
              <c:numCache>
                <c:formatCode>General</c:formatCode>
                <c:ptCount val="7"/>
                <c:pt idx="0">
                  <c:v>166.00000000000006</c:v>
                </c:pt>
                <c:pt idx="1">
                  <c:v>257.00000000000011</c:v>
                </c:pt>
                <c:pt idx="2">
                  <c:v>1632.999999999998</c:v>
                </c:pt>
                <c:pt idx="3">
                  <c:v>793</c:v>
                </c:pt>
                <c:pt idx="4">
                  <c:v>1235.9999999999993</c:v>
                </c:pt>
                <c:pt idx="5">
                  <c:v>2362.0000000000041</c:v>
                </c:pt>
                <c:pt idx="6">
                  <c:v>1695.0000000000011</c:v>
                </c:pt>
              </c:numCache>
            </c:numRef>
          </c:val>
        </c:ser>
        <c:dLbls>
          <c:showLegendKey val="0"/>
          <c:showVal val="0"/>
          <c:showCatName val="0"/>
          <c:showSerName val="0"/>
          <c:showPercent val="0"/>
          <c:showBubbleSize val="0"/>
        </c:dLbls>
        <c:gapWidth val="75"/>
        <c:overlap val="-25"/>
        <c:axId val="592276904"/>
        <c:axId val="592278472"/>
      </c:barChart>
      <c:catAx>
        <c:axId val="59227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78472"/>
        <c:crosses val="autoZero"/>
        <c:auto val="1"/>
        <c:lblAlgn val="ctr"/>
        <c:lblOffset val="100"/>
        <c:noMultiLvlLbl val="0"/>
      </c:catAx>
      <c:valAx>
        <c:axId val="592278472"/>
        <c:scaling>
          <c:orientation val="minMax"/>
        </c:scaling>
        <c:delete val="1"/>
        <c:axPos val="l"/>
        <c:numFmt formatCode="General" sourceLinked="1"/>
        <c:majorTickMark val="none"/>
        <c:minorTickMark val="none"/>
        <c:tickLblPos val="nextTo"/>
        <c:crossAx val="592276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Division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Sheet1!$I$24:$I$36</c:f>
              <c:numCache>
                <c:formatCode>General</c:formatCode>
                <c:ptCount val="13"/>
                <c:pt idx="0">
                  <c:v>970.00000000000182</c:v>
                </c:pt>
                <c:pt idx="1">
                  <c:v>817.00000000000011</c:v>
                </c:pt>
                <c:pt idx="2">
                  <c:v>456.99999999999966</c:v>
                </c:pt>
                <c:pt idx="3">
                  <c:v>487</c:v>
                </c:pt>
                <c:pt idx="4">
                  <c:v>949.00000000000205</c:v>
                </c:pt>
                <c:pt idx="5">
                  <c:v>675.9999999999992</c:v>
                </c:pt>
                <c:pt idx="6">
                  <c:v>551.00000000000034</c:v>
                </c:pt>
                <c:pt idx="7">
                  <c:v>1854.9999999999945</c:v>
                </c:pt>
                <c:pt idx="8">
                  <c:v>648.99999999999898</c:v>
                </c:pt>
                <c:pt idx="9">
                  <c:v>1259.0000000000002</c:v>
                </c:pt>
                <c:pt idx="10">
                  <c:v>347.99999999999989</c:v>
                </c:pt>
                <c:pt idx="11">
                  <c:v>409.99999999999983</c:v>
                </c:pt>
                <c:pt idx="12">
                  <c:v>364.00000000000006</c:v>
                </c:pt>
              </c:numCache>
            </c:numRef>
          </c:val>
        </c:ser>
        <c:ser>
          <c:idx val="1"/>
          <c:order val="1"/>
          <c:tx>
            <c:strRef>
              <c:f>Sheet1!$J$23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Sheet1!$J$24:$J$36</c:f>
              <c:numCache>
                <c:formatCode>General</c:formatCode>
                <c:ptCount val="13"/>
                <c:pt idx="0">
                  <c:v>822.00000000000057</c:v>
                </c:pt>
                <c:pt idx="1">
                  <c:v>724.00000000000068</c:v>
                </c:pt>
                <c:pt idx="2">
                  <c:v>339.99999999999989</c:v>
                </c:pt>
                <c:pt idx="3">
                  <c:v>520.99999999999932</c:v>
                </c:pt>
                <c:pt idx="4">
                  <c:v>508</c:v>
                </c:pt>
                <c:pt idx="5">
                  <c:v>596</c:v>
                </c:pt>
                <c:pt idx="6">
                  <c:v>538</c:v>
                </c:pt>
                <c:pt idx="7">
                  <c:v>1536.0000000000007</c:v>
                </c:pt>
                <c:pt idx="8">
                  <c:v>576.99999999999966</c:v>
                </c:pt>
                <c:pt idx="9">
                  <c:v>1065.0000000000002</c:v>
                </c:pt>
                <c:pt idx="10">
                  <c:v>230</c:v>
                </c:pt>
                <c:pt idx="11">
                  <c:v>401.99999999999949</c:v>
                </c:pt>
                <c:pt idx="12">
                  <c:v>283</c:v>
                </c:pt>
              </c:numCache>
            </c:numRef>
          </c:val>
        </c:ser>
        <c:dLbls>
          <c:showLegendKey val="0"/>
          <c:showVal val="1"/>
          <c:showCatName val="0"/>
          <c:showSerName val="0"/>
          <c:showPercent val="0"/>
          <c:showBubbleSize val="0"/>
        </c:dLbls>
        <c:gapWidth val="75"/>
        <c:overlap val="-25"/>
        <c:axId val="592269848"/>
        <c:axId val="592280432"/>
      </c:barChart>
      <c:catAx>
        <c:axId val="592269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92280432"/>
        <c:crosses val="autoZero"/>
        <c:auto val="1"/>
        <c:lblAlgn val="ctr"/>
        <c:lblOffset val="100"/>
        <c:noMultiLvlLbl val="0"/>
      </c:catAx>
      <c:valAx>
        <c:axId val="592280432"/>
        <c:scaling>
          <c:orientation val="minMax"/>
        </c:scaling>
        <c:delete val="1"/>
        <c:axPos val="l"/>
        <c:numFmt formatCode="General" sourceLinked="1"/>
        <c:majorTickMark val="none"/>
        <c:minorTickMark val="none"/>
        <c:tickLblPos val="nextTo"/>
        <c:crossAx val="592269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2019/20</c:v>
                </c:pt>
              </c:strCache>
            </c:strRef>
          </c:tx>
          <c:spPr>
            <a:solidFill>
              <a:schemeClr val="bg1">
                <a:lumMod val="85000"/>
              </a:schemeClr>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Sheet1!$C$4:$C$10</c:f>
              <c:numCache>
                <c:formatCode>General</c:formatCode>
                <c:ptCount val="7"/>
                <c:pt idx="0">
                  <c:v>5084.0000000000309</c:v>
                </c:pt>
                <c:pt idx="1">
                  <c:v>7424.9999999999973</c:v>
                </c:pt>
                <c:pt idx="2">
                  <c:v>61048.999999999513</c:v>
                </c:pt>
                <c:pt idx="3">
                  <c:v>26139.99999999984</c:v>
                </c:pt>
                <c:pt idx="4">
                  <c:v>36334</c:v>
                </c:pt>
                <c:pt idx="5">
                  <c:v>72769.999999999505</c:v>
                </c:pt>
                <c:pt idx="6">
                  <c:v>66366.000000000044</c:v>
                </c:pt>
              </c:numCache>
            </c:numRef>
          </c:val>
        </c:ser>
        <c:ser>
          <c:idx val="1"/>
          <c:order val="1"/>
          <c:tx>
            <c:strRef>
              <c:f>Sheet1!$D$3</c:f>
              <c:strCache>
                <c:ptCount val="1"/>
                <c:pt idx="0">
                  <c:v>2020/21</c:v>
                </c:pt>
              </c:strCache>
            </c:strRef>
          </c:tx>
          <c:spPr>
            <a:solidFill>
              <a:srgbClr val="0070C0"/>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Sheet1!$D$4:$D$10</c:f>
              <c:numCache>
                <c:formatCode>General</c:formatCode>
                <c:ptCount val="7"/>
                <c:pt idx="0">
                  <c:v>4719.0000000000027</c:v>
                </c:pt>
                <c:pt idx="1">
                  <c:v>6927.9999999999736</c:v>
                </c:pt>
                <c:pt idx="2">
                  <c:v>50177.999999999658</c:v>
                </c:pt>
                <c:pt idx="3">
                  <c:v>23142.000000000178</c:v>
                </c:pt>
                <c:pt idx="4">
                  <c:v>39540</c:v>
                </c:pt>
                <c:pt idx="5">
                  <c:v>71530.99999999869</c:v>
                </c:pt>
                <c:pt idx="6">
                  <c:v>59353.999999999891</c:v>
                </c:pt>
              </c:numCache>
            </c:numRef>
          </c:val>
        </c:ser>
        <c:dLbls>
          <c:showLegendKey val="0"/>
          <c:showVal val="0"/>
          <c:showCatName val="0"/>
          <c:showSerName val="0"/>
          <c:showPercent val="0"/>
          <c:showBubbleSize val="0"/>
        </c:dLbls>
        <c:gapWidth val="75"/>
        <c:overlap val="-25"/>
        <c:axId val="592278864"/>
        <c:axId val="592279256"/>
      </c:barChart>
      <c:catAx>
        <c:axId val="59227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79256"/>
        <c:crosses val="autoZero"/>
        <c:auto val="1"/>
        <c:lblAlgn val="ctr"/>
        <c:lblOffset val="100"/>
        <c:noMultiLvlLbl val="0"/>
      </c:catAx>
      <c:valAx>
        <c:axId val="592279256"/>
        <c:scaling>
          <c:orientation val="minMax"/>
        </c:scaling>
        <c:delete val="1"/>
        <c:axPos val="l"/>
        <c:numFmt formatCode="General" sourceLinked="1"/>
        <c:majorTickMark val="none"/>
        <c:minorTickMark val="none"/>
        <c:tickLblPos val="nextTo"/>
        <c:crossAx val="592278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Division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Sheet1!$I$4:$I$16</c:f>
              <c:numCache>
                <c:formatCode>General</c:formatCode>
                <c:ptCount val="13"/>
                <c:pt idx="0">
                  <c:v>25310.9999999998</c:v>
                </c:pt>
                <c:pt idx="1">
                  <c:v>23010.999999999774</c:v>
                </c:pt>
                <c:pt idx="2">
                  <c:v>12492.999999999927</c:v>
                </c:pt>
                <c:pt idx="3">
                  <c:v>14709.000000000002</c:v>
                </c:pt>
                <c:pt idx="4">
                  <c:v>28720.999999999709</c:v>
                </c:pt>
                <c:pt idx="5">
                  <c:v>19334.999999999905</c:v>
                </c:pt>
                <c:pt idx="6">
                  <c:v>16488.999999999964</c:v>
                </c:pt>
                <c:pt idx="7">
                  <c:v>49628.999999999833</c:v>
                </c:pt>
                <c:pt idx="8">
                  <c:v>17656.000000000138</c:v>
                </c:pt>
                <c:pt idx="9">
                  <c:v>35103.999999999905</c:v>
                </c:pt>
                <c:pt idx="10">
                  <c:v>9637.9999999999636</c:v>
                </c:pt>
                <c:pt idx="11">
                  <c:v>12051.000000000013</c:v>
                </c:pt>
                <c:pt idx="12">
                  <c:v>11020.999999999976</c:v>
                </c:pt>
              </c:numCache>
            </c:numRef>
          </c:val>
        </c:ser>
        <c:ser>
          <c:idx val="1"/>
          <c:order val="1"/>
          <c:tx>
            <c:strRef>
              <c:f>Sheet1!$J$3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Sheet1!$J$4:$J$16</c:f>
              <c:numCache>
                <c:formatCode>General</c:formatCode>
                <c:ptCount val="13"/>
                <c:pt idx="0">
                  <c:v>22558.999999999734</c:v>
                </c:pt>
                <c:pt idx="1">
                  <c:v>22030.999999999891</c:v>
                </c:pt>
                <c:pt idx="2">
                  <c:v>11172.999999999987</c:v>
                </c:pt>
                <c:pt idx="3">
                  <c:v>13987.999999999962</c:v>
                </c:pt>
                <c:pt idx="4">
                  <c:v>23580.999999999953</c:v>
                </c:pt>
                <c:pt idx="5">
                  <c:v>18597.000000000015</c:v>
                </c:pt>
                <c:pt idx="6">
                  <c:v>14787.999999999969</c:v>
                </c:pt>
                <c:pt idx="7">
                  <c:v>48092.999999999702</c:v>
                </c:pt>
                <c:pt idx="8">
                  <c:v>17032.999999999993</c:v>
                </c:pt>
                <c:pt idx="9">
                  <c:v>33922.000000000131</c:v>
                </c:pt>
                <c:pt idx="10">
                  <c:v>8866.0000000000837</c:v>
                </c:pt>
                <c:pt idx="11">
                  <c:v>11752.000000000062</c:v>
                </c:pt>
                <c:pt idx="12">
                  <c:v>9009.0000000000273</c:v>
                </c:pt>
              </c:numCache>
            </c:numRef>
          </c:val>
        </c:ser>
        <c:dLbls>
          <c:showLegendKey val="0"/>
          <c:showVal val="1"/>
          <c:showCatName val="0"/>
          <c:showSerName val="0"/>
          <c:showPercent val="0"/>
          <c:showBubbleSize val="0"/>
        </c:dLbls>
        <c:gapWidth val="75"/>
        <c:overlap val="-25"/>
        <c:axId val="592280040"/>
        <c:axId val="583114288"/>
      </c:barChart>
      <c:catAx>
        <c:axId val="59228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83114288"/>
        <c:crosses val="autoZero"/>
        <c:auto val="1"/>
        <c:lblAlgn val="ctr"/>
        <c:lblOffset val="100"/>
        <c:noMultiLvlLbl val="0"/>
      </c:catAx>
      <c:valAx>
        <c:axId val="583114288"/>
        <c:scaling>
          <c:orientation val="minMax"/>
        </c:scaling>
        <c:delete val="1"/>
        <c:axPos val="l"/>
        <c:numFmt formatCode="General" sourceLinked="1"/>
        <c:majorTickMark val="none"/>
        <c:minorTickMark val="none"/>
        <c:tickLblPos val="nextTo"/>
        <c:crossAx val="592280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INFO'!$H$57</c:f>
              <c:strCache>
                <c:ptCount val="1"/>
                <c:pt idx="0">
                  <c:v>2020</c:v>
                </c:pt>
              </c:strCache>
            </c:strRef>
          </c:tx>
          <c:spPr>
            <a:ln w="28575" cap="rnd">
              <a:solidFill>
                <a:schemeClr val="accent2"/>
              </a:solidFill>
              <a:round/>
            </a:ln>
            <a:effectLst/>
          </c:spPr>
          <c:marker>
            <c:symbol val="none"/>
          </c:marker>
          <c:cat>
            <c:numRef>
              <c:f>'WEEKLY PUBLIC INFO'!$I$56:$O$56</c:f>
              <c:numCache>
                <c:formatCode>d\-mmm</c:formatCode>
                <c:ptCount val="7"/>
                <c:pt idx="0">
                  <c:v>44091</c:v>
                </c:pt>
                <c:pt idx="1">
                  <c:v>44092</c:v>
                </c:pt>
                <c:pt idx="2">
                  <c:v>44093</c:v>
                </c:pt>
                <c:pt idx="3">
                  <c:v>44094</c:v>
                </c:pt>
                <c:pt idx="4">
                  <c:v>44095</c:v>
                </c:pt>
                <c:pt idx="5">
                  <c:v>44096</c:v>
                </c:pt>
                <c:pt idx="6">
                  <c:v>44097</c:v>
                </c:pt>
              </c:numCache>
            </c:numRef>
          </c:cat>
          <c:val>
            <c:numRef>
              <c:f>'WEEKLY PUBLIC INFO'!$I$57:$O$57</c:f>
              <c:numCache>
                <c:formatCode>General</c:formatCode>
                <c:ptCount val="7"/>
                <c:pt idx="0">
                  <c:v>1181</c:v>
                </c:pt>
                <c:pt idx="1">
                  <c:v>1176</c:v>
                </c:pt>
                <c:pt idx="2">
                  <c:v>1166</c:v>
                </c:pt>
                <c:pt idx="3">
                  <c:v>1166</c:v>
                </c:pt>
                <c:pt idx="4">
                  <c:v>1155</c:v>
                </c:pt>
                <c:pt idx="5">
                  <c:v>1158</c:v>
                </c:pt>
                <c:pt idx="6">
                  <c:v>1139</c:v>
                </c:pt>
              </c:numCache>
            </c:numRef>
          </c:val>
          <c:smooth val="0"/>
        </c:ser>
        <c:ser>
          <c:idx val="1"/>
          <c:order val="1"/>
          <c:tx>
            <c:strRef>
              <c:f>'WEEKLY PUBLIC INFO'!$H$58</c:f>
              <c:strCache>
                <c:ptCount val="1"/>
                <c:pt idx="0">
                  <c:v>2019</c:v>
                </c:pt>
              </c:strCache>
            </c:strRef>
          </c:tx>
          <c:spPr>
            <a:ln w="28575" cap="rnd">
              <a:solidFill>
                <a:schemeClr val="accent4"/>
              </a:solidFill>
              <a:round/>
            </a:ln>
            <a:effectLst/>
          </c:spPr>
          <c:marker>
            <c:symbol val="none"/>
          </c:marker>
          <c:cat>
            <c:numRef>
              <c:f>'WEEKLY PUBLIC INFO'!$I$56:$O$56</c:f>
              <c:numCache>
                <c:formatCode>d\-mmm</c:formatCode>
                <c:ptCount val="7"/>
                <c:pt idx="0">
                  <c:v>44091</c:v>
                </c:pt>
                <c:pt idx="1">
                  <c:v>44092</c:v>
                </c:pt>
                <c:pt idx="2">
                  <c:v>44093</c:v>
                </c:pt>
                <c:pt idx="3">
                  <c:v>44094</c:v>
                </c:pt>
                <c:pt idx="4">
                  <c:v>44095</c:v>
                </c:pt>
                <c:pt idx="5">
                  <c:v>44096</c:v>
                </c:pt>
                <c:pt idx="6">
                  <c:v>44097</c:v>
                </c:pt>
              </c:numCache>
            </c:numRef>
          </c:cat>
          <c:val>
            <c:numRef>
              <c:f>'WEEKLY PUBLIC INFO'!$I$58:$O$58</c:f>
              <c:numCache>
                <c:formatCode>General</c:formatCode>
                <c:ptCount val="7"/>
                <c:pt idx="0">
                  <c:v>1097</c:v>
                </c:pt>
                <c:pt idx="1">
                  <c:v>1105</c:v>
                </c:pt>
                <c:pt idx="2">
                  <c:v>1102</c:v>
                </c:pt>
                <c:pt idx="3">
                  <c:v>1111</c:v>
                </c:pt>
                <c:pt idx="4">
                  <c:v>1106</c:v>
                </c:pt>
                <c:pt idx="5">
                  <c:v>1092</c:v>
                </c:pt>
                <c:pt idx="6">
                  <c:v>1091</c:v>
                </c:pt>
              </c:numCache>
            </c:numRef>
          </c:val>
          <c:smooth val="0"/>
        </c:ser>
        <c:dLbls>
          <c:showLegendKey val="0"/>
          <c:showVal val="0"/>
          <c:showCatName val="0"/>
          <c:showSerName val="0"/>
          <c:showPercent val="0"/>
          <c:showBubbleSize val="0"/>
        </c:dLbls>
        <c:smooth val="0"/>
        <c:axId val="583115072"/>
        <c:axId val="583111936"/>
      </c:lineChart>
      <c:dateAx>
        <c:axId val="58311507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111936"/>
        <c:crosses val="autoZero"/>
        <c:auto val="1"/>
        <c:lblOffset val="100"/>
        <c:baseTimeUnit val="days"/>
      </c:dateAx>
      <c:valAx>
        <c:axId val="583111936"/>
        <c:scaling>
          <c:orientation val="minMax"/>
          <c:min val="9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11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INFO'!$B$24</c:f>
              <c:strCache>
                <c:ptCount val="1"/>
                <c:pt idx="0">
                  <c:v>2020</c:v>
                </c:pt>
              </c:strCache>
            </c:strRef>
          </c:tx>
          <c:spPr>
            <a:ln w="28575" cap="rnd">
              <a:solidFill>
                <a:schemeClr val="accent2"/>
              </a:solidFill>
              <a:round/>
            </a:ln>
            <a:effectLst/>
          </c:spPr>
          <c:marker>
            <c:symbol val="none"/>
          </c:marker>
          <c:cat>
            <c:numRef>
              <c:f>'WEEKLY PUBLIC INFO'!$A$25:$A$214</c:f>
              <c:numCache>
                <c:formatCode>d\-mmm</c:formatCode>
                <c:ptCount val="190"/>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numCache>
            </c:numRef>
          </c:cat>
          <c:val>
            <c:numRef>
              <c:f>'WEEKLY PUBLIC INFO'!$B$25:$B$214</c:f>
              <c:numCache>
                <c:formatCode>General</c:formatCode>
                <c:ptCount val="190"/>
                <c:pt idx="0">
                  <c:v>1424</c:v>
                </c:pt>
                <c:pt idx="1">
                  <c:v>1725</c:v>
                </c:pt>
                <c:pt idx="2">
                  <c:v>2587</c:v>
                </c:pt>
                <c:pt idx="3">
                  <c:v>2681</c:v>
                </c:pt>
                <c:pt idx="4">
                  <c:v>2765</c:v>
                </c:pt>
                <c:pt idx="5">
                  <c:v>2926</c:v>
                </c:pt>
                <c:pt idx="6">
                  <c:v>3238</c:v>
                </c:pt>
                <c:pt idx="7">
                  <c:v>3460</c:v>
                </c:pt>
                <c:pt idx="8">
                  <c:v>3619</c:v>
                </c:pt>
                <c:pt idx="9">
                  <c:v>3669</c:v>
                </c:pt>
                <c:pt idx="10">
                  <c:v>3731</c:v>
                </c:pt>
                <c:pt idx="11">
                  <c:v>3745</c:v>
                </c:pt>
                <c:pt idx="12">
                  <c:v>3716</c:v>
                </c:pt>
                <c:pt idx="13">
                  <c:v>3688</c:v>
                </c:pt>
                <c:pt idx="14">
                  <c:v>3562</c:v>
                </c:pt>
                <c:pt idx="15">
                  <c:v>3421</c:v>
                </c:pt>
                <c:pt idx="16">
                  <c:v>3330</c:v>
                </c:pt>
                <c:pt idx="17">
                  <c:v>3258</c:v>
                </c:pt>
                <c:pt idx="18">
                  <c:v>3214</c:v>
                </c:pt>
                <c:pt idx="19">
                  <c:v>3114</c:v>
                </c:pt>
                <c:pt idx="20">
                  <c:v>2992</c:v>
                </c:pt>
                <c:pt idx="21">
                  <c:v>2871</c:v>
                </c:pt>
                <c:pt idx="22">
                  <c:v>2823</c:v>
                </c:pt>
                <c:pt idx="23">
                  <c:v>2730</c:v>
                </c:pt>
                <c:pt idx="24">
                  <c:v>2653</c:v>
                </c:pt>
                <c:pt idx="25">
                  <c:v>2619</c:v>
                </c:pt>
                <c:pt idx="26">
                  <c:v>2548</c:v>
                </c:pt>
                <c:pt idx="27">
                  <c:v>2440</c:v>
                </c:pt>
                <c:pt idx="28">
                  <c:v>2376</c:v>
                </c:pt>
                <c:pt idx="29">
                  <c:v>2347</c:v>
                </c:pt>
                <c:pt idx="30">
                  <c:v>2333</c:v>
                </c:pt>
                <c:pt idx="31">
                  <c:v>2301</c:v>
                </c:pt>
                <c:pt idx="32">
                  <c:v>2292</c:v>
                </c:pt>
                <c:pt idx="33">
                  <c:v>2268</c:v>
                </c:pt>
                <c:pt idx="34">
                  <c:v>2175</c:v>
                </c:pt>
                <c:pt idx="35">
                  <c:v>2105</c:v>
                </c:pt>
                <c:pt idx="36">
                  <c:v>2069</c:v>
                </c:pt>
                <c:pt idx="37">
                  <c:v>2015</c:v>
                </c:pt>
                <c:pt idx="38">
                  <c:v>1981</c:v>
                </c:pt>
                <c:pt idx="39">
                  <c:v>1954</c:v>
                </c:pt>
                <c:pt idx="40">
                  <c:v>1926</c:v>
                </c:pt>
                <c:pt idx="41">
                  <c:v>1870</c:v>
                </c:pt>
                <c:pt idx="42">
                  <c:v>1815</c:v>
                </c:pt>
                <c:pt idx="43">
                  <c:v>1783</c:v>
                </c:pt>
                <c:pt idx="44">
                  <c:v>1779</c:v>
                </c:pt>
                <c:pt idx="45">
                  <c:v>1720</c:v>
                </c:pt>
                <c:pt idx="46">
                  <c:v>1709</c:v>
                </c:pt>
                <c:pt idx="47">
                  <c:v>1686</c:v>
                </c:pt>
                <c:pt idx="48">
                  <c:v>1626</c:v>
                </c:pt>
                <c:pt idx="49">
                  <c:v>1550</c:v>
                </c:pt>
                <c:pt idx="50">
                  <c:v>1486</c:v>
                </c:pt>
                <c:pt idx="51">
                  <c:v>1385</c:v>
                </c:pt>
                <c:pt idx="52">
                  <c:v>1293</c:v>
                </c:pt>
                <c:pt idx="53">
                  <c:v>1266</c:v>
                </c:pt>
                <c:pt idx="54">
                  <c:v>1249</c:v>
                </c:pt>
                <c:pt idx="55">
                  <c:v>1217</c:v>
                </c:pt>
                <c:pt idx="56">
                  <c:v>1194</c:v>
                </c:pt>
                <c:pt idx="57">
                  <c:v>1182</c:v>
                </c:pt>
                <c:pt idx="58">
                  <c:v>1137</c:v>
                </c:pt>
                <c:pt idx="59">
                  <c:v>1102</c:v>
                </c:pt>
                <c:pt idx="60">
                  <c:v>1081</c:v>
                </c:pt>
                <c:pt idx="61">
                  <c:v>1072</c:v>
                </c:pt>
                <c:pt idx="62">
                  <c:v>1060</c:v>
                </c:pt>
                <c:pt idx="63">
                  <c:v>1053</c:v>
                </c:pt>
                <c:pt idx="64">
                  <c:v>1043</c:v>
                </c:pt>
                <c:pt idx="65">
                  <c:v>1058</c:v>
                </c:pt>
                <c:pt idx="66">
                  <c:v>1046</c:v>
                </c:pt>
                <c:pt idx="67">
                  <c:v>1026</c:v>
                </c:pt>
                <c:pt idx="68">
                  <c:v>1006</c:v>
                </c:pt>
                <c:pt idx="69">
                  <c:v>984</c:v>
                </c:pt>
                <c:pt idx="70">
                  <c:v>970</c:v>
                </c:pt>
                <c:pt idx="71">
                  <c:v>963</c:v>
                </c:pt>
                <c:pt idx="72">
                  <c:v>974</c:v>
                </c:pt>
                <c:pt idx="73">
                  <c:v>960</c:v>
                </c:pt>
                <c:pt idx="74">
                  <c:v>931</c:v>
                </c:pt>
                <c:pt idx="75">
                  <c:v>929</c:v>
                </c:pt>
                <c:pt idx="76">
                  <c:v>915</c:v>
                </c:pt>
                <c:pt idx="77">
                  <c:v>910</c:v>
                </c:pt>
                <c:pt idx="78">
                  <c:v>900</c:v>
                </c:pt>
                <c:pt idx="79">
                  <c:v>905</c:v>
                </c:pt>
                <c:pt idx="80">
                  <c:v>899</c:v>
                </c:pt>
                <c:pt idx="81">
                  <c:v>904</c:v>
                </c:pt>
                <c:pt idx="82">
                  <c:v>889</c:v>
                </c:pt>
                <c:pt idx="83">
                  <c:v>887</c:v>
                </c:pt>
                <c:pt idx="84">
                  <c:v>903</c:v>
                </c:pt>
                <c:pt idx="85">
                  <c:v>900</c:v>
                </c:pt>
                <c:pt idx="86">
                  <c:v>891</c:v>
                </c:pt>
                <c:pt idx="87">
                  <c:v>888</c:v>
                </c:pt>
                <c:pt idx="88">
                  <c:v>883</c:v>
                </c:pt>
                <c:pt idx="89">
                  <c:v>894</c:v>
                </c:pt>
                <c:pt idx="90">
                  <c:v>886</c:v>
                </c:pt>
                <c:pt idx="91">
                  <c:v>887</c:v>
                </c:pt>
                <c:pt idx="92">
                  <c:v>872</c:v>
                </c:pt>
                <c:pt idx="93">
                  <c:v>868</c:v>
                </c:pt>
                <c:pt idx="94">
                  <c:v>869</c:v>
                </c:pt>
                <c:pt idx="95">
                  <c:v>864</c:v>
                </c:pt>
                <c:pt idx="96">
                  <c:v>861</c:v>
                </c:pt>
                <c:pt idx="97">
                  <c:v>861</c:v>
                </c:pt>
                <c:pt idx="98">
                  <c:v>857</c:v>
                </c:pt>
                <c:pt idx="99">
                  <c:v>853</c:v>
                </c:pt>
                <c:pt idx="100">
                  <c:v>845</c:v>
                </c:pt>
                <c:pt idx="101">
                  <c:v>840</c:v>
                </c:pt>
                <c:pt idx="102">
                  <c:v>841</c:v>
                </c:pt>
                <c:pt idx="103">
                  <c:v>825</c:v>
                </c:pt>
                <c:pt idx="104">
                  <c:v>839</c:v>
                </c:pt>
                <c:pt idx="105">
                  <c:v>823</c:v>
                </c:pt>
                <c:pt idx="106">
                  <c:v>826</c:v>
                </c:pt>
                <c:pt idx="107">
                  <c:v>831</c:v>
                </c:pt>
                <c:pt idx="108">
                  <c:v>842</c:v>
                </c:pt>
                <c:pt idx="109">
                  <c:v>832</c:v>
                </c:pt>
                <c:pt idx="110">
                  <c:v>815</c:v>
                </c:pt>
                <c:pt idx="111">
                  <c:v>801</c:v>
                </c:pt>
                <c:pt idx="112">
                  <c:v>806</c:v>
                </c:pt>
                <c:pt idx="113">
                  <c:v>810</c:v>
                </c:pt>
                <c:pt idx="114">
                  <c:v>819</c:v>
                </c:pt>
                <c:pt idx="115">
                  <c:v>823</c:v>
                </c:pt>
                <c:pt idx="116">
                  <c:v>818</c:v>
                </c:pt>
                <c:pt idx="117">
                  <c:v>810</c:v>
                </c:pt>
                <c:pt idx="118">
                  <c:v>809</c:v>
                </c:pt>
                <c:pt idx="119">
                  <c:v>808</c:v>
                </c:pt>
                <c:pt idx="120">
                  <c:v>798</c:v>
                </c:pt>
                <c:pt idx="121">
                  <c:v>811</c:v>
                </c:pt>
                <c:pt idx="122">
                  <c:v>794</c:v>
                </c:pt>
                <c:pt idx="123">
                  <c:v>787</c:v>
                </c:pt>
                <c:pt idx="124">
                  <c:v>796</c:v>
                </c:pt>
                <c:pt idx="125">
                  <c:v>800</c:v>
                </c:pt>
                <c:pt idx="126">
                  <c:v>802</c:v>
                </c:pt>
                <c:pt idx="127">
                  <c:v>804</c:v>
                </c:pt>
                <c:pt idx="128">
                  <c:v>814</c:v>
                </c:pt>
                <c:pt idx="129">
                  <c:v>809</c:v>
                </c:pt>
                <c:pt idx="130">
                  <c:v>806</c:v>
                </c:pt>
                <c:pt idx="131">
                  <c:v>801</c:v>
                </c:pt>
                <c:pt idx="132">
                  <c:v>821</c:v>
                </c:pt>
                <c:pt idx="133">
                  <c:v>826</c:v>
                </c:pt>
                <c:pt idx="134">
                  <c:v>831</c:v>
                </c:pt>
                <c:pt idx="135">
                  <c:v>867</c:v>
                </c:pt>
                <c:pt idx="136">
                  <c:v>838</c:v>
                </c:pt>
                <c:pt idx="137">
                  <c:v>835</c:v>
                </c:pt>
                <c:pt idx="138">
                  <c:v>804</c:v>
                </c:pt>
                <c:pt idx="139">
                  <c:v>806</c:v>
                </c:pt>
                <c:pt idx="140">
                  <c:v>804</c:v>
                </c:pt>
                <c:pt idx="141">
                  <c:v>811</c:v>
                </c:pt>
                <c:pt idx="142">
                  <c:v>814</c:v>
                </c:pt>
                <c:pt idx="143">
                  <c:v>810</c:v>
                </c:pt>
                <c:pt idx="144">
                  <c:v>822</c:v>
                </c:pt>
                <c:pt idx="145">
                  <c:v>822</c:v>
                </c:pt>
                <c:pt idx="146">
                  <c:v>811</c:v>
                </c:pt>
                <c:pt idx="147">
                  <c:v>821</c:v>
                </c:pt>
                <c:pt idx="148">
                  <c:v>836</c:v>
                </c:pt>
                <c:pt idx="149">
                  <c:v>829</c:v>
                </c:pt>
                <c:pt idx="150">
                  <c:v>830</c:v>
                </c:pt>
                <c:pt idx="151">
                  <c:v>824</c:v>
                </c:pt>
                <c:pt idx="152">
                  <c:v>819</c:v>
                </c:pt>
                <c:pt idx="153">
                  <c:v>846</c:v>
                </c:pt>
                <c:pt idx="154">
                  <c:v>866</c:v>
                </c:pt>
                <c:pt idx="155">
                  <c:v>878</c:v>
                </c:pt>
                <c:pt idx="156">
                  <c:v>913</c:v>
                </c:pt>
                <c:pt idx="157">
                  <c:v>913</c:v>
                </c:pt>
                <c:pt idx="158">
                  <c:v>908</c:v>
                </c:pt>
                <c:pt idx="159">
                  <c:v>898</c:v>
                </c:pt>
                <c:pt idx="160">
                  <c:v>994</c:v>
                </c:pt>
                <c:pt idx="161">
                  <c:v>1067</c:v>
                </c:pt>
                <c:pt idx="162">
                  <c:v>1074</c:v>
                </c:pt>
                <c:pt idx="163">
                  <c:v>1116</c:v>
                </c:pt>
                <c:pt idx="164">
                  <c:v>1151</c:v>
                </c:pt>
                <c:pt idx="165">
                  <c:v>1115</c:v>
                </c:pt>
                <c:pt idx="166">
                  <c:v>1059</c:v>
                </c:pt>
                <c:pt idx="167">
                  <c:v>1050</c:v>
                </c:pt>
                <c:pt idx="168">
                  <c:v>1059</c:v>
                </c:pt>
                <c:pt idx="169">
                  <c:v>1048</c:v>
                </c:pt>
                <c:pt idx="170">
                  <c:v>1051</c:v>
                </c:pt>
                <c:pt idx="171">
                  <c:v>1031</c:v>
                </c:pt>
                <c:pt idx="172">
                  <c:v>1038</c:v>
                </c:pt>
                <c:pt idx="173">
                  <c:v>1013</c:v>
                </c:pt>
                <c:pt idx="174">
                  <c:v>1018</c:v>
                </c:pt>
                <c:pt idx="175">
                  <c:v>1046</c:v>
                </c:pt>
                <c:pt idx="176">
                  <c:v>1068</c:v>
                </c:pt>
                <c:pt idx="177">
                  <c:v>1085</c:v>
                </c:pt>
                <c:pt idx="178">
                  <c:v>1097</c:v>
                </c:pt>
                <c:pt idx="179">
                  <c:v>1097</c:v>
                </c:pt>
                <c:pt idx="180">
                  <c:v>1088</c:v>
                </c:pt>
                <c:pt idx="181">
                  <c:v>1184</c:v>
                </c:pt>
                <c:pt idx="182">
                  <c:v>1191</c:v>
                </c:pt>
                <c:pt idx="183">
                  <c:v>1181</c:v>
                </c:pt>
                <c:pt idx="184">
                  <c:v>1176</c:v>
                </c:pt>
                <c:pt idx="185">
                  <c:v>1166</c:v>
                </c:pt>
                <c:pt idx="186">
                  <c:v>1166</c:v>
                </c:pt>
                <c:pt idx="187">
                  <c:v>1155</c:v>
                </c:pt>
                <c:pt idx="188">
                  <c:v>1158</c:v>
                </c:pt>
                <c:pt idx="189">
                  <c:v>1139</c:v>
                </c:pt>
              </c:numCache>
            </c:numRef>
          </c:val>
          <c:smooth val="0"/>
        </c:ser>
        <c:ser>
          <c:idx val="1"/>
          <c:order val="1"/>
          <c:tx>
            <c:strRef>
              <c:f>'WEEKLY PUBLIC INFO'!$C$24</c:f>
              <c:strCache>
                <c:ptCount val="1"/>
                <c:pt idx="0">
                  <c:v>2019</c:v>
                </c:pt>
              </c:strCache>
            </c:strRef>
          </c:tx>
          <c:spPr>
            <a:ln w="28575" cap="rnd">
              <a:solidFill>
                <a:srgbClr val="FFC000"/>
              </a:solidFill>
              <a:round/>
            </a:ln>
            <a:effectLst/>
          </c:spPr>
          <c:marker>
            <c:symbol val="none"/>
          </c:marker>
          <c:cat>
            <c:numRef>
              <c:f>'WEEKLY PUBLIC INFO'!$A$25:$A$214</c:f>
              <c:numCache>
                <c:formatCode>d\-mmm</c:formatCode>
                <c:ptCount val="190"/>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numCache>
            </c:numRef>
          </c:cat>
          <c:val>
            <c:numRef>
              <c:f>'WEEKLY PUBLIC INFO'!$C$25:$C$214</c:f>
              <c:numCache>
                <c:formatCode>General</c:formatCode>
                <c:ptCount val="190"/>
                <c:pt idx="0">
                  <c:v>977</c:v>
                </c:pt>
                <c:pt idx="1">
                  <c:v>979</c:v>
                </c:pt>
                <c:pt idx="2">
                  <c:v>964</c:v>
                </c:pt>
                <c:pt idx="3">
                  <c:v>963</c:v>
                </c:pt>
                <c:pt idx="4">
                  <c:v>973</c:v>
                </c:pt>
                <c:pt idx="5">
                  <c:v>971</c:v>
                </c:pt>
                <c:pt idx="6">
                  <c:v>961</c:v>
                </c:pt>
                <c:pt idx="7">
                  <c:v>951</c:v>
                </c:pt>
                <c:pt idx="8">
                  <c:v>985</c:v>
                </c:pt>
                <c:pt idx="9">
                  <c:v>1018</c:v>
                </c:pt>
                <c:pt idx="10">
                  <c:v>1007</c:v>
                </c:pt>
                <c:pt idx="11">
                  <c:v>1006</c:v>
                </c:pt>
                <c:pt idx="12">
                  <c:v>993</c:v>
                </c:pt>
                <c:pt idx="13">
                  <c:v>994</c:v>
                </c:pt>
                <c:pt idx="14">
                  <c:v>987</c:v>
                </c:pt>
                <c:pt idx="15">
                  <c:v>995</c:v>
                </c:pt>
                <c:pt idx="16">
                  <c:v>983</c:v>
                </c:pt>
                <c:pt idx="17">
                  <c:v>985</c:v>
                </c:pt>
                <c:pt idx="18">
                  <c:v>976</c:v>
                </c:pt>
                <c:pt idx="19">
                  <c:v>965</c:v>
                </c:pt>
                <c:pt idx="20">
                  <c:v>968</c:v>
                </c:pt>
                <c:pt idx="21">
                  <c:v>978</c:v>
                </c:pt>
                <c:pt idx="22">
                  <c:v>993</c:v>
                </c:pt>
                <c:pt idx="23">
                  <c:v>1022</c:v>
                </c:pt>
                <c:pt idx="24">
                  <c:v>1006</c:v>
                </c:pt>
                <c:pt idx="25">
                  <c:v>1012</c:v>
                </c:pt>
                <c:pt idx="26">
                  <c:v>989</c:v>
                </c:pt>
                <c:pt idx="27">
                  <c:v>989</c:v>
                </c:pt>
                <c:pt idx="28">
                  <c:v>1000</c:v>
                </c:pt>
                <c:pt idx="29">
                  <c:v>1024</c:v>
                </c:pt>
                <c:pt idx="30">
                  <c:v>1024</c:v>
                </c:pt>
                <c:pt idx="31">
                  <c:v>1017</c:v>
                </c:pt>
                <c:pt idx="32">
                  <c:v>1006</c:v>
                </c:pt>
                <c:pt idx="33">
                  <c:v>993</c:v>
                </c:pt>
                <c:pt idx="34">
                  <c:v>988</c:v>
                </c:pt>
                <c:pt idx="35">
                  <c:v>981</c:v>
                </c:pt>
                <c:pt idx="36">
                  <c:v>992</c:v>
                </c:pt>
                <c:pt idx="37">
                  <c:v>988</c:v>
                </c:pt>
                <c:pt idx="38">
                  <c:v>1000</c:v>
                </c:pt>
                <c:pt idx="39">
                  <c:v>1000</c:v>
                </c:pt>
                <c:pt idx="40">
                  <c:v>988</c:v>
                </c:pt>
                <c:pt idx="41">
                  <c:v>984</c:v>
                </c:pt>
                <c:pt idx="42">
                  <c:v>963</c:v>
                </c:pt>
                <c:pt idx="43">
                  <c:v>978</c:v>
                </c:pt>
                <c:pt idx="44">
                  <c:v>973</c:v>
                </c:pt>
                <c:pt idx="45">
                  <c:v>981</c:v>
                </c:pt>
                <c:pt idx="46">
                  <c:v>986</c:v>
                </c:pt>
                <c:pt idx="47">
                  <c:v>999</c:v>
                </c:pt>
                <c:pt idx="48">
                  <c:v>987</c:v>
                </c:pt>
                <c:pt idx="49">
                  <c:v>1000</c:v>
                </c:pt>
                <c:pt idx="50">
                  <c:v>1022</c:v>
                </c:pt>
                <c:pt idx="51">
                  <c:v>1027</c:v>
                </c:pt>
                <c:pt idx="52">
                  <c:v>1037</c:v>
                </c:pt>
                <c:pt idx="53">
                  <c:v>1032</c:v>
                </c:pt>
                <c:pt idx="54">
                  <c:v>1030</c:v>
                </c:pt>
                <c:pt idx="55">
                  <c:v>1029</c:v>
                </c:pt>
                <c:pt idx="56">
                  <c:v>1025</c:v>
                </c:pt>
                <c:pt idx="57">
                  <c:v>1052</c:v>
                </c:pt>
                <c:pt idx="58">
                  <c:v>1054</c:v>
                </c:pt>
                <c:pt idx="59">
                  <c:v>1034</c:v>
                </c:pt>
                <c:pt idx="60">
                  <c:v>1031</c:v>
                </c:pt>
                <c:pt idx="61">
                  <c:v>1028</c:v>
                </c:pt>
                <c:pt idx="62">
                  <c:v>1023</c:v>
                </c:pt>
                <c:pt idx="63">
                  <c:v>1023</c:v>
                </c:pt>
                <c:pt idx="64">
                  <c:v>1058</c:v>
                </c:pt>
                <c:pt idx="65">
                  <c:v>1060</c:v>
                </c:pt>
                <c:pt idx="66">
                  <c:v>1062</c:v>
                </c:pt>
                <c:pt idx="67">
                  <c:v>1061</c:v>
                </c:pt>
                <c:pt idx="68">
                  <c:v>1071</c:v>
                </c:pt>
                <c:pt idx="69">
                  <c:v>1058</c:v>
                </c:pt>
                <c:pt idx="70">
                  <c:v>1044</c:v>
                </c:pt>
                <c:pt idx="71">
                  <c:v>1053</c:v>
                </c:pt>
                <c:pt idx="72">
                  <c:v>1069</c:v>
                </c:pt>
                <c:pt idx="73">
                  <c:v>1055</c:v>
                </c:pt>
                <c:pt idx="74">
                  <c:v>1044</c:v>
                </c:pt>
                <c:pt idx="75">
                  <c:v>1037</c:v>
                </c:pt>
                <c:pt idx="76">
                  <c:v>1043</c:v>
                </c:pt>
                <c:pt idx="77">
                  <c:v>1041</c:v>
                </c:pt>
                <c:pt idx="78">
                  <c:v>1038</c:v>
                </c:pt>
                <c:pt idx="79">
                  <c:v>1067</c:v>
                </c:pt>
                <c:pt idx="80">
                  <c:v>1062</c:v>
                </c:pt>
                <c:pt idx="81">
                  <c:v>1052</c:v>
                </c:pt>
                <c:pt idx="82">
                  <c:v>1049</c:v>
                </c:pt>
                <c:pt idx="83">
                  <c:v>1023</c:v>
                </c:pt>
                <c:pt idx="84">
                  <c:v>1023</c:v>
                </c:pt>
                <c:pt idx="85">
                  <c:v>1020</c:v>
                </c:pt>
                <c:pt idx="86">
                  <c:v>1032</c:v>
                </c:pt>
                <c:pt idx="87">
                  <c:v>1036</c:v>
                </c:pt>
                <c:pt idx="88">
                  <c:v>1052</c:v>
                </c:pt>
                <c:pt idx="89">
                  <c:v>1049</c:v>
                </c:pt>
                <c:pt idx="90">
                  <c:v>1043</c:v>
                </c:pt>
                <c:pt idx="91">
                  <c:v>1038</c:v>
                </c:pt>
                <c:pt idx="92">
                  <c:v>1054</c:v>
                </c:pt>
                <c:pt idx="93">
                  <c:v>1056</c:v>
                </c:pt>
                <c:pt idx="94">
                  <c:v>1044</c:v>
                </c:pt>
                <c:pt idx="95">
                  <c:v>1053</c:v>
                </c:pt>
                <c:pt idx="96">
                  <c:v>1038</c:v>
                </c:pt>
                <c:pt idx="97">
                  <c:v>1035</c:v>
                </c:pt>
                <c:pt idx="98">
                  <c:v>1019</c:v>
                </c:pt>
                <c:pt idx="99">
                  <c:v>1033</c:v>
                </c:pt>
                <c:pt idx="100">
                  <c:v>1057</c:v>
                </c:pt>
                <c:pt idx="101">
                  <c:v>1066</c:v>
                </c:pt>
                <c:pt idx="102">
                  <c:v>1069</c:v>
                </c:pt>
                <c:pt idx="103">
                  <c:v>1056</c:v>
                </c:pt>
                <c:pt idx="104">
                  <c:v>1036</c:v>
                </c:pt>
                <c:pt idx="105">
                  <c:v>1019</c:v>
                </c:pt>
                <c:pt idx="106">
                  <c:v>1015</c:v>
                </c:pt>
                <c:pt idx="107">
                  <c:v>1021</c:v>
                </c:pt>
                <c:pt idx="108">
                  <c:v>1034</c:v>
                </c:pt>
                <c:pt idx="109">
                  <c:v>1035</c:v>
                </c:pt>
                <c:pt idx="110">
                  <c:v>1038</c:v>
                </c:pt>
                <c:pt idx="111">
                  <c:v>1036</c:v>
                </c:pt>
                <c:pt idx="112">
                  <c:v>1015</c:v>
                </c:pt>
                <c:pt idx="113">
                  <c:v>1015</c:v>
                </c:pt>
                <c:pt idx="114">
                  <c:v>1022</c:v>
                </c:pt>
                <c:pt idx="115">
                  <c:v>1006</c:v>
                </c:pt>
                <c:pt idx="116">
                  <c:v>1025</c:v>
                </c:pt>
                <c:pt idx="117">
                  <c:v>1012</c:v>
                </c:pt>
                <c:pt idx="118">
                  <c:v>1007</c:v>
                </c:pt>
                <c:pt idx="119">
                  <c:v>985</c:v>
                </c:pt>
                <c:pt idx="120">
                  <c:v>981</c:v>
                </c:pt>
                <c:pt idx="121">
                  <c:v>970</c:v>
                </c:pt>
                <c:pt idx="122">
                  <c:v>987</c:v>
                </c:pt>
                <c:pt idx="123">
                  <c:v>1001</c:v>
                </c:pt>
                <c:pt idx="124">
                  <c:v>981</c:v>
                </c:pt>
                <c:pt idx="125">
                  <c:v>980</c:v>
                </c:pt>
                <c:pt idx="126">
                  <c:v>974</c:v>
                </c:pt>
                <c:pt idx="127">
                  <c:v>981</c:v>
                </c:pt>
                <c:pt idx="128">
                  <c:v>1005</c:v>
                </c:pt>
                <c:pt idx="129">
                  <c:v>1015</c:v>
                </c:pt>
                <c:pt idx="130">
                  <c:v>999</c:v>
                </c:pt>
                <c:pt idx="131">
                  <c:v>974</c:v>
                </c:pt>
                <c:pt idx="132">
                  <c:v>975</c:v>
                </c:pt>
                <c:pt idx="133">
                  <c:v>972</c:v>
                </c:pt>
                <c:pt idx="134">
                  <c:v>983</c:v>
                </c:pt>
                <c:pt idx="135">
                  <c:v>996</c:v>
                </c:pt>
                <c:pt idx="136">
                  <c:v>985</c:v>
                </c:pt>
                <c:pt idx="137">
                  <c:v>979</c:v>
                </c:pt>
                <c:pt idx="138">
                  <c:v>967</c:v>
                </c:pt>
                <c:pt idx="139">
                  <c:v>959</c:v>
                </c:pt>
                <c:pt idx="140">
                  <c:v>948</c:v>
                </c:pt>
                <c:pt idx="141">
                  <c:v>964</c:v>
                </c:pt>
                <c:pt idx="142">
                  <c:v>976</c:v>
                </c:pt>
                <c:pt idx="143">
                  <c:v>993</c:v>
                </c:pt>
                <c:pt idx="144">
                  <c:v>1025</c:v>
                </c:pt>
                <c:pt idx="145">
                  <c:v>1023</c:v>
                </c:pt>
                <c:pt idx="146">
                  <c:v>1019</c:v>
                </c:pt>
                <c:pt idx="147">
                  <c:v>1021</c:v>
                </c:pt>
                <c:pt idx="148">
                  <c:v>1023</c:v>
                </c:pt>
                <c:pt idx="149">
                  <c:v>1021</c:v>
                </c:pt>
                <c:pt idx="150">
                  <c:v>1037</c:v>
                </c:pt>
                <c:pt idx="151">
                  <c:v>1031</c:v>
                </c:pt>
                <c:pt idx="152">
                  <c:v>1027</c:v>
                </c:pt>
                <c:pt idx="153">
                  <c:v>1020</c:v>
                </c:pt>
                <c:pt idx="154">
                  <c:v>999</c:v>
                </c:pt>
                <c:pt idx="155">
                  <c:v>1004</c:v>
                </c:pt>
                <c:pt idx="156">
                  <c:v>1036</c:v>
                </c:pt>
                <c:pt idx="157">
                  <c:v>1054</c:v>
                </c:pt>
                <c:pt idx="158">
                  <c:v>1059</c:v>
                </c:pt>
                <c:pt idx="159">
                  <c:v>1058</c:v>
                </c:pt>
                <c:pt idx="160">
                  <c:v>1055</c:v>
                </c:pt>
                <c:pt idx="161">
                  <c:v>1051</c:v>
                </c:pt>
                <c:pt idx="162">
                  <c:v>1052</c:v>
                </c:pt>
                <c:pt idx="163">
                  <c:v>1072</c:v>
                </c:pt>
                <c:pt idx="164">
                  <c:v>1054</c:v>
                </c:pt>
                <c:pt idx="165">
                  <c:v>1072</c:v>
                </c:pt>
                <c:pt idx="166">
                  <c:v>1061</c:v>
                </c:pt>
                <c:pt idx="167">
                  <c:v>1047</c:v>
                </c:pt>
                <c:pt idx="168">
                  <c:v>1051</c:v>
                </c:pt>
                <c:pt idx="169">
                  <c:v>1063</c:v>
                </c:pt>
                <c:pt idx="170">
                  <c:v>1073</c:v>
                </c:pt>
                <c:pt idx="171">
                  <c:v>1075</c:v>
                </c:pt>
                <c:pt idx="172">
                  <c:v>1090</c:v>
                </c:pt>
                <c:pt idx="173">
                  <c:v>1083</c:v>
                </c:pt>
                <c:pt idx="174">
                  <c:v>1078</c:v>
                </c:pt>
                <c:pt idx="175">
                  <c:v>1061</c:v>
                </c:pt>
                <c:pt idx="176">
                  <c:v>1073</c:v>
                </c:pt>
                <c:pt idx="177">
                  <c:v>1102</c:v>
                </c:pt>
                <c:pt idx="178">
                  <c:v>1078</c:v>
                </c:pt>
                <c:pt idx="179">
                  <c:v>1095</c:v>
                </c:pt>
                <c:pt idx="180">
                  <c:v>1082</c:v>
                </c:pt>
                <c:pt idx="181">
                  <c:v>1078</c:v>
                </c:pt>
                <c:pt idx="182">
                  <c:v>1067</c:v>
                </c:pt>
                <c:pt idx="183">
                  <c:v>1097</c:v>
                </c:pt>
                <c:pt idx="184">
                  <c:v>1105</c:v>
                </c:pt>
                <c:pt idx="185">
                  <c:v>1102</c:v>
                </c:pt>
                <c:pt idx="186">
                  <c:v>1111</c:v>
                </c:pt>
                <c:pt idx="187">
                  <c:v>1106</c:v>
                </c:pt>
                <c:pt idx="188">
                  <c:v>1092</c:v>
                </c:pt>
                <c:pt idx="189">
                  <c:v>1091</c:v>
                </c:pt>
              </c:numCache>
            </c:numRef>
          </c:val>
          <c:smooth val="0"/>
        </c:ser>
        <c:dLbls>
          <c:showLegendKey val="0"/>
          <c:showVal val="0"/>
          <c:showCatName val="0"/>
          <c:showSerName val="0"/>
          <c:showPercent val="0"/>
          <c:showBubbleSize val="0"/>
        </c:dLbls>
        <c:smooth val="0"/>
        <c:axId val="583112328"/>
        <c:axId val="583112720"/>
      </c:lineChart>
      <c:dateAx>
        <c:axId val="58311232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83112720"/>
        <c:crosses val="autoZero"/>
        <c:auto val="1"/>
        <c:lblOffset val="100"/>
        <c:baseTimeUnit val="days"/>
        <c:majorUnit val="2"/>
        <c:majorTimeUnit val="days"/>
      </c:dateAx>
      <c:valAx>
        <c:axId val="58311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112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'Near</a:t>
            </a:r>
            <a:r>
              <a:rPr lang="en-GB" baseline="0"/>
              <a:t> Miss' Form Submission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18"/>
              <c:layout>
                <c:manualLayout>
                  <c:x val="-5.4127198917456026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'NEAR MISS'!$AG$5:$BG$5</c:f>
              <c:numCache>
                <c:formatCode>m/d/yyyy</c:formatCode>
                <c:ptCount val="27"/>
                <c:pt idx="0">
                  <c:v>43913</c:v>
                </c:pt>
                <c:pt idx="1">
                  <c:v>43920</c:v>
                </c:pt>
                <c:pt idx="2">
                  <c:v>43927</c:v>
                </c:pt>
                <c:pt idx="3">
                  <c:v>43934</c:v>
                </c:pt>
                <c:pt idx="4">
                  <c:v>43941</c:v>
                </c:pt>
                <c:pt idx="5">
                  <c:v>43948</c:v>
                </c:pt>
                <c:pt idx="6">
                  <c:v>43955</c:v>
                </c:pt>
                <c:pt idx="7">
                  <c:v>43962</c:v>
                </c:pt>
                <c:pt idx="8">
                  <c:v>43969</c:v>
                </c:pt>
                <c:pt idx="9">
                  <c:v>43976</c:v>
                </c:pt>
                <c:pt idx="10">
                  <c:v>43983</c:v>
                </c:pt>
                <c:pt idx="11">
                  <c:v>43990</c:v>
                </c:pt>
                <c:pt idx="12">
                  <c:v>43997</c:v>
                </c:pt>
                <c:pt idx="13">
                  <c:v>44004</c:v>
                </c:pt>
                <c:pt idx="14">
                  <c:v>44011</c:v>
                </c:pt>
                <c:pt idx="15">
                  <c:v>44018</c:v>
                </c:pt>
                <c:pt idx="16">
                  <c:v>44025</c:v>
                </c:pt>
                <c:pt idx="17">
                  <c:v>44032</c:v>
                </c:pt>
                <c:pt idx="18">
                  <c:v>44039</c:v>
                </c:pt>
                <c:pt idx="19">
                  <c:v>44046</c:v>
                </c:pt>
                <c:pt idx="20">
                  <c:v>44053</c:v>
                </c:pt>
                <c:pt idx="21">
                  <c:v>44060</c:v>
                </c:pt>
                <c:pt idx="22">
                  <c:v>44067</c:v>
                </c:pt>
                <c:pt idx="23">
                  <c:v>44074</c:v>
                </c:pt>
                <c:pt idx="24">
                  <c:v>44081</c:v>
                </c:pt>
                <c:pt idx="25">
                  <c:v>44088</c:v>
                </c:pt>
                <c:pt idx="26">
                  <c:v>44095</c:v>
                </c:pt>
              </c:numCache>
            </c:numRef>
          </c:cat>
          <c:val>
            <c:numRef>
              <c:f>'NEAR MISS'!$AG$6:$BG$6</c:f>
              <c:numCache>
                <c:formatCode>General</c:formatCode>
                <c:ptCount val="27"/>
                <c:pt idx="0">
                  <c:v>31</c:v>
                </c:pt>
                <c:pt idx="1">
                  <c:v>39</c:v>
                </c:pt>
                <c:pt idx="2">
                  <c:v>55</c:v>
                </c:pt>
                <c:pt idx="3">
                  <c:v>88</c:v>
                </c:pt>
                <c:pt idx="4">
                  <c:v>68</c:v>
                </c:pt>
                <c:pt idx="5">
                  <c:v>24</c:v>
                </c:pt>
                <c:pt idx="6">
                  <c:v>19</c:v>
                </c:pt>
                <c:pt idx="7">
                  <c:v>20</c:v>
                </c:pt>
                <c:pt idx="8">
                  <c:v>78</c:v>
                </c:pt>
                <c:pt idx="9">
                  <c:v>96</c:v>
                </c:pt>
                <c:pt idx="10">
                  <c:v>81</c:v>
                </c:pt>
                <c:pt idx="11">
                  <c:v>54</c:v>
                </c:pt>
                <c:pt idx="12">
                  <c:v>46</c:v>
                </c:pt>
                <c:pt idx="13">
                  <c:v>36</c:v>
                </c:pt>
                <c:pt idx="14">
                  <c:v>22</c:v>
                </c:pt>
                <c:pt idx="15">
                  <c:v>16</c:v>
                </c:pt>
                <c:pt idx="16">
                  <c:v>11</c:v>
                </c:pt>
                <c:pt idx="17">
                  <c:v>2</c:v>
                </c:pt>
                <c:pt idx="18">
                  <c:v>23</c:v>
                </c:pt>
                <c:pt idx="19">
                  <c:v>47</c:v>
                </c:pt>
                <c:pt idx="20">
                  <c:v>24</c:v>
                </c:pt>
                <c:pt idx="21">
                  <c:v>20</c:v>
                </c:pt>
                <c:pt idx="22">
                  <c:v>20</c:v>
                </c:pt>
                <c:pt idx="23">
                  <c:v>32</c:v>
                </c:pt>
                <c:pt idx="24">
                  <c:v>37</c:v>
                </c:pt>
                <c:pt idx="25">
                  <c:v>86</c:v>
                </c:pt>
                <c:pt idx="26">
                  <c:v>47</c:v>
                </c:pt>
              </c:numCache>
            </c:numRef>
          </c:val>
          <c:smooth val="0"/>
        </c:ser>
        <c:dLbls>
          <c:showLegendKey val="0"/>
          <c:showVal val="0"/>
          <c:showCatName val="0"/>
          <c:showSerName val="0"/>
          <c:showPercent val="0"/>
          <c:showBubbleSize val="0"/>
        </c:dLbls>
        <c:smooth val="0"/>
        <c:axId val="583115856"/>
        <c:axId val="583119384"/>
      </c:lineChart>
      <c:dateAx>
        <c:axId val="583115856"/>
        <c:scaling>
          <c:orientation val="minMax"/>
          <c:max val="4409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Week Ending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83119384"/>
        <c:crosses val="autoZero"/>
        <c:auto val="1"/>
        <c:lblOffset val="100"/>
        <c:baseTimeUnit val="days"/>
      </c:dateAx>
      <c:valAx>
        <c:axId val="583119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11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Symptomatic Testing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numRef>
              <c:f>'SLIDE MAKER'!$A$5:$A$174</c:f>
              <c:numCache>
                <c:formatCode>m/d/yyyy</c:formatCode>
                <c:ptCount val="170"/>
                <c:pt idx="0">
                  <c:v>43928</c:v>
                </c:pt>
                <c:pt idx="1">
                  <c:v>43929</c:v>
                </c:pt>
                <c:pt idx="2">
                  <c:v>43930</c:v>
                </c:pt>
                <c:pt idx="3">
                  <c:v>43931</c:v>
                </c:pt>
                <c:pt idx="4">
                  <c:v>43932</c:v>
                </c:pt>
                <c:pt idx="5">
                  <c:v>43933</c:v>
                </c:pt>
                <c:pt idx="6">
                  <c:v>43934</c:v>
                </c:pt>
                <c:pt idx="7">
                  <c:v>43935</c:v>
                </c:pt>
                <c:pt idx="8">
                  <c:v>43936</c:v>
                </c:pt>
                <c:pt idx="9">
                  <c:v>43937</c:v>
                </c:pt>
                <c:pt idx="10">
                  <c:v>43938</c:v>
                </c:pt>
                <c:pt idx="11">
                  <c:v>43939</c:v>
                </c:pt>
                <c:pt idx="12">
                  <c:v>43940</c:v>
                </c:pt>
                <c:pt idx="13">
                  <c:v>43941</c:v>
                </c:pt>
                <c:pt idx="14">
                  <c:v>43942</c:v>
                </c:pt>
                <c:pt idx="15">
                  <c:v>43943</c:v>
                </c:pt>
                <c:pt idx="16">
                  <c:v>43944</c:v>
                </c:pt>
                <c:pt idx="17">
                  <c:v>43945</c:v>
                </c:pt>
                <c:pt idx="18">
                  <c:v>43946</c:v>
                </c:pt>
                <c:pt idx="19">
                  <c:v>43947</c:v>
                </c:pt>
                <c:pt idx="20">
                  <c:v>43948</c:v>
                </c:pt>
                <c:pt idx="21">
                  <c:v>43949</c:v>
                </c:pt>
                <c:pt idx="22">
                  <c:v>43950</c:v>
                </c:pt>
                <c:pt idx="23">
                  <c:v>43951</c:v>
                </c:pt>
                <c:pt idx="24">
                  <c:v>43952</c:v>
                </c:pt>
                <c:pt idx="25">
                  <c:v>43953</c:v>
                </c:pt>
                <c:pt idx="26">
                  <c:v>43954</c:v>
                </c:pt>
                <c:pt idx="27">
                  <c:v>43955</c:v>
                </c:pt>
                <c:pt idx="28">
                  <c:v>43956</c:v>
                </c:pt>
                <c:pt idx="29">
                  <c:v>43957</c:v>
                </c:pt>
                <c:pt idx="30">
                  <c:v>43958</c:v>
                </c:pt>
                <c:pt idx="31">
                  <c:v>43959</c:v>
                </c:pt>
                <c:pt idx="32">
                  <c:v>43960</c:v>
                </c:pt>
                <c:pt idx="33">
                  <c:v>43961</c:v>
                </c:pt>
                <c:pt idx="34">
                  <c:v>43962</c:v>
                </c:pt>
                <c:pt idx="35">
                  <c:v>43963</c:v>
                </c:pt>
                <c:pt idx="36">
                  <c:v>43964</c:v>
                </c:pt>
                <c:pt idx="37">
                  <c:v>43965</c:v>
                </c:pt>
                <c:pt idx="38">
                  <c:v>43966</c:v>
                </c:pt>
                <c:pt idx="39">
                  <c:v>43967</c:v>
                </c:pt>
                <c:pt idx="40">
                  <c:v>43968</c:v>
                </c:pt>
                <c:pt idx="41">
                  <c:v>43969</c:v>
                </c:pt>
                <c:pt idx="42">
                  <c:v>43970</c:v>
                </c:pt>
                <c:pt idx="43">
                  <c:v>43971</c:v>
                </c:pt>
                <c:pt idx="44">
                  <c:v>43972</c:v>
                </c:pt>
                <c:pt idx="45">
                  <c:v>43973</c:v>
                </c:pt>
                <c:pt idx="46">
                  <c:v>43974</c:v>
                </c:pt>
                <c:pt idx="47">
                  <c:v>43975</c:v>
                </c:pt>
                <c:pt idx="48">
                  <c:v>43976</c:v>
                </c:pt>
                <c:pt idx="49">
                  <c:v>43977</c:v>
                </c:pt>
                <c:pt idx="50">
                  <c:v>43978</c:v>
                </c:pt>
                <c:pt idx="51">
                  <c:v>43979</c:v>
                </c:pt>
                <c:pt idx="52">
                  <c:v>43980</c:v>
                </c:pt>
                <c:pt idx="53">
                  <c:v>43981</c:v>
                </c:pt>
                <c:pt idx="54">
                  <c:v>43982</c:v>
                </c:pt>
                <c:pt idx="55">
                  <c:v>43983</c:v>
                </c:pt>
                <c:pt idx="56">
                  <c:v>43984</c:v>
                </c:pt>
                <c:pt idx="57">
                  <c:v>43985</c:v>
                </c:pt>
                <c:pt idx="58">
                  <c:v>43986</c:v>
                </c:pt>
                <c:pt idx="59">
                  <c:v>43987</c:v>
                </c:pt>
                <c:pt idx="60">
                  <c:v>43988</c:v>
                </c:pt>
                <c:pt idx="61">
                  <c:v>43989</c:v>
                </c:pt>
                <c:pt idx="62">
                  <c:v>43990</c:v>
                </c:pt>
                <c:pt idx="63">
                  <c:v>43991</c:v>
                </c:pt>
                <c:pt idx="64">
                  <c:v>43992</c:v>
                </c:pt>
                <c:pt idx="65">
                  <c:v>43993</c:v>
                </c:pt>
                <c:pt idx="66">
                  <c:v>43994</c:v>
                </c:pt>
                <c:pt idx="67">
                  <c:v>43995</c:v>
                </c:pt>
                <c:pt idx="68">
                  <c:v>43996</c:v>
                </c:pt>
                <c:pt idx="69">
                  <c:v>43997</c:v>
                </c:pt>
                <c:pt idx="70">
                  <c:v>43998</c:v>
                </c:pt>
                <c:pt idx="71">
                  <c:v>43999</c:v>
                </c:pt>
                <c:pt idx="72">
                  <c:v>44000</c:v>
                </c:pt>
                <c:pt idx="73">
                  <c:v>44001</c:v>
                </c:pt>
                <c:pt idx="74">
                  <c:v>44002</c:v>
                </c:pt>
                <c:pt idx="75">
                  <c:v>44003</c:v>
                </c:pt>
                <c:pt idx="76">
                  <c:v>44004</c:v>
                </c:pt>
                <c:pt idx="77">
                  <c:v>44005</c:v>
                </c:pt>
                <c:pt idx="78">
                  <c:v>44006</c:v>
                </c:pt>
                <c:pt idx="79">
                  <c:v>44007</c:v>
                </c:pt>
                <c:pt idx="80">
                  <c:v>44008</c:v>
                </c:pt>
                <c:pt idx="81">
                  <c:v>44009</c:v>
                </c:pt>
                <c:pt idx="82">
                  <c:v>44010</c:v>
                </c:pt>
                <c:pt idx="83">
                  <c:v>44011</c:v>
                </c:pt>
                <c:pt idx="84">
                  <c:v>44012</c:v>
                </c:pt>
                <c:pt idx="85">
                  <c:v>44013</c:v>
                </c:pt>
                <c:pt idx="86">
                  <c:v>44014</c:v>
                </c:pt>
                <c:pt idx="87">
                  <c:v>44015</c:v>
                </c:pt>
                <c:pt idx="88">
                  <c:v>44016</c:v>
                </c:pt>
                <c:pt idx="89">
                  <c:v>44017</c:v>
                </c:pt>
                <c:pt idx="90">
                  <c:v>44018</c:v>
                </c:pt>
                <c:pt idx="91">
                  <c:v>44019</c:v>
                </c:pt>
                <c:pt idx="92">
                  <c:v>44020</c:v>
                </c:pt>
                <c:pt idx="93">
                  <c:v>44021</c:v>
                </c:pt>
                <c:pt idx="94">
                  <c:v>44022</c:v>
                </c:pt>
                <c:pt idx="95">
                  <c:v>44023</c:v>
                </c:pt>
                <c:pt idx="96">
                  <c:v>44024</c:v>
                </c:pt>
                <c:pt idx="97">
                  <c:v>44025</c:v>
                </c:pt>
                <c:pt idx="98">
                  <c:v>44026</c:v>
                </c:pt>
                <c:pt idx="99">
                  <c:v>44027</c:v>
                </c:pt>
                <c:pt idx="100">
                  <c:v>44028</c:v>
                </c:pt>
                <c:pt idx="101">
                  <c:v>44029</c:v>
                </c:pt>
                <c:pt idx="102">
                  <c:v>44030</c:v>
                </c:pt>
                <c:pt idx="103">
                  <c:v>44031</c:v>
                </c:pt>
                <c:pt idx="104">
                  <c:v>44032</c:v>
                </c:pt>
                <c:pt idx="105">
                  <c:v>44033</c:v>
                </c:pt>
                <c:pt idx="106">
                  <c:v>44034</c:v>
                </c:pt>
                <c:pt idx="107">
                  <c:v>44035</c:v>
                </c:pt>
                <c:pt idx="108">
                  <c:v>44036</c:v>
                </c:pt>
                <c:pt idx="109">
                  <c:v>44037</c:v>
                </c:pt>
                <c:pt idx="110">
                  <c:v>44038</c:v>
                </c:pt>
                <c:pt idx="111">
                  <c:v>44039</c:v>
                </c:pt>
                <c:pt idx="112">
                  <c:v>44040</c:v>
                </c:pt>
                <c:pt idx="113">
                  <c:v>44041</c:v>
                </c:pt>
                <c:pt idx="114">
                  <c:v>44042</c:v>
                </c:pt>
                <c:pt idx="115">
                  <c:v>44043</c:v>
                </c:pt>
                <c:pt idx="116">
                  <c:v>44044</c:v>
                </c:pt>
                <c:pt idx="117">
                  <c:v>44045</c:v>
                </c:pt>
                <c:pt idx="118">
                  <c:v>44046</c:v>
                </c:pt>
                <c:pt idx="119">
                  <c:v>44047</c:v>
                </c:pt>
                <c:pt idx="120">
                  <c:v>44048</c:v>
                </c:pt>
                <c:pt idx="121">
                  <c:v>44049</c:v>
                </c:pt>
                <c:pt idx="122">
                  <c:v>44050</c:v>
                </c:pt>
                <c:pt idx="123">
                  <c:v>44051</c:v>
                </c:pt>
                <c:pt idx="124">
                  <c:v>44052</c:v>
                </c:pt>
                <c:pt idx="125">
                  <c:v>44053</c:v>
                </c:pt>
                <c:pt idx="126">
                  <c:v>44054</c:v>
                </c:pt>
                <c:pt idx="127">
                  <c:v>44055</c:v>
                </c:pt>
                <c:pt idx="128">
                  <c:v>44056</c:v>
                </c:pt>
                <c:pt idx="129">
                  <c:v>44057</c:v>
                </c:pt>
                <c:pt idx="130">
                  <c:v>44058</c:v>
                </c:pt>
                <c:pt idx="131">
                  <c:v>44059</c:v>
                </c:pt>
                <c:pt idx="132">
                  <c:v>44060</c:v>
                </c:pt>
                <c:pt idx="133">
                  <c:v>44061</c:v>
                </c:pt>
                <c:pt idx="134">
                  <c:v>44062</c:v>
                </c:pt>
                <c:pt idx="135">
                  <c:v>44063</c:v>
                </c:pt>
                <c:pt idx="136">
                  <c:v>44064</c:v>
                </c:pt>
                <c:pt idx="137">
                  <c:v>44065</c:v>
                </c:pt>
                <c:pt idx="138">
                  <c:v>44066</c:v>
                </c:pt>
                <c:pt idx="139">
                  <c:v>44067</c:v>
                </c:pt>
                <c:pt idx="140">
                  <c:v>44068</c:v>
                </c:pt>
                <c:pt idx="141">
                  <c:v>44069</c:v>
                </c:pt>
                <c:pt idx="142">
                  <c:v>44070</c:v>
                </c:pt>
                <c:pt idx="143">
                  <c:v>44071</c:v>
                </c:pt>
                <c:pt idx="144">
                  <c:v>44072</c:v>
                </c:pt>
                <c:pt idx="145">
                  <c:v>44073</c:v>
                </c:pt>
                <c:pt idx="146">
                  <c:v>44074</c:v>
                </c:pt>
                <c:pt idx="147">
                  <c:v>44075</c:v>
                </c:pt>
                <c:pt idx="148">
                  <c:v>44076</c:v>
                </c:pt>
                <c:pt idx="149">
                  <c:v>44077</c:v>
                </c:pt>
                <c:pt idx="150">
                  <c:v>44078</c:v>
                </c:pt>
                <c:pt idx="151">
                  <c:v>44079</c:v>
                </c:pt>
                <c:pt idx="152">
                  <c:v>44080</c:v>
                </c:pt>
                <c:pt idx="153">
                  <c:v>44081</c:v>
                </c:pt>
                <c:pt idx="154">
                  <c:v>44082</c:v>
                </c:pt>
                <c:pt idx="155">
                  <c:v>44083</c:v>
                </c:pt>
                <c:pt idx="156">
                  <c:v>44084</c:v>
                </c:pt>
                <c:pt idx="157">
                  <c:v>44085</c:v>
                </c:pt>
                <c:pt idx="158">
                  <c:v>44086</c:v>
                </c:pt>
                <c:pt idx="159">
                  <c:v>44087</c:v>
                </c:pt>
                <c:pt idx="160">
                  <c:v>44088</c:v>
                </c:pt>
                <c:pt idx="161">
                  <c:v>44089</c:v>
                </c:pt>
                <c:pt idx="162">
                  <c:v>44090</c:v>
                </c:pt>
                <c:pt idx="163">
                  <c:v>44091</c:v>
                </c:pt>
                <c:pt idx="164">
                  <c:v>44092</c:v>
                </c:pt>
                <c:pt idx="165">
                  <c:v>44093</c:v>
                </c:pt>
                <c:pt idx="166">
                  <c:v>44094</c:v>
                </c:pt>
                <c:pt idx="167">
                  <c:v>44095</c:v>
                </c:pt>
                <c:pt idx="168">
                  <c:v>44096</c:v>
                </c:pt>
                <c:pt idx="169">
                  <c:v>44097</c:v>
                </c:pt>
              </c:numCache>
            </c:numRef>
          </c:cat>
          <c:val>
            <c:numRef>
              <c:f>'SLIDE MAKER'!$B$5:$B$174</c:f>
              <c:numCache>
                <c:formatCode>General</c:formatCode>
                <c:ptCount val="170"/>
                <c:pt idx="0">
                  <c:v>51</c:v>
                </c:pt>
                <c:pt idx="1">
                  <c:v>73</c:v>
                </c:pt>
                <c:pt idx="2">
                  <c:v>68</c:v>
                </c:pt>
                <c:pt idx="3">
                  <c:v>78</c:v>
                </c:pt>
                <c:pt idx="4">
                  <c:v>51</c:v>
                </c:pt>
                <c:pt idx="5">
                  <c:v>36</c:v>
                </c:pt>
                <c:pt idx="6">
                  <c:v>21</c:v>
                </c:pt>
                <c:pt idx="7">
                  <c:v>35</c:v>
                </c:pt>
                <c:pt idx="8">
                  <c:v>42</c:v>
                </c:pt>
                <c:pt idx="9">
                  <c:v>28</c:v>
                </c:pt>
                <c:pt idx="10">
                  <c:v>15</c:v>
                </c:pt>
                <c:pt idx="11">
                  <c:v>29</c:v>
                </c:pt>
                <c:pt idx="12">
                  <c:v>27</c:v>
                </c:pt>
                <c:pt idx="13">
                  <c:v>29</c:v>
                </c:pt>
                <c:pt idx="14">
                  <c:v>18</c:v>
                </c:pt>
                <c:pt idx="15">
                  <c:v>37</c:v>
                </c:pt>
                <c:pt idx="16">
                  <c:v>18</c:v>
                </c:pt>
                <c:pt idx="17">
                  <c:v>25</c:v>
                </c:pt>
                <c:pt idx="18">
                  <c:v>30</c:v>
                </c:pt>
                <c:pt idx="19">
                  <c:v>14</c:v>
                </c:pt>
                <c:pt idx="20">
                  <c:v>18</c:v>
                </c:pt>
                <c:pt idx="21">
                  <c:v>14</c:v>
                </c:pt>
                <c:pt idx="22">
                  <c:v>17</c:v>
                </c:pt>
                <c:pt idx="23">
                  <c:v>15</c:v>
                </c:pt>
                <c:pt idx="24">
                  <c:v>14</c:v>
                </c:pt>
                <c:pt idx="25">
                  <c:v>23</c:v>
                </c:pt>
                <c:pt idx="26">
                  <c:v>14</c:v>
                </c:pt>
                <c:pt idx="27">
                  <c:v>16</c:v>
                </c:pt>
                <c:pt idx="28">
                  <c:v>16</c:v>
                </c:pt>
                <c:pt idx="29">
                  <c:v>15</c:v>
                </c:pt>
                <c:pt idx="30">
                  <c:v>11</c:v>
                </c:pt>
                <c:pt idx="31">
                  <c:v>3</c:v>
                </c:pt>
                <c:pt idx="32">
                  <c:v>7</c:v>
                </c:pt>
                <c:pt idx="33">
                  <c:v>5</c:v>
                </c:pt>
                <c:pt idx="34">
                  <c:v>1</c:v>
                </c:pt>
                <c:pt idx="35">
                  <c:v>7</c:v>
                </c:pt>
                <c:pt idx="36">
                  <c:v>8</c:v>
                </c:pt>
                <c:pt idx="37">
                  <c:v>4</c:v>
                </c:pt>
                <c:pt idx="38">
                  <c:v>9</c:v>
                </c:pt>
                <c:pt idx="39">
                  <c:v>4</c:v>
                </c:pt>
                <c:pt idx="40">
                  <c:v>9</c:v>
                </c:pt>
                <c:pt idx="41">
                  <c:v>4</c:v>
                </c:pt>
                <c:pt idx="42">
                  <c:v>1</c:v>
                </c:pt>
                <c:pt idx="43">
                  <c:v>8</c:v>
                </c:pt>
                <c:pt idx="44">
                  <c:v>13</c:v>
                </c:pt>
                <c:pt idx="45">
                  <c:v>2</c:v>
                </c:pt>
                <c:pt idx="46">
                  <c:v>3</c:v>
                </c:pt>
                <c:pt idx="47">
                  <c:v>3</c:v>
                </c:pt>
                <c:pt idx="48">
                  <c:v>8</c:v>
                </c:pt>
                <c:pt idx="49">
                  <c:v>2</c:v>
                </c:pt>
                <c:pt idx="50">
                  <c:v>6</c:v>
                </c:pt>
                <c:pt idx="51">
                  <c:v>4</c:v>
                </c:pt>
                <c:pt idx="52">
                  <c:v>3</c:v>
                </c:pt>
                <c:pt idx="53">
                  <c:v>8</c:v>
                </c:pt>
                <c:pt idx="54">
                  <c:v>2</c:v>
                </c:pt>
                <c:pt idx="55">
                  <c:v>2</c:v>
                </c:pt>
                <c:pt idx="56">
                  <c:v>3</c:v>
                </c:pt>
                <c:pt idx="57">
                  <c:v>4</c:v>
                </c:pt>
                <c:pt idx="58">
                  <c:v>0</c:v>
                </c:pt>
                <c:pt idx="59">
                  <c:v>2</c:v>
                </c:pt>
                <c:pt idx="60">
                  <c:v>4</c:v>
                </c:pt>
                <c:pt idx="61">
                  <c:v>5</c:v>
                </c:pt>
                <c:pt idx="62">
                  <c:v>1</c:v>
                </c:pt>
                <c:pt idx="63">
                  <c:v>2</c:v>
                </c:pt>
                <c:pt idx="64">
                  <c:v>3</c:v>
                </c:pt>
                <c:pt idx="65">
                  <c:v>2</c:v>
                </c:pt>
                <c:pt idx="66">
                  <c:v>6</c:v>
                </c:pt>
                <c:pt idx="67">
                  <c:v>1</c:v>
                </c:pt>
                <c:pt idx="68">
                  <c:v>3</c:v>
                </c:pt>
                <c:pt idx="69">
                  <c:v>0</c:v>
                </c:pt>
                <c:pt idx="70">
                  <c:v>2</c:v>
                </c:pt>
                <c:pt idx="71">
                  <c:v>2</c:v>
                </c:pt>
                <c:pt idx="72">
                  <c:v>6</c:v>
                </c:pt>
                <c:pt idx="73">
                  <c:v>3</c:v>
                </c:pt>
                <c:pt idx="74">
                  <c:v>0</c:v>
                </c:pt>
                <c:pt idx="75">
                  <c:v>6</c:v>
                </c:pt>
                <c:pt idx="76">
                  <c:v>2</c:v>
                </c:pt>
                <c:pt idx="77">
                  <c:v>1</c:v>
                </c:pt>
                <c:pt idx="78">
                  <c:v>1</c:v>
                </c:pt>
                <c:pt idx="79">
                  <c:v>2</c:v>
                </c:pt>
                <c:pt idx="80">
                  <c:v>1</c:v>
                </c:pt>
                <c:pt idx="81">
                  <c:v>2</c:v>
                </c:pt>
                <c:pt idx="82">
                  <c:v>2</c:v>
                </c:pt>
                <c:pt idx="83">
                  <c:v>0</c:v>
                </c:pt>
                <c:pt idx="84">
                  <c:v>3</c:v>
                </c:pt>
                <c:pt idx="85">
                  <c:v>1</c:v>
                </c:pt>
                <c:pt idx="86">
                  <c:v>1</c:v>
                </c:pt>
                <c:pt idx="87">
                  <c:v>2</c:v>
                </c:pt>
                <c:pt idx="88">
                  <c:v>0</c:v>
                </c:pt>
                <c:pt idx="89">
                  <c:v>1</c:v>
                </c:pt>
                <c:pt idx="90">
                  <c:v>1</c:v>
                </c:pt>
                <c:pt idx="91">
                  <c:v>3</c:v>
                </c:pt>
                <c:pt idx="92">
                  <c:v>0</c:v>
                </c:pt>
                <c:pt idx="93">
                  <c:v>3</c:v>
                </c:pt>
                <c:pt idx="94">
                  <c:v>2</c:v>
                </c:pt>
                <c:pt idx="95">
                  <c:v>1</c:v>
                </c:pt>
                <c:pt idx="96">
                  <c:v>0</c:v>
                </c:pt>
                <c:pt idx="97">
                  <c:v>2</c:v>
                </c:pt>
                <c:pt idx="98">
                  <c:v>1</c:v>
                </c:pt>
                <c:pt idx="99">
                  <c:v>1</c:v>
                </c:pt>
                <c:pt idx="100">
                  <c:v>1</c:v>
                </c:pt>
                <c:pt idx="101">
                  <c:v>1</c:v>
                </c:pt>
                <c:pt idx="102">
                  <c:v>1</c:v>
                </c:pt>
                <c:pt idx="103">
                  <c:v>1</c:v>
                </c:pt>
                <c:pt idx="104">
                  <c:v>0</c:v>
                </c:pt>
                <c:pt idx="105">
                  <c:v>2</c:v>
                </c:pt>
                <c:pt idx="106">
                  <c:v>0</c:v>
                </c:pt>
                <c:pt idx="107">
                  <c:v>0</c:v>
                </c:pt>
                <c:pt idx="108">
                  <c:v>0</c:v>
                </c:pt>
                <c:pt idx="109">
                  <c:v>1</c:v>
                </c:pt>
                <c:pt idx="110">
                  <c:v>0</c:v>
                </c:pt>
                <c:pt idx="111">
                  <c:v>2</c:v>
                </c:pt>
                <c:pt idx="112">
                  <c:v>0</c:v>
                </c:pt>
                <c:pt idx="113">
                  <c:v>2</c:v>
                </c:pt>
                <c:pt idx="114">
                  <c:v>2</c:v>
                </c:pt>
                <c:pt idx="115">
                  <c:v>0</c:v>
                </c:pt>
                <c:pt idx="116">
                  <c:v>0</c:v>
                </c:pt>
                <c:pt idx="117">
                  <c:v>1</c:v>
                </c:pt>
                <c:pt idx="118">
                  <c:v>0</c:v>
                </c:pt>
                <c:pt idx="119">
                  <c:v>3</c:v>
                </c:pt>
                <c:pt idx="120">
                  <c:v>1</c:v>
                </c:pt>
                <c:pt idx="121">
                  <c:v>0</c:v>
                </c:pt>
                <c:pt idx="122">
                  <c:v>2</c:v>
                </c:pt>
                <c:pt idx="123">
                  <c:v>0</c:v>
                </c:pt>
                <c:pt idx="124">
                  <c:v>0</c:v>
                </c:pt>
                <c:pt idx="125">
                  <c:v>0</c:v>
                </c:pt>
                <c:pt idx="126">
                  <c:v>2</c:v>
                </c:pt>
                <c:pt idx="127">
                  <c:v>0</c:v>
                </c:pt>
                <c:pt idx="128">
                  <c:v>0</c:v>
                </c:pt>
                <c:pt idx="129">
                  <c:v>0</c:v>
                </c:pt>
                <c:pt idx="130">
                  <c:v>0</c:v>
                </c:pt>
                <c:pt idx="131">
                  <c:v>1</c:v>
                </c:pt>
                <c:pt idx="132">
                  <c:v>0</c:v>
                </c:pt>
                <c:pt idx="133">
                  <c:v>1</c:v>
                </c:pt>
                <c:pt idx="134">
                  <c:v>2</c:v>
                </c:pt>
                <c:pt idx="135">
                  <c:v>0</c:v>
                </c:pt>
                <c:pt idx="136">
                  <c:v>1</c:v>
                </c:pt>
                <c:pt idx="137">
                  <c:v>2</c:v>
                </c:pt>
                <c:pt idx="138">
                  <c:v>6</c:v>
                </c:pt>
                <c:pt idx="139">
                  <c:v>1</c:v>
                </c:pt>
                <c:pt idx="140">
                  <c:v>12</c:v>
                </c:pt>
                <c:pt idx="141">
                  <c:v>13</c:v>
                </c:pt>
                <c:pt idx="142">
                  <c:v>8</c:v>
                </c:pt>
                <c:pt idx="143">
                  <c:v>1</c:v>
                </c:pt>
                <c:pt idx="144">
                  <c:v>1</c:v>
                </c:pt>
                <c:pt idx="145">
                  <c:v>2</c:v>
                </c:pt>
                <c:pt idx="146">
                  <c:v>1</c:v>
                </c:pt>
                <c:pt idx="147">
                  <c:v>6</c:v>
                </c:pt>
                <c:pt idx="148">
                  <c:v>6</c:v>
                </c:pt>
                <c:pt idx="149">
                  <c:v>6</c:v>
                </c:pt>
                <c:pt idx="150">
                  <c:v>2</c:v>
                </c:pt>
                <c:pt idx="151">
                  <c:v>5</c:v>
                </c:pt>
                <c:pt idx="152">
                  <c:v>4</c:v>
                </c:pt>
                <c:pt idx="153">
                  <c:v>3</c:v>
                </c:pt>
                <c:pt idx="154">
                  <c:v>1</c:v>
                </c:pt>
                <c:pt idx="155">
                  <c:v>4</c:v>
                </c:pt>
                <c:pt idx="156">
                  <c:v>2</c:v>
                </c:pt>
                <c:pt idx="157">
                  <c:v>4</c:v>
                </c:pt>
                <c:pt idx="158">
                  <c:v>7</c:v>
                </c:pt>
                <c:pt idx="159">
                  <c:v>3</c:v>
                </c:pt>
                <c:pt idx="160">
                  <c:v>5</c:v>
                </c:pt>
                <c:pt idx="161">
                  <c:v>0</c:v>
                </c:pt>
                <c:pt idx="162">
                  <c:v>0</c:v>
                </c:pt>
                <c:pt idx="163">
                  <c:v>1</c:v>
                </c:pt>
                <c:pt idx="164">
                  <c:v>6</c:v>
                </c:pt>
                <c:pt idx="165">
                  <c:v>0</c:v>
                </c:pt>
                <c:pt idx="166">
                  <c:v>0</c:v>
                </c:pt>
                <c:pt idx="167">
                  <c:v>1</c:v>
                </c:pt>
                <c:pt idx="168">
                  <c:v>6</c:v>
                </c:pt>
                <c:pt idx="169">
                  <c:v>0</c:v>
                </c:pt>
              </c:numCache>
            </c:numRef>
          </c:val>
        </c:ser>
        <c:dLbls>
          <c:showLegendKey val="0"/>
          <c:showVal val="0"/>
          <c:showCatName val="0"/>
          <c:showSerName val="0"/>
          <c:showPercent val="0"/>
          <c:showBubbleSize val="0"/>
        </c:dLbls>
        <c:gapWidth val="40"/>
        <c:axId val="583116248"/>
        <c:axId val="583116640"/>
      </c:barChart>
      <c:dateAx>
        <c:axId val="583116248"/>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83116640"/>
        <c:crosses val="autoZero"/>
        <c:auto val="1"/>
        <c:lblOffset val="100"/>
        <c:baseTimeUnit val="days"/>
        <c:majorUnit val="4"/>
        <c:majorTimeUnit val="days"/>
      </c:dateAx>
      <c:valAx>
        <c:axId val="58311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116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Asymptomatic</a:t>
            </a:r>
            <a:r>
              <a:rPr lang="en-US" baseline="0"/>
              <a:t> </a:t>
            </a:r>
            <a:r>
              <a:rPr lang="en-US"/>
              <a:t>Testing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 MAKER'!$B$180</c:f>
              <c:strCache>
                <c:ptCount val="1"/>
                <c:pt idx="0">
                  <c:v>Testing Referrals</c:v>
                </c:pt>
              </c:strCache>
            </c:strRef>
          </c:tx>
          <c:spPr>
            <a:solidFill>
              <a:schemeClr val="accent2"/>
            </a:solidFill>
            <a:ln>
              <a:noFill/>
            </a:ln>
            <a:effectLst/>
          </c:spPr>
          <c:invertIfNegative val="0"/>
          <c:cat>
            <c:numRef>
              <c:f>'SLIDE MAKER'!$A$181:$A$313</c:f>
              <c:numCache>
                <c:formatCode>m/d/yyyy</c:formatCode>
                <c:ptCount val="133"/>
                <c:pt idx="0">
                  <c:v>43966</c:v>
                </c:pt>
                <c:pt idx="1">
                  <c:v>43967</c:v>
                </c:pt>
                <c:pt idx="2">
                  <c:v>43968</c:v>
                </c:pt>
                <c:pt idx="3">
                  <c:v>43969</c:v>
                </c:pt>
                <c:pt idx="4">
                  <c:v>43970</c:v>
                </c:pt>
                <c:pt idx="5">
                  <c:v>43971</c:v>
                </c:pt>
                <c:pt idx="6">
                  <c:v>43972</c:v>
                </c:pt>
                <c:pt idx="7">
                  <c:v>43973</c:v>
                </c:pt>
                <c:pt idx="8">
                  <c:v>43974</c:v>
                </c:pt>
                <c:pt idx="9">
                  <c:v>43975</c:v>
                </c:pt>
                <c:pt idx="10">
                  <c:v>43976</c:v>
                </c:pt>
                <c:pt idx="11">
                  <c:v>43977</c:v>
                </c:pt>
                <c:pt idx="12">
                  <c:v>43978</c:v>
                </c:pt>
                <c:pt idx="13">
                  <c:v>43979</c:v>
                </c:pt>
                <c:pt idx="14">
                  <c:v>43980</c:v>
                </c:pt>
                <c:pt idx="15">
                  <c:v>43981</c:v>
                </c:pt>
                <c:pt idx="16">
                  <c:v>43982</c:v>
                </c:pt>
                <c:pt idx="17">
                  <c:v>43983</c:v>
                </c:pt>
                <c:pt idx="18">
                  <c:v>43984</c:v>
                </c:pt>
                <c:pt idx="19">
                  <c:v>43985</c:v>
                </c:pt>
                <c:pt idx="20">
                  <c:v>43986</c:v>
                </c:pt>
                <c:pt idx="21">
                  <c:v>43987</c:v>
                </c:pt>
                <c:pt idx="22">
                  <c:v>43988</c:v>
                </c:pt>
                <c:pt idx="23">
                  <c:v>43989</c:v>
                </c:pt>
                <c:pt idx="24">
                  <c:v>43990</c:v>
                </c:pt>
                <c:pt idx="25">
                  <c:v>43991</c:v>
                </c:pt>
                <c:pt idx="26">
                  <c:v>43992</c:v>
                </c:pt>
                <c:pt idx="27">
                  <c:v>43993</c:v>
                </c:pt>
                <c:pt idx="28">
                  <c:v>43994</c:v>
                </c:pt>
                <c:pt idx="29">
                  <c:v>43995</c:v>
                </c:pt>
                <c:pt idx="30">
                  <c:v>43996</c:v>
                </c:pt>
                <c:pt idx="31">
                  <c:v>43997</c:v>
                </c:pt>
                <c:pt idx="32">
                  <c:v>43998</c:v>
                </c:pt>
                <c:pt idx="33">
                  <c:v>43999</c:v>
                </c:pt>
                <c:pt idx="34">
                  <c:v>44000</c:v>
                </c:pt>
                <c:pt idx="35">
                  <c:v>44001</c:v>
                </c:pt>
                <c:pt idx="36">
                  <c:v>44002</c:v>
                </c:pt>
                <c:pt idx="37">
                  <c:v>44003</c:v>
                </c:pt>
                <c:pt idx="38">
                  <c:v>44004</c:v>
                </c:pt>
                <c:pt idx="39">
                  <c:v>44005</c:v>
                </c:pt>
                <c:pt idx="40">
                  <c:v>44006</c:v>
                </c:pt>
                <c:pt idx="41">
                  <c:v>44007</c:v>
                </c:pt>
                <c:pt idx="42">
                  <c:v>44008</c:v>
                </c:pt>
                <c:pt idx="43">
                  <c:v>44009</c:v>
                </c:pt>
                <c:pt idx="44">
                  <c:v>44010</c:v>
                </c:pt>
                <c:pt idx="45">
                  <c:v>44011</c:v>
                </c:pt>
                <c:pt idx="46">
                  <c:v>44012</c:v>
                </c:pt>
                <c:pt idx="47">
                  <c:v>44013</c:v>
                </c:pt>
                <c:pt idx="48">
                  <c:v>44014</c:v>
                </c:pt>
                <c:pt idx="49">
                  <c:v>44015</c:v>
                </c:pt>
                <c:pt idx="50">
                  <c:v>44016</c:v>
                </c:pt>
                <c:pt idx="51">
                  <c:v>44017</c:v>
                </c:pt>
                <c:pt idx="52">
                  <c:v>44018</c:v>
                </c:pt>
                <c:pt idx="53">
                  <c:v>44019</c:v>
                </c:pt>
                <c:pt idx="54">
                  <c:v>44020</c:v>
                </c:pt>
                <c:pt idx="55">
                  <c:v>44021</c:v>
                </c:pt>
                <c:pt idx="56">
                  <c:v>44022</c:v>
                </c:pt>
                <c:pt idx="57">
                  <c:v>44023</c:v>
                </c:pt>
                <c:pt idx="58">
                  <c:v>44024</c:v>
                </c:pt>
                <c:pt idx="59">
                  <c:v>44025</c:v>
                </c:pt>
                <c:pt idx="60">
                  <c:v>44026</c:v>
                </c:pt>
                <c:pt idx="61">
                  <c:v>44027</c:v>
                </c:pt>
                <c:pt idx="62">
                  <c:v>44028</c:v>
                </c:pt>
                <c:pt idx="63">
                  <c:v>44029</c:v>
                </c:pt>
                <c:pt idx="64">
                  <c:v>44030</c:v>
                </c:pt>
                <c:pt idx="65">
                  <c:v>44031</c:v>
                </c:pt>
                <c:pt idx="66">
                  <c:v>44032</c:v>
                </c:pt>
                <c:pt idx="67">
                  <c:v>44033</c:v>
                </c:pt>
                <c:pt idx="68">
                  <c:v>44034</c:v>
                </c:pt>
                <c:pt idx="69">
                  <c:v>44035</c:v>
                </c:pt>
                <c:pt idx="70">
                  <c:v>44036</c:v>
                </c:pt>
                <c:pt idx="71">
                  <c:v>44037</c:v>
                </c:pt>
                <c:pt idx="72">
                  <c:v>44038</c:v>
                </c:pt>
                <c:pt idx="73">
                  <c:v>44039</c:v>
                </c:pt>
                <c:pt idx="74">
                  <c:v>44040</c:v>
                </c:pt>
                <c:pt idx="75">
                  <c:v>44041</c:v>
                </c:pt>
                <c:pt idx="76">
                  <c:v>44042</c:v>
                </c:pt>
                <c:pt idx="77">
                  <c:v>44043</c:v>
                </c:pt>
                <c:pt idx="78">
                  <c:v>44044</c:v>
                </c:pt>
                <c:pt idx="79">
                  <c:v>44045</c:v>
                </c:pt>
                <c:pt idx="80">
                  <c:v>44046</c:v>
                </c:pt>
                <c:pt idx="81">
                  <c:v>44047</c:v>
                </c:pt>
                <c:pt idx="82">
                  <c:v>44048</c:v>
                </c:pt>
                <c:pt idx="83">
                  <c:v>44049</c:v>
                </c:pt>
                <c:pt idx="84">
                  <c:v>44050</c:v>
                </c:pt>
                <c:pt idx="85">
                  <c:v>44051</c:v>
                </c:pt>
                <c:pt idx="86">
                  <c:v>44052</c:v>
                </c:pt>
                <c:pt idx="87">
                  <c:v>44053</c:v>
                </c:pt>
                <c:pt idx="88">
                  <c:v>44054</c:v>
                </c:pt>
                <c:pt idx="89">
                  <c:v>44055</c:v>
                </c:pt>
                <c:pt idx="90">
                  <c:v>44056</c:v>
                </c:pt>
                <c:pt idx="91">
                  <c:v>44057</c:v>
                </c:pt>
                <c:pt idx="92">
                  <c:v>44058</c:v>
                </c:pt>
                <c:pt idx="93">
                  <c:v>44059</c:v>
                </c:pt>
                <c:pt idx="94">
                  <c:v>44060</c:v>
                </c:pt>
                <c:pt idx="95">
                  <c:v>44061</c:v>
                </c:pt>
                <c:pt idx="96">
                  <c:v>44062</c:v>
                </c:pt>
                <c:pt idx="97">
                  <c:v>44063</c:v>
                </c:pt>
                <c:pt idx="98">
                  <c:v>44064</c:v>
                </c:pt>
                <c:pt idx="99">
                  <c:v>44065</c:v>
                </c:pt>
                <c:pt idx="100">
                  <c:v>44066</c:v>
                </c:pt>
                <c:pt idx="101">
                  <c:v>44067</c:v>
                </c:pt>
                <c:pt idx="102">
                  <c:v>44068</c:v>
                </c:pt>
                <c:pt idx="103">
                  <c:v>44069</c:v>
                </c:pt>
                <c:pt idx="104">
                  <c:v>44070</c:v>
                </c:pt>
                <c:pt idx="105">
                  <c:v>44071</c:v>
                </c:pt>
                <c:pt idx="106">
                  <c:v>44072</c:v>
                </c:pt>
                <c:pt idx="107">
                  <c:v>44073</c:v>
                </c:pt>
                <c:pt idx="108">
                  <c:v>44074</c:v>
                </c:pt>
                <c:pt idx="109">
                  <c:v>44075</c:v>
                </c:pt>
                <c:pt idx="110">
                  <c:v>44076</c:v>
                </c:pt>
                <c:pt idx="111">
                  <c:v>44077</c:v>
                </c:pt>
                <c:pt idx="112">
                  <c:v>44078</c:v>
                </c:pt>
                <c:pt idx="113">
                  <c:v>44079</c:v>
                </c:pt>
                <c:pt idx="114">
                  <c:v>44080</c:v>
                </c:pt>
                <c:pt idx="115">
                  <c:v>44081</c:v>
                </c:pt>
                <c:pt idx="116">
                  <c:v>44082</c:v>
                </c:pt>
                <c:pt idx="117">
                  <c:v>44083</c:v>
                </c:pt>
                <c:pt idx="118">
                  <c:v>44084</c:v>
                </c:pt>
                <c:pt idx="119">
                  <c:v>44085</c:v>
                </c:pt>
                <c:pt idx="120">
                  <c:v>44086</c:v>
                </c:pt>
                <c:pt idx="121">
                  <c:v>44087</c:v>
                </c:pt>
                <c:pt idx="122">
                  <c:v>44088</c:v>
                </c:pt>
                <c:pt idx="123">
                  <c:v>44089</c:v>
                </c:pt>
                <c:pt idx="124">
                  <c:v>44090</c:v>
                </c:pt>
                <c:pt idx="125">
                  <c:v>44091</c:v>
                </c:pt>
                <c:pt idx="126">
                  <c:v>44092</c:v>
                </c:pt>
                <c:pt idx="127">
                  <c:v>44093</c:v>
                </c:pt>
                <c:pt idx="128">
                  <c:v>44094</c:v>
                </c:pt>
                <c:pt idx="129">
                  <c:v>44095</c:v>
                </c:pt>
                <c:pt idx="130">
                  <c:v>44096</c:v>
                </c:pt>
                <c:pt idx="131">
                  <c:v>44097</c:v>
                </c:pt>
                <c:pt idx="132">
                  <c:v>44098</c:v>
                </c:pt>
              </c:numCache>
            </c:numRef>
          </c:cat>
          <c:val>
            <c:numRef>
              <c:f>'SLIDE MAKER'!$B$181:$B$313</c:f>
              <c:numCache>
                <c:formatCode>General</c:formatCode>
                <c:ptCount val="133"/>
                <c:pt idx="0">
                  <c:v>14</c:v>
                </c:pt>
                <c:pt idx="1">
                  <c:v>9</c:v>
                </c:pt>
                <c:pt idx="2">
                  <c:v>5</c:v>
                </c:pt>
                <c:pt idx="3">
                  <c:v>0</c:v>
                </c:pt>
                <c:pt idx="4">
                  <c:v>3</c:v>
                </c:pt>
                <c:pt idx="5">
                  <c:v>17</c:v>
                </c:pt>
                <c:pt idx="6">
                  <c:v>19</c:v>
                </c:pt>
                <c:pt idx="7">
                  <c:v>10</c:v>
                </c:pt>
                <c:pt idx="8">
                  <c:v>17</c:v>
                </c:pt>
                <c:pt idx="9">
                  <c:v>7</c:v>
                </c:pt>
                <c:pt idx="10">
                  <c:v>5</c:v>
                </c:pt>
                <c:pt idx="11">
                  <c:v>5</c:v>
                </c:pt>
                <c:pt idx="12">
                  <c:v>2</c:v>
                </c:pt>
                <c:pt idx="13">
                  <c:v>10</c:v>
                </c:pt>
                <c:pt idx="14">
                  <c:v>3</c:v>
                </c:pt>
                <c:pt idx="15">
                  <c:v>2</c:v>
                </c:pt>
                <c:pt idx="16">
                  <c:v>8</c:v>
                </c:pt>
                <c:pt idx="17">
                  <c:v>17</c:v>
                </c:pt>
                <c:pt idx="18">
                  <c:v>1</c:v>
                </c:pt>
                <c:pt idx="19">
                  <c:v>19</c:v>
                </c:pt>
                <c:pt idx="20">
                  <c:v>3</c:v>
                </c:pt>
                <c:pt idx="21">
                  <c:v>2</c:v>
                </c:pt>
                <c:pt idx="22">
                  <c:v>0</c:v>
                </c:pt>
                <c:pt idx="23">
                  <c:v>4</c:v>
                </c:pt>
                <c:pt idx="24">
                  <c:v>3</c:v>
                </c:pt>
                <c:pt idx="25">
                  <c:v>4</c:v>
                </c:pt>
                <c:pt idx="26">
                  <c:v>2</c:v>
                </c:pt>
                <c:pt idx="27">
                  <c:v>0</c:v>
                </c:pt>
                <c:pt idx="28">
                  <c:v>3</c:v>
                </c:pt>
                <c:pt idx="29">
                  <c:v>4</c:v>
                </c:pt>
                <c:pt idx="30">
                  <c:v>2</c:v>
                </c:pt>
                <c:pt idx="31">
                  <c:v>3</c:v>
                </c:pt>
                <c:pt idx="32">
                  <c:v>6</c:v>
                </c:pt>
                <c:pt idx="33">
                  <c:v>7</c:v>
                </c:pt>
                <c:pt idx="34">
                  <c:v>2</c:v>
                </c:pt>
                <c:pt idx="35">
                  <c:v>0</c:v>
                </c:pt>
                <c:pt idx="36">
                  <c:v>2</c:v>
                </c:pt>
                <c:pt idx="37">
                  <c:v>8</c:v>
                </c:pt>
                <c:pt idx="38">
                  <c:v>2</c:v>
                </c:pt>
                <c:pt idx="39">
                  <c:v>4</c:v>
                </c:pt>
                <c:pt idx="40">
                  <c:v>7</c:v>
                </c:pt>
                <c:pt idx="41">
                  <c:v>0</c:v>
                </c:pt>
                <c:pt idx="42">
                  <c:v>0</c:v>
                </c:pt>
                <c:pt idx="43">
                  <c:v>2</c:v>
                </c:pt>
                <c:pt idx="44">
                  <c:v>3</c:v>
                </c:pt>
                <c:pt idx="45">
                  <c:v>0</c:v>
                </c:pt>
                <c:pt idx="46">
                  <c:v>2</c:v>
                </c:pt>
                <c:pt idx="47">
                  <c:v>2</c:v>
                </c:pt>
                <c:pt idx="48">
                  <c:v>0</c:v>
                </c:pt>
                <c:pt idx="49">
                  <c:v>0</c:v>
                </c:pt>
                <c:pt idx="50">
                  <c:v>2</c:v>
                </c:pt>
                <c:pt idx="51">
                  <c:v>3</c:v>
                </c:pt>
                <c:pt idx="52">
                  <c:v>1</c:v>
                </c:pt>
                <c:pt idx="53">
                  <c:v>2</c:v>
                </c:pt>
                <c:pt idx="54">
                  <c:v>2</c:v>
                </c:pt>
                <c:pt idx="55">
                  <c:v>0</c:v>
                </c:pt>
                <c:pt idx="56">
                  <c:v>0</c:v>
                </c:pt>
                <c:pt idx="57">
                  <c:v>4</c:v>
                </c:pt>
                <c:pt idx="58">
                  <c:v>0</c:v>
                </c:pt>
                <c:pt idx="59">
                  <c:v>0</c:v>
                </c:pt>
                <c:pt idx="60">
                  <c:v>0</c:v>
                </c:pt>
                <c:pt idx="61">
                  <c:v>1</c:v>
                </c:pt>
                <c:pt idx="62">
                  <c:v>0</c:v>
                </c:pt>
                <c:pt idx="63">
                  <c:v>0</c:v>
                </c:pt>
                <c:pt idx="64">
                  <c:v>0</c:v>
                </c:pt>
                <c:pt idx="65">
                  <c:v>2</c:v>
                </c:pt>
                <c:pt idx="66">
                  <c:v>0</c:v>
                </c:pt>
                <c:pt idx="67">
                  <c:v>0</c:v>
                </c:pt>
                <c:pt idx="68">
                  <c:v>0</c:v>
                </c:pt>
                <c:pt idx="69">
                  <c:v>0</c:v>
                </c:pt>
                <c:pt idx="70">
                  <c:v>2</c:v>
                </c:pt>
                <c:pt idx="71">
                  <c:v>0</c:v>
                </c:pt>
                <c:pt idx="72">
                  <c:v>0</c:v>
                </c:pt>
                <c:pt idx="73">
                  <c:v>9</c:v>
                </c:pt>
                <c:pt idx="74">
                  <c:v>4</c:v>
                </c:pt>
                <c:pt idx="75">
                  <c:v>0</c:v>
                </c:pt>
                <c:pt idx="76">
                  <c:v>0</c:v>
                </c:pt>
                <c:pt idx="77">
                  <c:v>0</c:v>
                </c:pt>
                <c:pt idx="78">
                  <c:v>3</c:v>
                </c:pt>
                <c:pt idx="79">
                  <c:v>0</c:v>
                </c:pt>
                <c:pt idx="80">
                  <c:v>0</c:v>
                </c:pt>
                <c:pt idx="81">
                  <c:v>0</c:v>
                </c:pt>
                <c:pt idx="82">
                  <c:v>0</c:v>
                </c:pt>
                <c:pt idx="83">
                  <c:v>0</c:v>
                </c:pt>
                <c:pt idx="84">
                  <c:v>2</c:v>
                </c:pt>
                <c:pt idx="85">
                  <c:v>0</c:v>
                </c:pt>
                <c:pt idx="86">
                  <c:v>0</c:v>
                </c:pt>
                <c:pt idx="87">
                  <c:v>0</c:v>
                </c:pt>
                <c:pt idx="88">
                  <c:v>1</c:v>
                </c:pt>
                <c:pt idx="89">
                  <c:v>2</c:v>
                </c:pt>
                <c:pt idx="90">
                  <c:v>0</c:v>
                </c:pt>
                <c:pt idx="91">
                  <c:v>0</c:v>
                </c:pt>
                <c:pt idx="92">
                  <c:v>4</c:v>
                </c:pt>
                <c:pt idx="93">
                  <c:v>0</c:v>
                </c:pt>
                <c:pt idx="94">
                  <c:v>2</c:v>
                </c:pt>
                <c:pt idx="95">
                  <c:v>0</c:v>
                </c:pt>
                <c:pt idx="96">
                  <c:v>1</c:v>
                </c:pt>
                <c:pt idx="97">
                  <c:v>0</c:v>
                </c:pt>
                <c:pt idx="98">
                  <c:v>0</c:v>
                </c:pt>
                <c:pt idx="99">
                  <c:v>2</c:v>
                </c:pt>
                <c:pt idx="100">
                  <c:v>0</c:v>
                </c:pt>
                <c:pt idx="101">
                  <c:v>0</c:v>
                </c:pt>
                <c:pt idx="102">
                  <c:v>0</c:v>
                </c:pt>
                <c:pt idx="103">
                  <c:v>0</c:v>
                </c:pt>
                <c:pt idx="104">
                  <c:v>1</c:v>
                </c:pt>
                <c:pt idx="105">
                  <c:v>4</c:v>
                </c:pt>
                <c:pt idx="106">
                  <c:v>1</c:v>
                </c:pt>
                <c:pt idx="107">
                  <c:v>14</c:v>
                </c:pt>
                <c:pt idx="108">
                  <c:v>0</c:v>
                </c:pt>
                <c:pt idx="109">
                  <c:v>0</c:v>
                </c:pt>
                <c:pt idx="110">
                  <c:v>0</c:v>
                </c:pt>
                <c:pt idx="111">
                  <c:v>0</c:v>
                </c:pt>
                <c:pt idx="112">
                  <c:v>0</c:v>
                </c:pt>
                <c:pt idx="113">
                  <c:v>0</c:v>
                </c:pt>
                <c:pt idx="114">
                  <c:v>9</c:v>
                </c:pt>
                <c:pt idx="115">
                  <c:v>0</c:v>
                </c:pt>
                <c:pt idx="116">
                  <c:v>0</c:v>
                </c:pt>
                <c:pt idx="117">
                  <c:v>3</c:v>
                </c:pt>
                <c:pt idx="118">
                  <c:v>2</c:v>
                </c:pt>
                <c:pt idx="119">
                  <c:v>0</c:v>
                </c:pt>
                <c:pt idx="120">
                  <c:v>2</c:v>
                </c:pt>
                <c:pt idx="121">
                  <c:v>5</c:v>
                </c:pt>
                <c:pt idx="122">
                  <c:v>2</c:v>
                </c:pt>
                <c:pt idx="123">
                  <c:v>1</c:v>
                </c:pt>
                <c:pt idx="124">
                  <c:v>2</c:v>
                </c:pt>
                <c:pt idx="125">
                  <c:v>1</c:v>
                </c:pt>
                <c:pt idx="126">
                  <c:v>2</c:v>
                </c:pt>
                <c:pt idx="127">
                  <c:v>7</c:v>
                </c:pt>
                <c:pt idx="128">
                  <c:v>6</c:v>
                </c:pt>
                <c:pt idx="129">
                  <c:v>5</c:v>
                </c:pt>
                <c:pt idx="130">
                  <c:v>2</c:v>
                </c:pt>
                <c:pt idx="131">
                  <c:v>0</c:v>
                </c:pt>
                <c:pt idx="132">
                  <c:v>0</c:v>
                </c:pt>
              </c:numCache>
            </c:numRef>
          </c:val>
        </c:ser>
        <c:dLbls>
          <c:showLegendKey val="0"/>
          <c:showVal val="0"/>
          <c:showCatName val="0"/>
          <c:showSerName val="0"/>
          <c:showPercent val="0"/>
          <c:showBubbleSize val="0"/>
        </c:dLbls>
        <c:gapWidth val="40"/>
        <c:axId val="583117424"/>
        <c:axId val="583118208"/>
      </c:barChart>
      <c:dateAx>
        <c:axId val="583117424"/>
        <c:scaling>
          <c:orientation val="minMax"/>
          <c:max val="44097"/>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83118208"/>
        <c:crosses val="autoZero"/>
        <c:auto val="0"/>
        <c:lblOffset val="100"/>
        <c:baseTimeUnit val="days"/>
        <c:majorUnit val="2"/>
        <c:majorTimeUnit val="days"/>
      </c:dateAx>
      <c:valAx>
        <c:axId val="58311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11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52027304557937E-2"/>
          <c:y val="1.9007150628870272E-2"/>
          <c:w val="0.95141437383317984"/>
          <c:h val="0.87241555261340464"/>
        </c:manualLayout>
      </c:layout>
      <c:barChart>
        <c:barDir val="col"/>
        <c:grouping val="clustered"/>
        <c:varyColors val="0"/>
        <c:ser>
          <c:idx val="0"/>
          <c:order val="0"/>
          <c:spPr>
            <a:solidFill>
              <a:schemeClr val="bg1">
                <a:lumMod val="85000"/>
              </a:schemeClr>
            </a:solidFill>
            <a:ln>
              <a:noFill/>
            </a:ln>
            <a:effectLst/>
          </c:spPr>
          <c:invertIfNegative val="0"/>
          <c:dPt>
            <c:idx val="1"/>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Sheet1!$M$48:$M$49</c:f>
              <c:strCache>
                <c:ptCount val="2"/>
                <c:pt idx="0">
                  <c:v>2019/20</c:v>
                </c:pt>
                <c:pt idx="1">
                  <c:v>2020/21</c:v>
                </c:pt>
              </c:strCache>
            </c:strRef>
          </c:cat>
          <c:val>
            <c:numRef>
              <c:f>Sheet1!$U$48:$U$49</c:f>
              <c:numCache>
                <c:formatCode>General</c:formatCode>
                <c:ptCount val="2"/>
                <c:pt idx="0">
                  <c:v>275167.99999999889</c:v>
                </c:pt>
                <c:pt idx="1">
                  <c:v>255391.99999999837</c:v>
                </c:pt>
              </c:numCache>
            </c:numRef>
          </c:val>
        </c:ser>
        <c:dLbls>
          <c:showLegendKey val="0"/>
          <c:showVal val="0"/>
          <c:showCatName val="0"/>
          <c:showSerName val="0"/>
          <c:showPercent val="0"/>
          <c:showBubbleSize val="0"/>
        </c:dLbls>
        <c:gapWidth val="50"/>
        <c:overlap val="-25"/>
        <c:axId val="592274944"/>
        <c:axId val="592277296"/>
      </c:barChart>
      <c:catAx>
        <c:axId val="59227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77296"/>
        <c:crosses val="autoZero"/>
        <c:auto val="1"/>
        <c:lblAlgn val="ctr"/>
        <c:lblOffset val="100"/>
        <c:noMultiLvlLbl val="0"/>
      </c:catAx>
      <c:valAx>
        <c:axId val="592277296"/>
        <c:scaling>
          <c:orientation val="minMax"/>
          <c:min val="0"/>
        </c:scaling>
        <c:delete val="1"/>
        <c:axPos val="l"/>
        <c:numFmt formatCode="General" sourceLinked="1"/>
        <c:majorTickMark val="none"/>
        <c:minorTickMark val="none"/>
        <c:tickLblPos val="nextTo"/>
        <c:crossAx val="59227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Custody Volume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B0F0"/>
              </a:solidFill>
              <a:round/>
            </a:ln>
            <a:effectLst/>
          </c:spPr>
          <c:marker>
            <c:symbol val="none"/>
          </c:marker>
          <c:cat>
            <c:numRef>
              <c:f>'Total Volume'!$F$49:$F$187</c:f>
              <c:numCache>
                <c:formatCode>dd/mm/yy;@</c:formatCode>
                <c:ptCount val="139"/>
                <c:pt idx="0">
                  <c:v>43959</c:v>
                </c:pt>
                <c:pt idx="1">
                  <c:v>43960</c:v>
                </c:pt>
                <c:pt idx="2">
                  <c:v>43961</c:v>
                </c:pt>
                <c:pt idx="3">
                  <c:v>43962</c:v>
                </c:pt>
                <c:pt idx="4">
                  <c:v>43963</c:v>
                </c:pt>
                <c:pt idx="5">
                  <c:v>43964</c:v>
                </c:pt>
                <c:pt idx="6">
                  <c:v>43965</c:v>
                </c:pt>
                <c:pt idx="7">
                  <c:v>43966</c:v>
                </c:pt>
                <c:pt idx="8">
                  <c:v>43967</c:v>
                </c:pt>
                <c:pt idx="9">
                  <c:v>43968</c:v>
                </c:pt>
                <c:pt idx="10">
                  <c:v>43969</c:v>
                </c:pt>
                <c:pt idx="11">
                  <c:v>43970</c:v>
                </c:pt>
                <c:pt idx="12">
                  <c:v>43971</c:v>
                </c:pt>
                <c:pt idx="13">
                  <c:v>43972</c:v>
                </c:pt>
                <c:pt idx="14">
                  <c:v>43973</c:v>
                </c:pt>
                <c:pt idx="15">
                  <c:v>43974</c:v>
                </c:pt>
                <c:pt idx="16">
                  <c:v>43975</c:v>
                </c:pt>
                <c:pt idx="17">
                  <c:v>43976</c:v>
                </c:pt>
                <c:pt idx="18">
                  <c:v>43977</c:v>
                </c:pt>
                <c:pt idx="19">
                  <c:v>43978</c:v>
                </c:pt>
                <c:pt idx="20">
                  <c:v>43979</c:v>
                </c:pt>
                <c:pt idx="21">
                  <c:v>43980</c:v>
                </c:pt>
                <c:pt idx="22">
                  <c:v>43981</c:v>
                </c:pt>
                <c:pt idx="23">
                  <c:v>43982</c:v>
                </c:pt>
                <c:pt idx="24">
                  <c:v>43983</c:v>
                </c:pt>
                <c:pt idx="25">
                  <c:v>43984</c:v>
                </c:pt>
                <c:pt idx="26">
                  <c:v>43985</c:v>
                </c:pt>
                <c:pt idx="27">
                  <c:v>43986</c:v>
                </c:pt>
                <c:pt idx="28">
                  <c:v>43987</c:v>
                </c:pt>
                <c:pt idx="29">
                  <c:v>43988</c:v>
                </c:pt>
                <c:pt idx="30">
                  <c:v>43989</c:v>
                </c:pt>
                <c:pt idx="31">
                  <c:v>43990</c:v>
                </c:pt>
                <c:pt idx="32">
                  <c:v>43991</c:v>
                </c:pt>
                <c:pt idx="33">
                  <c:v>43992</c:v>
                </c:pt>
                <c:pt idx="34">
                  <c:v>43993</c:v>
                </c:pt>
                <c:pt idx="35">
                  <c:v>43994</c:v>
                </c:pt>
                <c:pt idx="36">
                  <c:v>43995</c:v>
                </c:pt>
                <c:pt idx="37">
                  <c:v>43996</c:v>
                </c:pt>
                <c:pt idx="38">
                  <c:v>43997</c:v>
                </c:pt>
                <c:pt idx="39">
                  <c:v>43998</c:v>
                </c:pt>
                <c:pt idx="40">
                  <c:v>43999</c:v>
                </c:pt>
                <c:pt idx="41">
                  <c:v>44000</c:v>
                </c:pt>
                <c:pt idx="42">
                  <c:v>44001</c:v>
                </c:pt>
                <c:pt idx="43">
                  <c:v>44002</c:v>
                </c:pt>
                <c:pt idx="44">
                  <c:v>44003</c:v>
                </c:pt>
                <c:pt idx="45">
                  <c:v>44004</c:v>
                </c:pt>
                <c:pt idx="46">
                  <c:v>44005</c:v>
                </c:pt>
                <c:pt idx="47">
                  <c:v>44006</c:v>
                </c:pt>
                <c:pt idx="48">
                  <c:v>44007</c:v>
                </c:pt>
                <c:pt idx="49">
                  <c:v>44008</c:v>
                </c:pt>
                <c:pt idx="50">
                  <c:v>44009</c:v>
                </c:pt>
                <c:pt idx="51">
                  <c:v>44010</c:v>
                </c:pt>
                <c:pt idx="52">
                  <c:v>44011</c:v>
                </c:pt>
                <c:pt idx="53">
                  <c:v>44012</c:v>
                </c:pt>
                <c:pt idx="54">
                  <c:v>44013</c:v>
                </c:pt>
                <c:pt idx="55">
                  <c:v>44014</c:v>
                </c:pt>
                <c:pt idx="56">
                  <c:v>44015</c:v>
                </c:pt>
                <c:pt idx="57">
                  <c:v>44016</c:v>
                </c:pt>
                <c:pt idx="58">
                  <c:v>44017</c:v>
                </c:pt>
                <c:pt idx="59">
                  <c:v>44018</c:v>
                </c:pt>
                <c:pt idx="60">
                  <c:v>44019</c:v>
                </c:pt>
                <c:pt idx="61">
                  <c:v>44020</c:v>
                </c:pt>
                <c:pt idx="62">
                  <c:v>44021</c:v>
                </c:pt>
                <c:pt idx="63">
                  <c:v>44022</c:v>
                </c:pt>
                <c:pt idx="64">
                  <c:v>44023</c:v>
                </c:pt>
                <c:pt idx="65">
                  <c:v>44024</c:v>
                </c:pt>
                <c:pt idx="66">
                  <c:v>44025</c:v>
                </c:pt>
                <c:pt idx="67">
                  <c:v>44026</c:v>
                </c:pt>
                <c:pt idx="68">
                  <c:v>44027</c:v>
                </c:pt>
                <c:pt idx="69">
                  <c:v>44028</c:v>
                </c:pt>
                <c:pt idx="70">
                  <c:v>44029</c:v>
                </c:pt>
                <c:pt idx="71">
                  <c:v>44030</c:v>
                </c:pt>
                <c:pt idx="72">
                  <c:v>44031</c:v>
                </c:pt>
                <c:pt idx="73">
                  <c:v>44032</c:v>
                </c:pt>
                <c:pt idx="74">
                  <c:v>44033</c:v>
                </c:pt>
                <c:pt idx="75">
                  <c:v>44034</c:v>
                </c:pt>
                <c:pt idx="76">
                  <c:v>44035</c:v>
                </c:pt>
                <c:pt idx="77">
                  <c:v>44036</c:v>
                </c:pt>
                <c:pt idx="78">
                  <c:v>44037</c:v>
                </c:pt>
                <c:pt idx="79">
                  <c:v>44038</c:v>
                </c:pt>
                <c:pt idx="80">
                  <c:v>44039</c:v>
                </c:pt>
                <c:pt idx="81">
                  <c:v>44040</c:v>
                </c:pt>
                <c:pt idx="82">
                  <c:v>44041</c:v>
                </c:pt>
                <c:pt idx="83">
                  <c:v>44042</c:v>
                </c:pt>
                <c:pt idx="84">
                  <c:v>44043</c:v>
                </c:pt>
                <c:pt idx="85">
                  <c:v>44044</c:v>
                </c:pt>
                <c:pt idx="86">
                  <c:v>44045</c:v>
                </c:pt>
                <c:pt idx="87">
                  <c:v>44046</c:v>
                </c:pt>
                <c:pt idx="88">
                  <c:v>44047</c:v>
                </c:pt>
                <c:pt idx="89">
                  <c:v>44048</c:v>
                </c:pt>
                <c:pt idx="90">
                  <c:v>44049</c:v>
                </c:pt>
                <c:pt idx="91">
                  <c:v>44050</c:v>
                </c:pt>
                <c:pt idx="92">
                  <c:v>44051</c:v>
                </c:pt>
                <c:pt idx="93">
                  <c:v>44052</c:v>
                </c:pt>
                <c:pt idx="94">
                  <c:v>44053</c:v>
                </c:pt>
                <c:pt idx="95">
                  <c:v>44054</c:v>
                </c:pt>
                <c:pt idx="96">
                  <c:v>44055</c:v>
                </c:pt>
                <c:pt idx="97">
                  <c:v>44056</c:v>
                </c:pt>
                <c:pt idx="98">
                  <c:v>44057</c:v>
                </c:pt>
                <c:pt idx="99">
                  <c:v>44058</c:v>
                </c:pt>
                <c:pt idx="100">
                  <c:v>44059</c:v>
                </c:pt>
                <c:pt idx="101">
                  <c:v>44060</c:v>
                </c:pt>
                <c:pt idx="102">
                  <c:v>44061</c:v>
                </c:pt>
                <c:pt idx="103">
                  <c:v>44062</c:v>
                </c:pt>
                <c:pt idx="104">
                  <c:v>44063</c:v>
                </c:pt>
                <c:pt idx="105">
                  <c:v>44064</c:v>
                </c:pt>
                <c:pt idx="106">
                  <c:v>44065</c:v>
                </c:pt>
                <c:pt idx="107">
                  <c:v>44066</c:v>
                </c:pt>
                <c:pt idx="108">
                  <c:v>44067</c:v>
                </c:pt>
                <c:pt idx="109">
                  <c:v>44068</c:v>
                </c:pt>
                <c:pt idx="110">
                  <c:v>44069</c:v>
                </c:pt>
                <c:pt idx="111">
                  <c:v>44070</c:v>
                </c:pt>
                <c:pt idx="112">
                  <c:v>44071</c:v>
                </c:pt>
                <c:pt idx="113">
                  <c:v>44072</c:v>
                </c:pt>
                <c:pt idx="114">
                  <c:v>44073</c:v>
                </c:pt>
                <c:pt idx="115">
                  <c:v>44074</c:v>
                </c:pt>
                <c:pt idx="116">
                  <c:v>44075</c:v>
                </c:pt>
                <c:pt idx="117">
                  <c:v>44076</c:v>
                </c:pt>
                <c:pt idx="118">
                  <c:v>44077</c:v>
                </c:pt>
                <c:pt idx="119">
                  <c:v>44078</c:v>
                </c:pt>
                <c:pt idx="120">
                  <c:v>44079</c:v>
                </c:pt>
                <c:pt idx="121">
                  <c:v>44080</c:v>
                </c:pt>
                <c:pt idx="122">
                  <c:v>44081</c:v>
                </c:pt>
                <c:pt idx="123">
                  <c:v>44082</c:v>
                </c:pt>
                <c:pt idx="124">
                  <c:v>44083</c:v>
                </c:pt>
                <c:pt idx="125">
                  <c:v>44084</c:v>
                </c:pt>
                <c:pt idx="126">
                  <c:v>44085</c:v>
                </c:pt>
                <c:pt idx="127">
                  <c:v>44086</c:v>
                </c:pt>
                <c:pt idx="128">
                  <c:v>44087</c:v>
                </c:pt>
                <c:pt idx="129">
                  <c:v>44088</c:v>
                </c:pt>
                <c:pt idx="130">
                  <c:v>44089</c:v>
                </c:pt>
                <c:pt idx="131">
                  <c:v>44090</c:v>
                </c:pt>
                <c:pt idx="132">
                  <c:v>44091</c:v>
                </c:pt>
                <c:pt idx="133">
                  <c:v>44092</c:v>
                </c:pt>
                <c:pt idx="134">
                  <c:v>44093</c:v>
                </c:pt>
                <c:pt idx="135">
                  <c:v>44094</c:v>
                </c:pt>
                <c:pt idx="136">
                  <c:v>44095</c:v>
                </c:pt>
                <c:pt idx="137">
                  <c:v>44096</c:v>
                </c:pt>
                <c:pt idx="138">
                  <c:v>44097</c:v>
                </c:pt>
              </c:numCache>
            </c:numRef>
          </c:cat>
          <c:val>
            <c:numRef>
              <c:f>'Total Volume'!$G$49:$G$187</c:f>
              <c:numCache>
                <c:formatCode>General</c:formatCode>
                <c:ptCount val="139"/>
                <c:pt idx="0">
                  <c:v>349</c:v>
                </c:pt>
                <c:pt idx="1">
                  <c:v>295</c:v>
                </c:pt>
                <c:pt idx="2">
                  <c:v>285</c:v>
                </c:pt>
                <c:pt idx="3">
                  <c:v>364</c:v>
                </c:pt>
                <c:pt idx="4">
                  <c:v>379</c:v>
                </c:pt>
                <c:pt idx="5">
                  <c:v>398</c:v>
                </c:pt>
                <c:pt idx="6">
                  <c:v>369</c:v>
                </c:pt>
                <c:pt idx="7">
                  <c:v>377</c:v>
                </c:pt>
                <c:pt idx="8">
                  <c:v>332</c:v>
                </c:pt>
                <c:pt idx="9">
                  <c:v>369</c:v>
                </c:pt>
                <c:pt idx="10">
                  <c:v>360</c:v>
                </c:pt>
                <c:pt idx="11">
                  <c:v>390</c:v>
                </c:pt>
                <c:pt idx="12">
                  <c:v>469</c:v>
                </c:pt>
                <c:pt idx="13">
                  <c:v>394</c:v>
                </c:pt>
                <c:pt idx="14">
                  <c:v>392</c:v>
                </c:pt>
                <c:pt idx="15">
                  <c:v>335</c:v>
                </c:pt>
                <c:pt idx="16">
                  <c:v>336</c:v>
                </c:pt>
                <c:pt idx="17">
                  <c:v>406</c:v>
                </c:pt>
                <c:pt idx="18">
                  <c:v>402</c:v>
                </c:pt>
                <c:pt idx="19">
                  <c:v>412</c:v>
                </c:pt>
                <c:pt idx="20">
                  <c:v>446</c:v>
                </c:pt>
                <c:pt idx="21">
                  <c:v>467</c:v>
                </c:pt>
                <c:pt idx="22">
                  <c:v>430</c:v>
                </c:pt>
                <c:pt idx="23">
                  <c:v>387</c:v>
                </c:pt>
                <c:pt idx="24">
                  <c:v>431</c:v>
                </c:pt>
                <c:pt idx="25">
                  <c:v>455</c:v>
                </c:pt>
                <c:pt idx="26">
                  <c:v>421</c:v>
                </c:pt>
                <c:pt idx="27">
                  <c:v>404</c:v>
                </c:pt>
                <c:pt idx="28">
                  <c:v>443</c:v>
                </c:pt>
                <c:pt idx="29">
                  <c:v>362</c:v>
                </c:pt>
                <c:pt idx="30">
                  <c:v>332</c:v>
                </c:pt>
                <c:pt idx="31">
                  <c:v>341</c:v>
                </c:pt>
                <c:pt idx="32">
                  <c:v>388</c:v>
                </c:pt>
                <c:pt idx="33">
                  <c:v>402</c:v>
                </c:pt>
                <c:pt idx="34">
                  <c:v>407</c:v>
                </c:pt>
                <c:pt idx="35">
                  <c:v>385</c:v>
                </c:pt>
                <c:pt idx="36">
                  <c:v>388</c:v>
                </c:pt>
                <c:pt idx="37">
                  <c:v>316</c:v>
                </c:pt>
                <c:pt idx="38">
                  <c:v>404</c:v>
                </c:pt>
                <c:pt idx="39">
                  <c:v>434</c:v>
                </c:pt>
                <c:pt idx="40">
                  <c:v>430</c:v>
                </c:pt>
                <c:pt idx="41">
                  <c:v>449</c:v>
                </c:pt>
                <c:pt idx="42">
                  <c:v>422</c:v>
                </c:pt>
                <c:pt idx="43">
                  <c:v>362</c:v>
                </c:pt>
                <c:pt idx="44">
                  <c:v>374</c:v>
                </c:pt>
                <c:pt idx="45">
                  <c:v>375</c:v>
                </c:pt>
                <c:pt idx="46">
                  <c:v>380</c:v>
                </c:pt>
                <c:pt idx="47">
                  <c:v>430</c:v>
                </c:pt>
                <c:pt idx="48">
                  <c:v>443</c:v>
                </c:pt>
                <c:pt idx="49">
                  <c:v>439</c:v>
                </c:pt>
                <c:pt idx="50">
                  <c:v>325</c:v>
                </c:pt>
                <c:pt idx="51">
                  <c:v>353</c:v>
                </c:pt>
                <c:pt idx="52">
                  <c:v>367</c:v>
                </c:pt>
                <c:pt idx="53">
                  <c:v>400</c:v>
                </c:pt>
                <c:pt idx="54">
                  <c:v>388</c:v>
                </c:pt>
                <c:pt idx="55">
                  <c:v>412</c:v>
                </c:pt>
                <c:pt idx="56">
                  <c:v>385</c:v>
                </c:pt>
                <c:pt idx="57">
                  <c:v>363</c:v>
                </c:pt>
                <c:pt idx="58">
                  <c:v>331</c:v>
                </c:pt>
                <c:pt idx="59">
                  <c:v>361</c:v>
                </c:pt>
                <c:pt idx="60">
                  <c:v>417</c:v>
                </c:pt>
                <c:pt idx="61">
                  <c:v>452</c:v>
                </c:pt>
                <c:pt idx="62">
                  <c:v>443</c:v>
                </c:pt>
                <c:pt idx="63">
                  <c:v>415</c:v>
                </c:pt>
                <c:pt idx="64">
                  <c:v>359</c:v>
                </c:pt>
                <c:pt idx="65">
                  <c:v>389</c:v>
                </c:pt>
                <c:pt idx="66">
                  <c:v>327</c:v>
                </c:pt>
                <c:pt idx="67">
                  <c:v>387</c:v>
                </c:pt>
                <c:pt idx="68">
                  <c:v>368</c:v>
                </c:pt>
                <c:pt idx="69">
                  <c:v>429</c:v>
                </c:pt>
                <c:pt idx="70">
                  <c:v>378</c:v>
                </c:pt>
                <c:pt idx="71">
                  <c:v>423</c:v>
                </c:pt>
                <c:pt idx="72">
                  <c:v>366</c:v>
                </c:pt>
                <c:pt idx="73">
                  <c:v>385</c:v>
                </c:pt>
                <c:pt idx="74">
                  <c:v>422</c:v>
                </c:pt>
                <c:pt idx="75">
                  <c:v>415</c:v>
                </c:pt>
                <c:pt idx="76">
                  <c:v>431</c:v>
                </c:pt>
                <c:pt idx="77">
                  <c:v>414</c:v>
                </c:pt>
                <c:pt idx="78">
                  <c:v>385</c:v>
                </c:pt>
                <c:pt idx="79">
                  <c:v>426</c:v>
                </c:pt>
                <c:pt idx="80">
                  <c:v>357</c:v>
                </c:pt>
                <c:pt idx="81">
                  <c:v>435</c:v>
                </c:pt>
                <c:pt idx="82">
                  <c:v>410</c:v>
                </c:pt>
                <c:pt idx="83">
                  <c:v>429</c:v>
                </c:pt>
                <c:pt idx="84">
                  <c:v>376</c:v>
                </c:pt>
                <c:pt idx="85">
                  <c:v>435</c:v>
                </c:pt>
                <c:pt idx="86">
                  <c:v>390</c:v>
                </c:pt>
                <c:pt idx="87">
                  <c:v>336</c:v>
                </c:pt>
                <c:pt idx="88">
                  <c:v>381</c:v>
                </c:pt>
                <c:pt idx="89">
                  <c:v>381</c:v>
                </c:pt>
                <c:pt idx="90">
                  <c:v>439</c:v>
                </c:pt>
                <c:pt idx="91">
                  <c:v>423</c:v>
                </c:pt>
                <c:pt idx="92">
                  <c:v>389</c:v>
                </c:pt>
                <c:pt idx="93">
                  <c:v>420</c:v>
                </c:pt>
                <c:pt idx="94">
                  <c:v>367</c:v>
                </c:pt>
                <c:pt idx="95">
                  <c:v>410</c:v>
                </c:pt>
                <c:pt idx="96">
                  <c:v>387</c:v>
                </c:pt>
                <c:pt idx="97">
                  <c:v>493</c:v>
                </c:pt>
                <c:pt idx="98">
                  <c:v>402</c:v>
                </c:pt>
                <c:pt idx="99">
                  <c:v>379</c:v>
                </c:pt>
                <c:pt idx="100">
                  <c:v>365</c:v>
                </c:pt>
                <c:pt idx="101">
                  <c:v>336</c:v>
                </c:pt>
                <c:pt idx="102">
                  <c:v>413</c:v>
                </c:pt>
                <c:pt idx="103">
                  <c:v>470</c:v>
                </c:pt>
                <c:pt idx="104">
                  <c:v>418</c:v>
                </c:pt>
                <c:pt idx="105">
                  <c:v>382</c:v>
                </c:pt>
                <c:pt idx="106">
                  <c:v>327</c:v>
                </c:pt>
                <c:pt idx="107">
                  <c:v>401</c:v>
                </c:pt>
                <c:pt idx="108">
                  <c:v>352</c:v>
                </c:pt>
                <c:pt idx="109">
                  <c:v>353</c:v>
                </c:pt>
                <c:pt idx="110">
                  <c:v>383</c:v>
                </c:pt>
                <c:pt idx="111">
                  <c:v>382</c:v>
                </c:pt>
                <c:pt idx="112">
                  <c:v>340</c:v>
                </c:pt>
                <c:pt idx="113">
                  <c:v>304</c:v>
                </c:pt>
                <c:pt idx="114">
                  <c:v>308</c:v>
                </c:pt>
                <c:pt idx="115">
                  <c:v>356</c:v>
                </c:pt>
                <c:pt idx="116">
                  <c:v>385</c:v>
                </c:pt>
                <c:pt idx="117">
                  <c:v>370</c:v>
                </c:pt>
                <c:pt idx="118">
                  <c:v>370</c:v>
                </c:pt>
                <c:pt idx="119">
                  <c:v>381</c:v>
                </c:pt>
                <c:pt idx="120">
                  <c:v>370</c:v>
                </c:pt>
                <c:pt idx="121">
                  <c:v>418</c:v>
                </c:pt>
                <c:pt idx="122">
                  <c:v>369</c:v>
                </c:pt>
                <c:pt idx="123">
                  <c:v>392</c:v>
                </c:pt>
                <c:pt idx="124">
                  <c:v>440</c:v>
                </c:pt>
                <c:pt idx="125">
                  <c:v>420</c:v>
                </c:pt>
                <c:pt idx="126">
                  <c:v>338</c:v>
                </c:pt>
                <c:pt idx="127">
                  <c:v>346</c:v>
                </c:pt>
                <c:pt idx="128">
                  <c:v>402</c:v>
                </c:pt>
                <c:pt idx="129">
                  <c:v>353</c:v>
                </c:pt>
                <c:pt idx="130">
                  <c:v>403</c:v>
                </c:pt>
                <c:pt idx="131">
                  <c:v>432</c:v>
                </c:pt>
                <c:pt idx="132">
                  <c:v>425</c:v>
                </c:pt>
                <c:pt idx="133">
                  <c:v>372</c:v>
                </c:pt>
                <c:pt idx="134">
                  <c:v>360</c:v>
                </c:pt>
                <c:pt idx="135">
                  <c:v>341</c:v>
                </c:pt>
                <c:pt idx="136">
                  <c:v>346</c:v>
                </c:pt>
                <c:pt idx="137">
                  <c:v>338</c:v>
                </c:pt>
                <c:pt idx="138">
                  <c:v>367</c:v>
                </c:pt>
              </c:numCache>
            </c:numRef>
          </c:val>
          <c:smooth val="0"/>
        </c:ser>
        <c:dLbls>
          <c:showLegendKey val="0"/>
          <c:showVal val="0"/>
          <c:showCatName val="0"/>
          <c:showSerName val="0"/>
          <c:showPercent val="0"/>
          <c:showBubbleSize val="0"/>
        </c:dLbls>
        <c:smooth val="0"/>
        <c:axId val="583125264"/>
        <c:axId val="583129184"/>
      </c:lineChart>
      <c:dateAx>
        <c:axId val="583125264"/>
        <c:scaling>
          <c:orientation val="minMax"/>
        </c:scaling>
        <c:delete val="0"/>
        <c:axPos val="b"/>
        <c:numFmt formatCode="dd/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83129184"/>
        <c:crosses val="autoZero"/>
        <c:auto val="1"/>
        <c:lblOffset val="100"/>
        <c:baseTimeUnit val="days"/>
        <c:majorUnit val="2"/>
        <c:majorTimeUnit val="days"/>
      </c:dateAx>
      <c:valAx>
        <c:axId val="58312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12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44091</c:v>
                </c:pt>
                <c:pt idx="1">
                  <c:v>44092</c:v>
                </c:pt>
                <c:pt idx="2">
                  <c:v>44093</c:v>
                </c:pt>
                <c:pt idx="3">
                  <c:v>44094</c:v>
                </c:pt>
                <c:pt idx="4">
                  <c:v>44095</c:v>
                </c:pt>
                <c:pt idx="5">
                  <c:v>44096</c:v>
                </c:pt>
                <c:pt idx="6">
                  <c:v>44097</c:v>
                </c:pt>
              </c:numCache>
            </c:numRef>
          </c:cat>
          <c:val>
            <c:numRef>
              <c:f>'Weekly Bulletin'!$H$80:$N$80</c:f>
              <c:numCache>
                <c:formatCode>General</c:formatCode>
                <c:ptCount val="7"/>
                <c:pt idx="0">
                  <c:v>4211</c:v>
                </c:pt>
                <c:pt idx="1">
                  <c:v>4868</c:v>
                </c:pt>
                <c:pt idx="2">
                  <c:v>5180</c:v>
                </c:pt>
                <c:pt idx="3">
                  <c:v>4253</c:v>
                </c:pt>
                <c:pt idx="4">
                  <c:v>4235</c:v>
                </c:pt>
                <c:pt idx="5">
                  <c:v>3871</c:v>
                </c:pt>
                <c:pt idx="6">
                  <c:v>4172</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44091</c:v>
                </c:pt>
                <c:pt idx="1">
                  <c:v>44092</c:v>
                </c:pt>
                <c:pt idx="2">
                  <c:v>44093</c:v>
                </c:pt>
                <c:pt idx="3">
                  <c:v>44094</c:v>
                </c:pt>
                <c:pt idx="4">
                  <c:v>44095</c:v>
                </c:pt>
                <c:pt idx="5">
                  <c:v>44096</c:v>
                </c:pt>
                <c:pt idx="6">
                  <c:v>44097</c:v>
                </c:pt>
              </c:numCache>
            </c:numRef>
          </c:cat>
          <c:val>
            <c:numRef>
              <c:f>'Weekly Bulletin'!$H$81:$N$81</c:f>
              <c:numCache>
                <c:formatCode>General</c:formatCode>
                <c:ptCount val="7"/>
                <c:pt idx="0">
                  <c:v>4516</c:v>
                </c:pt>
                <c:pt idx="1">
                  <c:v>4709</c:v>
                </c:pt>
                <c:pt idx="2">
                  <c:v>4556</c:v>
                </c:pt>
                <c:pt idx="3">
                  <c:v>5200</c:v>
                </c:pt>
                <c:pt idx="4">
                  <c:v>5440</c:v>
                </c:pt>
                <c:pt idx="5">
                  <c:v>4422</c:v>
                </c:pt>
                <c:pt idx="6">
                  <c:v>4702</c:v>
                </c:pt>
              </c:numCache>
            </c:numRef>
          </c:val>
          <c:smooth val="0"/>
        </c:ser>
        <c:dLbls>
          <c:showLegendKey val="0"/>
          <c:showVal val="0"/>
          <c:showCatName val="0"/>
          <c:showSerName val="0"/>
          <c:showPercent val="0"/>
          <c:showBubbleSize val="0"/>
        </c:dLbls>
        <c:smooth val="0"/>
        <c:axId val="592276120"/>
        <c:axId val="592270240"/>
      </c:lineChart>
      <c:dateAx>
        <c:axId val="592276120"/>
        <c:scaling>
          <c:orientation val="minMax"/>
        </c:scaling>
        <c:delete val="1"/>
        <c:axPos val="b"/>
        <c:numFmt formatCode="d\-mmm" sourceLinked="1"/>
        <c:majorTickMark val="out"/>
        <c:minorTickMark val="none"/>
        <c:tickLblPos val="nextTo"/>
        <c:crossAx val="592270240"/>
        <c:crosses val="autoZero"/>
        <c:auto val="1"/>
        <c:lblOffset val="100"/>
        <c:baseTimeUnit val="days"/>
      </c:dateAx>
      <c:valAx>
        <c:axId val="592270240"/>
        <c:scaling>
          <c:orientation val="minMax"/>
          <c:min val="3000"/>
        </c:scaling>
        <c:delete val="1"/>
        <c:axPos val="l"/>
        <c:numFmt formatCode="General" sourceLinked="1"/>
        <c:majorTickMark val="out"/>
        <c:minorTickMark val="none"/>
        <c:tickLblPos val="nextTo"/>
        <c:crossAx val="5922761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59760435350978E-2"/>
          <c:y val="0.10960852727466555"/>
          <c:w val="0.94325722798163747"/>
          <c:h val="0.74464728897266808"/>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44091</c:v>
                </c:pt>
                <c:pt idx="1">
                  <c:v>44092</c:v>
                </c:pt>
                <c:pt idx="2">
                  <c:v>44093</c:v>
                </c:pt>
                <c:pt idx="3">
                  <c:v>44094</c:v>
                </c:pt>
                <c:pt idx="4">
                  <c:v>44095</c:v>
                </c:pt>
                <c:pt idx="5">
                  <c:v>44096</c:v>
                </c:pt>
                <c:pt idx="6">
                  <c:v>44097</c:v>
                </c:pt>
              </c:numCache>
            </c:numRef>
          </c:cat>
          <c:val>
            <c:numRef>
              <c:f>'2020'!$I$77:$O$77</c:f>
              <c:numCache>
                <c:formatCode>General</c:formatCode>
                <c:ptCount val="7"/>
                <c:pt idx="0">
                  <c:v>3515</c:v>
                </c:pt>
                <c:pt idx="1">
                  <c:v>3641</c:v>
                </c:pt>
                <c:pt idx="2">
                  <c:v>4134</c:v>
                </c:pt>
                <c:pt idx="3">
                  <c:v>3473</c:v>
                </c:pt>
                <c:pt idx="4">
                  <c:v>4182</c:v>
                </c:pt>
                <c:pt idx="5">
                  <c:v>3998</c:v>
                </c:pt>
                <c:pt idx="6">
                  <c:v>4198</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44091</c:v>
                </c:pt>
                <c:pt idx="1">
                  <c:v>44092</c:v>
                </c:pt>
                <c:pt idx="2">
                  <c:v>44093</c:v>
                </c:pt>
                <c:pt idx="3">
                  <c:v>44094</c:v>
                </c:pt>
                <c:pt idx="4">
                  <c:v>44095</c:v>
                </c:pt>
                <c:pt idx="5">
                  <c:v>44096</c:v>
                </c:pt>
                <c:pt idx="6">
                  <c:v>44097</c:v>
                </c:pt>
              </c:numCache>
            </c:numRef>
          </c:cat>
          <c:val>
            <c:numRef>
              <c:f>'2020'!$I$78:$O$78</c:f>
              <c:numCache>
                <c:formatCode>General</c:formatCode>
                <c:ptCount val="7"/>
                <c:pt idx="0">
                  <c:v>1826</c:v>
                </c:pt>
                <c:pt idx="1">
                  <c:v>2277</c:v>
                </c:pt>
                <c:pt idx="2">
                  <c:v>2353</c:v>
                </c:pt>
                <c:pt idx="3">
                  <c:v>1976</c:v>
                </c:pt>
                <c:pt idx="4">
                  <c:v>1627</c:v>
                </c:pt>
                <c:pt idx="5">
                  <c:v>1448</c:v>
                </c:pt>
                <c:pt idx="6">
                  <c:v>1496</c:v>
                </c:pt>
              </c:numCache>
            </c:numRef>
          </c:val>
          <c:smooth val="0"/>
        </c:ser>
        <c:dLbls>
          <c:showLegendKey val="0"/>
          <c:showVal val="0"/>
          <c:showCatName val="0"/>
          <c:showSerName val="0"/>
          <c:showPercent val="0"/>
          <c:showBubbleSize val="0"/>
        </c:dLbls>
        <c:smooth val="0"/>
        <c:axId val="592266712"/>
        <c:axId val="592267888"/>
      </c:lineChart>
      <c:dateAx>
        <c:axId val="592266712"/>
        <c:scaling>
          <c:orientation val="minMax"/>
        </c:scaling>
        <c:delete val="1"/>
        <c:axPos val="b"/>
        <c:numFmt formatCode="d\-mmm" sourceLinked="1"/>
        <c:majorTickMark val="out"/>
        <c:minorTickMark val="none"/>
        <c:tickLblPos val="nextTo"/>
        <c:crossAx val="592267888"/>
        <c:crosses val="autoZero"/>
        <c:auto val="1"/>
        <c:lblOffset val="100"/>
        <c:baseTimeUnit val="days"/>
      </c:dateAx>
      <c:valAx>
        <c:axId val="592267888"/>
        <c:scaling>
          <c:orientation val="minMax"/>
        </c:scaling>
        <c:delete val="1"/>
        <c:axPos val="l"/>
        <c:numFmt formatCode="General" sourceLinked="1"/>
        <c:majorTickMark val="none"/>
        <c:minorTickMark val="none"/>
        <c:tickLblPos val="nextTo"/>
        <c:crossAx val="592266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INFO'!$B$24</c:f>
              <c:strCache>
                <c:ptCount val="1"/>
                <c:pt idx="0">
                  <c:v>2020</c:v>
                </c:pt>
              </c:strCache>
            </c:strRef>
          </c:tx>
          <c:spPr>
            <a:ln w="28575" cap="rnd">
              <a:solidFill>
                <a:schemeClr val="accent2"/>
              </a:solidFill>
              <a:round/>
            </a:ln>
            <a:effectLst/>
          </c:spPr>
          <c:marker>
            <c:symbol val="none"/>
          </c:marker>
          <c:cat>
            <c:numRef>
              <c:f>'WEEKLY PUBLIC INFO'!$A$25:$A$214</c:f>
              <c:numCache>
                <c:formatCode>d\-mmm</c:formatCode>
                <c:ptCount val="190"/>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numCache>
            </c:numRef>
          </c:cat>
          <c:val>
            <c:numRef>
              <c:f>'WEEKLY PUBLIC INFO'!$B$25:$B$214</c:f>
              <c:numCache>
                <c:formatCode>General</c:formatCode>
                <c:ptCount val="190"/>
                <c:pt idx="0">
                  <c:v>1424</c:v>
                </c:pt>
                <c:pt idx="1">
                  <c:v>1725</c:v>
                </c:pt>
                <c:pt idx="2">
                  <c:v>2587</c:v>
                </c:pt>
                <c:pt idx="3">
                  <c:v>2681</c:v>
                </c:pt>
                <c:pt idx="4">
                  <c:v>2765</c:v>
                </c:pt>
                <c:pt idx="5">
                  <c:v>2926</c:v>
                </c:pt>
                <c:pt idx="6">
                  <c:v>3238</c:v>
                </c:pt>
                <c:pt idx="7">
                  <c:v>3460</c:v>
                </c:pt>
                <c:pt idx="8">
                  <c:v>3619</c:v>
                </c:pt>
                <c:pt idx="9">
                  <c:v>3669</c:v>
                </c:pt>
                <c:pt idx="10">
                  <c:v>3731</c:v>
                </c:pt>
                <c:pt idx="11">
                  <c:v>3745</c:v>
                </c:pt>
                <c:pt idx="12">
                  <c:v>3716</c:v>
                </c:pt>
                <c:pt idx="13">
                  <c:v>3688</c:v>
                </c:pt>
                <c:pt idx="14">
                  <c:v>3562</c:v>
                </c:pt>
                <c:pt idx="15">
                  <c:v>3421</c:v>
                </c:pt>
                <c:pt idx="16">
                  <c:v>3330</c:v>
                </c:pt>
                <c:pt idx="17">
                  <c:v>3258</c:v>
                </c:pt>
                <c:pt idx="18">
                  <c:v>3214</c:v>
                </c:pt>
                <c:pt idx="19">
                  <c:v>3114</c:v>
                </c:pt>
                <c:pt idx="20">
                  <c:v>2992</c:v>
                </c:pt>
                <c:pt idx="21">
                  <c:v>2871</c:v>
                </c:pt>
                <c:pt idx="22">
                  <c:v>2823</c:v>
                </c:pt>
                <c:pt idx="23">
                  <c:v>2730</c:v>
                </c:pt>
                <c:pt idx="24">
                  <c:v>2653</c:v>
                </c:pt>
                <c:pt idx="25">
                  <c:v>2619</c:v>
                </c:pt>
                <c:pt idx="26">
                  <c:v>2548</c:v>
                </c:pt>
                <c:pt idx="27">
                  <c:v>2440</c:v>
                </c:pt>
                <c:pt idx="28">
                  <c:v>2376</c:v>
                </c:pt>
                <c:pt idx="29">
                  <c:v>2347</c:v>
                </c:pt>
                <c:pt idx="30">
                  <c:v>2333</c:v>
                </c:pt>
                <c:pt idx="31">
                  <c:v>2301</c:v>
                </c:pt>
                <c:pt idx="32">
                  <c:v>2292</c:v>
                </c:pt>
                <c:pt idx="33">
                  <c:v>2268</c:v>
                </c:pt>
                <c:pt idx="34">
                  <c:v>2175</c:v>
                </c:pt>
                <c:pt idx="35">
                  <c:v>2105</c:v>
                </c:pt>
                <c:pt idx="36">
                  <c:v>2069</c:v>
                </c:pt>
                <c:pt idx="37">
                  <c:v>2015</c:v>
                </c:pt>
                <c:pt idx="38">
                  <c:v>1981</c:v>
                </c:pt>
                <c:pt idx="39">
                  <c:v>1954</c:v>
                </c:pt>
                <c:pt idx="40">
                  <c:v>1926</c:v>
                </c:pt>
                <c:pt idx="41">
                  <c:v>1870</c:v>
                </c:pt>
                <c:pt idx="42">
                  <c:v>1815</c:v>
                </c:pt>
                <c:pt idx="43">
                  <c:v>1783</c:v>
                </c:pt>
                <c:pt idx="44">
                  <c:v>1779</c:v>
                </c:pt>
                <c:pt idx="45">
                  <c:v>1720</c:v>
                </c:pt>
                <c:pt idx="46">
                  <c:v>1709</c:v>
                </c:pt>
                <c:pt idx="47">
                  <c:v>1686</c:v>
                </c:pt>
                <c:pt idx="48">
                  <c:v>1626</c:v>
                </c:pt>
                <c:pt idx="49">
                  <c:v>1550</c:v>
                </c:pt>
                <c:pt idx="50">
                  <c:v>1486</c:v>
                </c:pt>
                <c:pt idx="51">
                  <c:v>1385</c:v>
                </c:pt>
                <c:pt idx="52">
                  <c:v>1293</c:v>
                </c:pt>
                <c:pt idx="53">
                  <c:v>1266</c:v>
                </c:pt>
                <c:pt idx="54">
                  <c:v>1249</c:v>
                </c:pt>
                <c:pt idx="55">
                  <c:v>1217</c:v>
                </c:pt>
                <c:pt idx="56">
                  <c:v>1194</c:v>
                </c:pt>
                <c:pt idx="57">
                  <c:v>1182</c:v>
                </c:pt>
                <c:pt idx="58">
                  <c:v>1137</c:v>
                </c:pt>
                <c:pt idx="59">
                  <c:v>1102</c:v>
                </c:pt>
                <c:pt idx="60">
                  <c:v>1081</c:v>
                </c:pt>
                <c:pt idx="61">
                  <c:v>1072</c:v>
                </c:pt>
                <c:pt idx="62">
                  <c:v>1060</c:v>
                </c:pt>
                <c:pt idx="63">
                  <c:v>1053</c:v>
                </c:pt>
                <c:pt idx="64">
                  <c:v>1043</c:v>
                </c:pt>
                <c:pt idx="65">
                  <c:v>1058</c:v>
                </c:pt>
                <c:pt idx="66">
                  <c:v>1046</c:v>
                </c:pt>
                <c:pt idx="67">
                  <c:v>1026</c:v>
                </c:pt>
                <c:pt idx="68">
                  <c:v>1006</c:v>
                </c:pt>
                <c:pt idx="69">
                  <c:v>984</c:v>
                </c:pt>
                <c:pt idx="70">
                  <c:v>970</c:v>
                </c:pt>
                <c:pt idx="71">
                  <c:v>963</c:v>
                </c:pt>
                <c:pt idx="72">
                  <c:v>974</c:v>
                </c:pt>
                <c:pt idx="73">
                  <c:v>960</c:v>
                </c:pt>
                <c:pt idx="74">
                  <c:v>931</c:v>
                </c:pt>
                <c:pt idx="75">
                  <c:v>929</c:v>
                </c:pt>
                <c:pt idx="76">
                  <c:v>915</c:v>
                </c:pt>
                <c:pt idx="77">
                  <c:v>910</c:v>
                </c:pt>
                <c:pt idx="78">
                  <c:v>900</c:v>
                </c:pt>
                <c:pt idx="79">
                  <c:v>905</c:v>
                </c:pt>
                <c:pt idx="80">
                  <c:v>899</c:v>
                </c:pt>
                <c:pt idx="81">
                  <c:v>904</c:v>
                </c:pt>
                <c:pt idx="82">
                  <c:v>889</c:v>
                </c:pt>
                <c:pt idx="83">
                  <c:v>887</c:v>
                </c:pt>
                <c:pt idx="84">
                  <c:v>903</c:v>
                </c:pt>
                <c:pt idx="85">
                  <c:v>900</c:v>
                </c:pt>
                <c:pt idx="86">
                  <c:v>891</c:v>
                </c:pt>
                <c:pt idx="87">
                  <c:v>888</c:v>
                </c:pt>
                <c:pt idx="88">
                  <c:v>883</c:v>
                </c:pt>
                <c:pt idx="89">
                  <c:v>894</c:v>
                </c:pt>
                <c:pt idx="90">
                  <c:v>886</c:v>
                </c:pt>
                <c:pt idx="91">
                  <c:v>887</c:v>
                </c:pt>
                <c:pt idx="92">
                  <c:v>872</c:v>
                </c:pt>
                <c:pt idx="93">
                  <c:v>868</c:v>
                </c:pt>
                <c:pt idx="94">
                  <c:v>869</c:v>
                </c:pt>
                <c:pt idx="95">
                  <c:v>864</c:v>
                </c:pt>
                <c:pt idx="96">
                  <c:v>861</c:v>
                </c:pt>
                <c:pt idx="97">
                  <c:v>861</c:v>
                </c:pt>
                <c:pt idx="98">
                  <c:v>857</c:v>
                </c:pt>
                <c:pt idx="99">
                  <c:v>853</c:v>
                </c:pt>
                <c:pt idx="100">
                  <c:v>845</c:v>
                </c:pt>
                <c:pt idx="101">
                  <c:v>840</c:v>
                </c:pt>
                <c:pt idx="102">
                  <c:v>841</c:v>
                </c:pt>
                <c:pt idx="103">
                  <c:v>825</c:v>
                </c:pt>
                <c:pt idx="104">
                  <c:v>839</c:v>
                </c:pt>
                <c:pt idx="105">
                  <c:v>823</c:v>
                </c:pt>
                <c:pt idx="106">
                  <c:v>826</c:v>
                </c:pt>
                <c:pt idx="107">
                  <c:v>831</c:v>
                </c:pt>
                <c:pt idx="108">
                  <c:v>842</c:v>
                </c:pt>
                <c:pt idx="109">
                  <c:v>832</c:v>
                </c:pt>
                <c:pt idx="110">
                  <c:v>815</c:v>
                </c:pt>
                <c:pt idx="111">
                  <c:v>801</c:v>
                </c:pt>
                <c:pt idx="112">
                  <c:v>806</c:v>
                </c:pt>
                <c:pt idx="113">
                  <c:v>810</c:v>
                </c:pt>
                <c:pt idx="114">
                  <c:v>819</c:v>
                </c:pt>
                <c:pt idx="115">
                  <c:v>823</c:v>
                </c:pt>
                <c:pt idx="116">
                  <c:v>818</c:v>
                </c:pt>
                <c:pt idx="117">
                  <c:v>810</c:v>
                </c:pt>
                <c:pt idx="118">
                  <c:v>809</c:v>
                </c:pt>
                <c:pt idx="119">
                  <c:v>808</c:v>
                </c:pt>
                <c:pt idx="120">
                  <c:v>798</c:v>
                </c:pt>
                <c:pt idx="121">
                  <c:v>811</c:v>
                </c:pt>
                <c:pt idx="122">
                  <c:v>794</c:v>
                </c:pt>
                <c:pt idx="123">
                  <c:v>787</c:v>
                </c:pt>
                <c:pt idx="124">
                  <c:v>796</c:v>
                </c:pt>
                <c:pt idx="125">
                  <c:v>800</c:v>
                </c:pt>
                <c:pt idx="126">
                  <c:v>802</c:v>
                </c:pt>
                <c:pt idx="127">
                  <c:v>804</c:v>
                </c:pt>
                <c:pt idx="128">
                  <c:v>814</c:v>
                </c:pt>
                <c:pt idx="129">
                  <c:v>809</c:v>
                </c:pt>
                <c:pt idx="130">
                  <c:v>806</c:v>
                </c:pt>
                <c:pt idx="131">
                  <c:v>801</c:v>
                </c:pt>
                <c:pt idx="132">
                  <c:v>821</c:v>
                </c:pt>
                <c:pt idx="133">
                  <c:v>826</c:v>
                </c:pt>
                <c:pt idx="134">
                  <c:v>831</c:v>
                </c:pt>
                <c:pt idx="135">
                  <c:v>867</c:v>
                </c:pt>
                <c:pt idx="136">
                  <c:v>838</c:v>
                </c:pt>
                <c:pt idx="137">
                  <c:v>835</c:v>
                </c:pt>
                <c:pt idx="138">
                  <c:v>804</c:v>
                </c:pt>
                <c:pt idx="139">
                  <c:v>806</c:v>
                </c:pt>
                <c:pt idx="140">
                  <c:v>804</c:v>
                </c:pt>
                <c:pt idx="141">
                  <c:v>811</c:v>
                </c:pt>
                <c:pt idx="142">
                  <c:v>814</c:v>
                </c:pt>
                <c:pt idx="143">
                  <c:v>810</c:v>
                </c:pt>
                <c:pt idx="144">
                  <c:v>822</c:v>
                </c:pt>
                <c:pt idx="145">
                  <c:v>822</c:v>
                </c:pt>
                <c:pt idx="146">
                  <c:v>811</c:v>
                </c:pt>
                <c:pt idx="147">
                  <c:v>821</c:v>
                </c:pt>
                <c:pt idx="148">
                  <c:v>836</c:v>
                </c:pt>
                <c:pt idx="149">
                  <c:v>829</c:v>
                </c:pt>
                <c:pt idx="150">
                  <c:v>830</c:v>
                </c:pt>
                <c:pt idx="151">
                  <c:v>824</c:v>
                </c:pt>
                <c:pt idx="152">
                  <c:v>819</c:v>
                </c:pt>
                <c:pt idx="153">
                  <c:v>846</c:v>
                </c:pt>
                <c:pt idx="154">
                  <c:v>866</c:v>
                </c:pt>
                <c:pt idx="155">
                  <c:v>878</c:v>
                </c:pt>
                <c:pt idx="156">
                  <c:v>913</c:v>
                </c:pt>
                <c:pt idx="157">
                  <c:v>913</c:v>
                </c:pt>
                <c:pt idx="158">
                  <c:v>908</c:v>
                </c:pt>
                <c:pt idx="159">
                  <c:v>898</c:v>
                </c:pt>
                <c:pt idx="160">
                  <c:v>994</c:v>
                </c:pt>
                <c:pt idx="161">
                  <c:v>1067</c:v>
                </c:pt>
                <c:pt idx="162">
                  <c:v>1074</c:v>
                </c:pt>
                <c:pt idx="163">
                  <c:v>1116</c:v>
                </c:pt>
                <c:pt idx="164">
                  <c:v>1151</c:v>
                </c:pt>
                <c:pt idx="165">
                  <c:v>1115</c:v>
                </c:pt>
                <c:pt idx="166">
                  <c:v>1059</c:v>
                </c:pt>
                <c:pt idx="167">
                  <c:v>1050</c:v>
                </c:pt>
                <c:pt idx="168">
                  <c:v>1059</c:v>
                </c:pt>
                <c:pt idx="169">
                  <c:v>1048</c:v>
                </c:pt>
                <c:pt idx="170">
                  <c:v>1051</c:v>
                </c:pt>
                <c:pt idx="171">
                  <c:v>1031</c:v>
                </c:pt>
                <c:pt idx="172">
                  <c:v>1038</c:v>
                </c:pt>
                <c:pt idx="173">
                  <c:v>1013</c:v>
                </c:pt>
                <c:pt idx="174">
                  <c:v>1018</c:v>
                </c:pt>
                <c:pt idx="175">
                  <c:v>1046</c:v>
                </c:pt>
                <c:pt idx="176">
                  <c:v>1068</c:v>
                </c:pt>
                <c:pt idx="177">
                  <c:v>1085</c:v>
                </c:pt>
                <c:pt idx="178">
                  <c:v>1097</c:v>
                </c:pt>
                <c:pt idx="179">
                  <c:v>1097</c:v>
                </c:pt>
                <c:pt idx="180">
                  <c:v>1088</c:v>
                </c:pt>
                <c:pt idx="181">
                  <c:v>1184</c:v>
                </c:pt>
                <c:pt idx="182">
                  <c:v>1191</c:v>
                </c:pt>
                <c:pt idx="183">
                  <c:v>1181</c:v>
                </c:pt>
                <c:pt idx="184">
                  <c:v>1176</c:v>
                </c:pt>
                <c:pt idx="185">
                  <c:v>1166</c:v>
                </c:pt>
                <c:pt idx="186">
                  <c:v>1166</c:v>
                </c:pt>
                <c:pt idx="187">
                  <c:v>1155</c:v>
                </c:pt>
                <c:pt idx="188">
                  <c:v>1158</c:v>
                </c:pt>
                <c:pt idx="189">
                  <c:v>1139</c:v>
                </c:pt>
              </c:numCache>
            </c:numRef>
          </c:val>
          <c:smooth val="0"/>
        </c:ser>
        <c:ser>
          <c:idx val="1"/>
          <c:order val="1"/>
          <c:tx>
            <c:strRef>
              <c:f>'WEEKLY PUBLIC INFO'!$C$24</c:f>
              <c:strCache>
                <c:ptCount val="1"/>
                <c:pt idx="0">
                  <c:v>2019</c:v>
                </c:pt>
              </c:strCache>
            </c:strRef>
          </c:tx>
          <c:spPr>
            <a:ln w="28575" cap="rnd">
              <a:solidFill>
                <a:srgbClr val="FFC000"/>
              </a:solidFill>
              <a:round/>
            </a:ln>
            <a:effectLst/>
          </c:spPr>
          <c:marker>
            <c:symbol val="none"/>
          </c:marker>
          <c:cat>
            <c:numRef>
              <c:f>'WEEKLY PUBLIC INFO'!$A$25:$A$214</c:f>
              <c:numCache>
                <c:formatCode>d\-mmm</c:formatCode>
                <c:ptCount val="190"/>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pt idx="183">
                  <c:v>44091</c:v>
                </c:pt>
                <c:pt idx="184">
                  <c:v>44092</c:v>
                </c:pt>
                <c:pt idx="185">
                  <c:v>44093</c:v>
                </c:pt>
                <c:pt idx="186">
                  <c:v>44094</c:v>
                </c:pt>
                <c:pt idx="187">
                  <c:v>44095</c:v>
                </c:pt>
                <c:pt idx="188">
                  <c:v>44096</c:v>
                </c:pt>
                <c:pt idx="189">
                  <c:v>44097</c:v>
                </c:pt>
              </c:numCache>
            </c:numRef>
          </c:cat>
          <c:val>
            <c:numRef>
              <c:f>'WEEKLY PUBLIC INFO'!$C$25:$C$214</c:f>
              <c:numCache>
                <c:formatCode>General</c:formatCode>
                <c:ptCount val="190"/>
                <c:pt idx="0">
                  <c:v>977</c:v>
                </c:pt>
                <c:pt idx="1">
                  <c:v>979</c:v>
                </c:pt>
                <c:pt idx="2">
                  <c:v>964</c:v>
                </c:pt>
                <c:pt idx="3">
                  <c:v>963</c:v>
                </c:pt>
                <c:pt idx="4">
                  <c:v>973</c:v>
                </c:pt>
                <c:pt idx="5">
                  <c:v>971</c:v>
                </c:pt>
                <c:pt idx="6">
                  <c:v>961</c:v>
                </c:pt>
                <c:pt idx="7">
                  <c:v>951</c:v>
                </c:pt>
                <c:pt idx="8">
                  <c:v>985</c:v>
                </c:pt>
                <c:pt idx="9">
                  <c:v>1018</c:v>
                </c:pt>
                <c:pt idx="10">
                  <c:v>1007</c:v>
                </c:pt>
                <c:pt idx="11">
                  <c:v>1006</c:v>
                </c:pt>
                <c:pt idx="12">
                  <c:v>993</c:v>
                </c:pt>
                <c:pt idx="13">
                  <c:v>994</c:v>
                </c:pt>
                <c:pt idx="14">
                  <c:v>987</c:v>
                </c:pt>
                <c:pt idx="15">
                  <c:v>995</c:v>
                </c:pt>
                <c:pt idx="16">
                  <c:v>983</c:v>
                </c:pt>
                <c:pt idx="17">
                  <c:v>985</c:v>
                </c:pt>
                <c:pt idx="18">
                  <c:v>976</c:v>
                </c:pt>
                <c:pt idx="19">
                  <c:v>965</c:v>
                </c:pt>
                <c:pt idx="20">
                  <c:v>968</c:v>
                </c:pt>
                <c:pt idx="21">
                  <c:v>978</c:v>
                </c:pt>
                <c:pt idx="22">
                  <c:v>993</c:v>
                </c:pt>
                <c:pt idx="23">
                  <c:v>1022</c:v>
                </c:pt>
                <c:pt idx="24">
                  <c:v>1006</c:v>
                </c:pt>
                <c:pt idx="25">
                  <c:v>1012</c:v>
                </c:pt>
                <c:pt idx="26">
                  <c:v>989</c:v>
                </c:pt>
                <c:pt idx="27">
                  <c:v>989</c:v>
                </c:pt>
                <c:pt idx="28">
                  <c:v>1000</c:v>
                </c:pt>
                <c:pt idx="29">
                  <c:v>1024</c:v>
                </c:pt>
                <c:pt idx="30">
                  <c:v>1024</c:v>
                </c:pt>
                <c:pt idx="31">
                  <c:v>1017</c:v>
                </c:pt>
                <c:pt idx="32">
                  <c:v>1006</c:v>
                </c:pt>
                <c:pt idx="33">
                  <c:v>993</c:v>
                </c:pt>
                <c:pt idx="34">
                  <c:v>988</c:v>
                </c:pt>
                <c:pt idx="35">
                  <c:v>981</c:v>
                </c:pt>
                <c:pt idx="36">
                  <c:v>992</c:v>
                </c:pt>
                <c:pt idx="37">
                  <c:v>988</c:v>
                </c:pt>
                <c:pt idx="38">
                  <c:v>1000</c:v>
                </c:pt>
                <c:pt idx="39">
                  <c:v>1000</c:v>
                </c:pt>
                <c:pt idx="40">
                  <c:v>988</c:v>
                </c:pt>
                <c:pt idx="41">
                  <c:v>984</c:v>
                </c:pt>
                <c:pt idx="42">
                  <c:v>963</c:v>
                </c:pt>
                <c:pt idx="43">
                  <c:v>978</c:v>
                </c:pt>
                <c:pt idx="44">
                  <c:v>973</c:v>
                </c:pt>
                <c:pt idx="45">
                  <c:v>981</c:v>
                </c:pt>
                <c:pt idx="46">
                  <c:v>986</c:v>
                </c:pt>
                <c:pt idx="47">
                  <c:v>999</c:v>
                </c:pt>
                <c:pt idx="48">
                  <c:v>987</c:v>
                </c:pt>
                <c:pt idx="49">
                  <c:v>1000</c:v>
                </c:pt>
                <c:pt idx="50">
                  <c:v>1022</c:v>
                </c:pt>
                <c:pt idx="51">
                  <c:v>1027</c:v>
                </c:pt>
                <c:pt idx="52">
                  <c:v>1037</c:v>
                </c:pt>
                <c:pt idx="53">
                  <c:v>1032</c:v>
                </c:pt>
                <c:pt idx="54">
                  <c:v>1030</c:v>
                </c:pt>
                <c:pt idx="55">
                  <c:v>1029</c:v>
                </c:pt>
                <c:pt idx="56">
                  <c:v>1025</c:v>
                </c:pt>
                <c:pt idx="57">
                  <c:v>1052</c:v>
                </c:pt>
                <c:pt idx="58">
                  <c:v>1054</c:v>
                </c:pt>
                <c:pt idx="59">
                  <c:v>1034</c:v>
                </c:pt>
                <c:pt idx="60">
                  <c:v>1031</c:v>
                </c:pt>
                <c:pt idx="61">
                  <c:v>1028</c:v>
                </c:pt>
                <c:pt idx="62">
                  <c:v>1023</c:v>
                </c:pt>
                <c:pt idx="63">
                  <c:v>1023</c:v>
                </c:pt>
                <c:pt idx="64">
                  <c:v>1058</c:v>
                </c:pt>
                <c:pt idx="65">
                  <c:v>1060</c:v>
                </c:pt>
                <c:pt idx="66">
                  <c:v>1062</c:v>
                </c:pt>
                <c:pt idx="67">
                  <c:v>1061</c:v>
                </c:pt>
                <c:pt idx="68">
                  <c:v>1071</c:v>
                </c:pt>
                <c:pt idx="69">
                  <c:v>1058</c:v>
                </c:pt>
                <c:pt idx="70">
                  <c:v>1044</c:v>
                </c:pt>
                <c:pt idx="71">
                  <c:v>1053</c:v>
                </c:pt>
                <c:pt idx="72">
                  <c:v>1069</c:v>
                </c:pt>
                <c:pt idx="73">
                  <c:v>1055</c:v>
                </c:pt>
                <c:pt idx="74">
                  <c:v>1044</c:v>
                </c:pt>
                <c:pt idx="75">
                  <c:v>1037</c:v>
                </c:pt>
                <c:pt idx="76">
                  <c:v>1043</c:v>
                </c:pt>
                <c:pt idx="77">
                  <c:v>1041</c:v>
                </c:pt>
                <c:pt idx="78">
                  <c:v>1038</c:v>
                </c:pt>
                <c:pt idx="79">
                  <c:v>1067</c:v>
                </c:pt>
                <c:pt idx="80">
                  <c:v>1062</c:v>
                </c:pt>
                <c:pt idx="81">
                  <c:v>1052</c:v>
                </c:pt>
                <c:pt idx="82">
                  <c:v>1049</c:v>
                </c:pt>
                <c:pt idx="83">
                  <c:v>1023</c:v>
                </c:pt>
                <c:pt idx="84">
                  <c:v>1023</c:v>
                </c:pt>
                <c:pt idx="85">
                  <c:v>1020</c:v>
                </c:pt>
                <c:pt idx="86">
                  <c:v>1032</c:v>
                </c:pt>
                <c:pt idx="87">
                  <c:v>1036</c:v>
                </c:pt>
                <c:pt idx="88">
                  <c:v>1052</c:v>
                </c:pt>
                <c:pt idx="89">
                  <c:v>1049</c:v>
                </c:pt>
                <c:pt idx="90">
                  <c:v>1043</c:v>
                </c:pt>
                <c:pt idx="91">
                  <c:v>1038</c:v>
                </c:pt>
                <c:pt idx="92">
                  <c:v>1054</c:v>
                </c:pt>
                <c:pt idx="93">
                  <c:v>1056</c:v>
                </c:pt>
                <c:pt idx="94">
                  <c:v>1044</c:v>
                </c:pt>
                <c:pt idx="95">
                  <c:v>1053</c:v>
                </c:pt>
                <c:pt idx="96">
                  <c:v>1038</c:v>
                </c:pt>
                <c:pt idx="97">
                  <c:v>1035</c:v>
                </c:pt>
                <c:pt idx="98">
                  <c:v>1019</c:v>
                </c:pt>
                <c:pt idx="99">
                  <c:v>1033</c:v>
                </c:pt>
                <c:pt idx="100">
                  <c:v>1057</c:v>
                </c:pt>
                <c:pt idx="101">
                  <c:v>1066</c:v>
                </c:pt>
                <c:pt idx="102">
                  <c:v>1069</c:v>
                </c:pt>
                <c:pt idx="103">
                  <c:v>1056</c:v>
                </c:pt>
                <c:pt idx="104">
                  <c:v>1036</c:v>
                </c:pt>
                <c:pt idx="105">
                  <c:v>1019</c:v>
                </c:pt>
                <c:pt idx="106">
                  <c:v>1015</c:v>
                </c:pt>
                <c:pt idx="107">
                  <c:v>1021</c:v>
                </c:pt>
                <c:pt idx="108">
                  <c:v>1034</c:v>
                </c:pt>
                <c:pt idx="109">
                  <c:v>1035</c:v>
                </c:pt>
                <c:pt idx="110">
                  <c:v>1038</c:v>
                </c:pt>
                <c:pt idx="111">
                  <c:v>1036</c:v>
                </c:pt>
                <c:pt idx="112">
                  <c:v>1015</c:v>
                </c:pt>
                <c:pt idx="113">
                  <c:v>1015</c:v>
                </c:pt>
                <c:pt idx="114">
                  <c:v>1022</c:v>
                </c:pt>
                <c:pt idx="115">
                  <c:v>1006</c:v>
                </c:pt>
                <c:pt idx="116">
                  <c:v>1025</c:v>
                </c:pt>
                <c:pt idx="117">
                  <c:v>1012</c:v>
                </c:pt>
                <c:pt idx="118">
                  <c:v>1007</c:v>
                </c:pt>
                <c:pt idx="119">
                  <c:v>985</c:v>
                </c:pt>
                <c:pt idx="120">
                  <c:v>981</c:v>
                </c:pt>
                <c:pt idx="121">
                  <c:v>970</c:v>
                </c:pt>
                <c:pt idx="122">
                  <c:v>987</c:v>
                </c:pt>
                <c:pt idx="123">
                  <c:v>1001</c:v>
                </c:pt>
                <c:pt idx="124">
                  <c:v>981</c:v>
                </c:pt>
                <c:pt idx="125">
                  <c:v>980</c:v>
                </c:pt>
                <c:pt idx="126">
                  <c:v>974</c:v>
                </c:pt>
                <c:pt idx="127">
                  <c:v>981</c:v>
                </c:pt>
                <c:pt idx="128">
                  <c:v>1005</c:v>
                </c:pt>
                <c:pt idx="129">
                  <c:v>1015</c:v>
                </c:pt>
                <c:pt idx="130">
                  <c:v>999</c:v>
                </c:pt>
                <c:pt idx="131">
                  <c:v>974</c:v>
                </c:pt>
                <c:pt idx="132">
                  <c:v>975</c:v>
                </c:pt>
                <c:pt idx="133">
                  <c:v>972</c:v>
                </c:pt>
                <c:pt idx="134">
                  <c:v>983</c:v>
                </c:pt>
                <c:pt idx="135">
                  <c:v>996</c:v>
                </c:pt>
                <c:pt idx="136">
                  <c:v>985</c:v>
                </c:pt>
                <c:pt idx="137">
                  <c:v>979</c:v>
                </c:pt>
                <c:pt idx="138">
                  <c:v>967</c:v>
                </c:pt>
                <c:pt idx="139">
                  <c:v>959</c:v>
                </c:pt>
                <c:pt idx="140">
                  <c:v>948</c:v>
                </c:pt>
                <c:pt idx="141">
                  <c:v>964</c:v>
                </c:pt>
                <c:pt idx="142">
                  <c:v>976</c:v>
                </c:pt>
                <c:pt idx="143">
                  <c:v>993</c:v>
                </c:pt>
                <c:pt idx="144">
                  <c:v>1025</c:v>
                </c:pt>
                <c:pt idx="145">
                  <c:v>1023</c:v>
                </c:pt>
                <c:pt idx="146">
                  <c:v>1019</c:v>
                </c:pt>
                <c:pt idx="147">
                  <c:v>1021</c:v>
                </c:pt>
                <c:pt idx="148">
                  <c:v>1023</c:v>
                </c:pt>
                <c:pt idx="149">
                  <c:v>1021</c:v>
                </c:pt>
                <c:pt idx="150">
                  <c:v>1037</c:v>
                </c:pt>
                <c:pt idx="151">
                  <c:v>1031</c:v>
                </c:pt>
                <c:pt idx="152">
                  <c:v>1027</c:v>
                </c:pt>
                <c:pt idx="153">
                  <c:v>1020</c:v>
                </c:pt>
                <c:pt idx="154">
                  <c:v>999</c:v>
                </c:pt>
                <c:pt idx="155">
                  <c:v>1004</c:v>
                </c:pt>
                <c:pt idx="156">
                  <c:v>1036</c:v>
                </c:pt>
                <c:pt idx="157">
                  <c:v>1054</c:v>
                </c:pt>
                <c:pt idx="158">
                  <c:v>1059</c:v>
                </c:pt>
                <c:pt idx="159">
                  <c:v>1058</c:v>
                </c:pt>
                <c:pt idx="160">
                  <c:v>1055</c:v>
                </c:pt>
                <c:pt idx="161">
                  <c:v>1051</c:v>
                </c:pt>
                <c:pt idx="162">
                  <c:v>1052</c:v>
                </c:pt>
                <c:pt idx="163">
                  <c:v>1072</c:v>
                </c:pt>
                <c:pt idx="164">
                  <c:v>1054</c:v>
                </c:pt>
                <c:pt idx="165">
                  <c:v>1072</c:v>
                </c:pt>
                <c:pt idx="166">
                  <c:v>1061</c:v>
                </c:pt>
                <c:pt idx="167">
                  <c:v>1047</c:v>
                </c:pt>
                <c:pt idx="168">
                  <c:v>1051</c:v>
                </c:pt>
                <c:pt idx="169">
                  <c:v>1063</c:v>
                </c:pt>
                <c:pt idx="170">
                  <c:v>1073</c:v>
                </c:pt>
                <c:pt idx="171">
                  <c:v>1075</c:v>
                </c:pt>
                <c:pt idx="172">
                  <c:v>1090</c:v>
                </c:pt>
                <c:pt idx="173">
                  <c:v>1083</c:v>
                </c:pt>
                <c:pt idx="174">
                  <c:v>1078</c:v>
                </c:pt>
                <c:pt idx="175">
                  <c:v>1061</c:v>
                </c:pt>
                <c:pt idx="176">
                  <c:v>1073</c:v>
                </c:pt>
                <c:pt idx="177">
                  <c:v>1102</c:v>
                </c:pt>
                <c:pt idx="178">
                  <c:v>1078</c:v>
                </c:pt>
                <c:pt idx="179">
                  <c:v>1095</c:v>
                </c:pt>
                <c:pt idx="180">
                  <c:v>1082</c:v>
                </c:pt>
                <c:pt idx="181">
                  <c:v>1078</c:v>
                </c:pt>
                <c:pt idx="182">
                  <c:v>1067</c:v>
                </c:pt>
                <c:pt idx="183">
                  <c:v>1097</c:v>
                </c:pt>
                <c:pt idx="184">
                  <c:v>1105</c:v>
                </c:pt>
                <c:pt idx="185">
                  <c:v>1102</c:v>
                </c:pt>
                <c:pt idx="186">
                  <c:v>1111</c:v>
                </c:pt>
                <c:pt idx="187">
                  <c:v>1106</c:v>
                </c:pt>
                <c:pt idx="188">
                  <c:v>1092</c:v>
                </c:pt>
                <c:pt idx="189">
                  <c:v>1091</c:v>
                </c:pt>
              </c:numCache>
            </c:numRef>
          </c:val>
          <c:smooth val="0"/>
        </c:ser>
        <c:dLbls>
          <c:showLegendKey val="0"/>
          <c:showVal val="0"/>
          <c:showCatName val="0"/>
          <c:showSerName val="0"/>
          <c:showPercent val="0"/>
          <c:showBubbleSize val="0"/>
        </c:dLbls>
        <c:smooth val="0"/>
        <c:axId val="592266320"/>
        <c:axId val="592275728"/>
      </c:lineChart>
      <c:dateAx>
        <c:axId val="592266320"/>
        <c:scaling>
          <c:orientation val="minMax"/>
        </c:scaling>
        <c:delete val="1"/>
        <c:axPos val="b"/>
        <c:numFmt formatCode="d\-mmm" sourceLinked="1"/>
        <c:majorTickMark val="out"/>
        <c:minorTickMark val="none"/>
        <c:tickLblPos val="nextTo"/>
        <c:crossAx val="592275728"/>
        <c:crosses val="autoZero"/>
        <c:auto val="1"/>
        <c:lblOffset val="100"/>
        <c:baseTimeUnit val="days"/>
      </c:dateAx>
      <c:valAx>
        <c:axId val="592275728"/>
        <c:scaling>
          <c:orientation val="minMax"/>
        </c:scaling>
        <c:delete val="1"/>
        <c:axPos val="l"/>
        <c:numFmt formatCode="General" sourceLinked="1"/>
        <c:majorTickMark val="none"/>
        <c:minorTickMark val="none"/>
        <c:tickLblPos val="nextTo"/>
        <c:crossAx val="59226632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a:t>2020 vs 2019 Calls Answered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159760435350978E-2"/>
          <c:y val="0.10960852727466555"/>
          <c:w val="0.94325722798163747"/>
          <c:h val="0.74464728897266808"/>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44091</c:v>
                </c:pt>
                <c:pt idx="1">
                  <c:v>44092</c:v>
                </c:pt>
                <c:pt idx="2">
                  <c:v>44093</c:v>
                </c:pt>
                <c:pt idx="3">
                  <c:v>44094</c:v>
                </c:pt>
                <c:pt idx="4">
                  <c:v>44095</c:v>
                </c:pt>
                <c:pt idx="5">
                  <c:v>44096</c:v>
                </c:pt>
                <c:pt idx="6">
                  <c:v>44097</c:v>
                </c:pt>
              </c:numCache>
            </c:numRef>
          </c:cat>
          <c:val>
            <c:numRef>
              <c:f>'2020'!$I$77:$O$77</c:f>
              <c:numCache>
                <c:formatCode>General</c:formatCode>
                <c:ptCount val="7"/>
                <c:pt idx="0">
                  <c:v>3515</c:v>
                </c:pt>
                <c:pt idx="1">
                  <c:v>3641</c:v>
                </c:pt>
                <c:pt idx="2">
                  <c:v>4134</c:v>
                </c:pt>
                <c:pt idx="3">
                  <c:v>3473</c:v>
                </c:pt>
                <c:pt idx="4">
                  <c:v>4182</c:v>
                </c:pt>
                <c:pt idx="5">
                  <c:v>3998</c:v>
                </c:pt>
                <c:pt idx="6">
                  <c:v>4198</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44091</c:v>
                </c:pt>
                <c:pt idx="1">
                  <c:v>44092</c:v>
                </c:pt>
                <c:pt idx="2">
                  <c:v>44093</c:v>
                </c:pt>
                <c:pt idx="3">
                  <c:v>44094</c:v>
                </c:pt>
                <c:pt idx="4">
                  <c:v>44095</c:v>
                </c:pt>
                <c:pt idx="5">
                  <c:v>44096</c:v>
                </c:pt>
                <c:pt idx="6">
                  <c:v>44097</c:v>
                </c:pt>
              </c:numCache>
            </c:numRef>
          </c:cat>
          <c:val>
            <c:numRef>
              <c:f>'2020'!$I$78:$O$78</c:f>
              <c:numCache>
                <c:formatCode>General</c:formatCode>
                <c:ptCount val="7"/>
                <c:pt idx="0">
                  <c:v>1826</c:v>
                </c:pt>
                <c:pt idx="1">
                  <c:v>2277</c:v>
                </c:pt>
                <c:pt idx="2">
                  <c:v>2353</c:v>
                </c:pt>
                <c:pt idx="3">
                  <c:v>1976</c:v>
                </c:pt>
                <c:pt idx="4">
                  <c:v>1627</c:v>
                </c:pt>
                <c:pt idx="5">
                  <c:v>1448</c:v>
                </c:pt>
                <c:pt idx="6">
                  <c:v>1496</c:v>
                </c:pt>
              </c:numCache>
            </c:numRef>
          </c:val>
          <c:smooth val="0"/>
        </c:ser>
        <c:ser>
          <c:idx val="2"/>
          <c:order val="2"/>
          <c:tx>
            <c:strRef>
              <c:f>'2020'!$H$79</c:f>
              <c:strCache>
                <c:ptCount val="1"/>
                <c:pt idx="0">
                  <c:v>2019 101 Ans</c:v>
                </c:pt>
              </c:strCache>
            </c:strRef>
          </c:tx>
          <c:spPr>
            <a:ln w="28575" cap="rnd">
              <a:solidFill>
                <a:schemeClr val="bg1">
                  <a:lumMod val="65000"/>
                </a:schemeClr>
              </a:solidFill>
              <a:round/>
            </a:ln>
            <a:effectLst/>
          </c:spPr>
          <c:marker>
            <c:symbol val="none"/>
          </c:marker>
          <c:cat>
            <c:numRef>
              <c:f>'2020'!$I$76:$O$76</c:f>
              <c:numCache>
                <c:formatCode>d\-mmm</c:formatCode>
                <c:ptCount val="7"/>
                <c:pt idx="0">
                  <c:v>44091</c:v>
                </c:pt>
                <c:pt idx="1">
                  <c:v>44092</c:v>
                </c:pt>
                <c:pt idx="2">
                  <c:v>44093</c:v>
                </c:pt>
                <c:pt idx="3">
                  <c:v>44094</c:v>
                </c:pt>
                <c:pt idx="4">
                  <c:v>44095</c:v>
                </c:pt>
                <c:pt idx="5">
                  <c:v>44096</c:v>
                </c:pt>
                <c:pt idx="6">
                  <c:v>44097</c:v>
                </c:pt>
              </c:numCache>
            </c:numRef>
          </c:cat>
          <c:val>
            <c:numRef>
              <c:f>'2020'!$I$79:$O$79</c:f>
              <c:numCache>
                <c:formatCode>General</c:formatCode>
                <c:ptCount val="7"/>
                <c:pt idx="0">
                  <c:v>4658</c:v>
                </c:pt>
                <c:pt idx="1">
                  <c:v>5173</c:v>
                </c:pt>
                <c:pt idx="2">
                  <c:v>4627</c:v>
                </c:pt>
                <c:pt idx="3">
                  <c:v>4500</c:v>
                </c:pt>
                <c:pt idx="4">
                  <c:v>4327</c:v>
                </c:pt>
                <c:pt idx="5">
                  <c:v>3801</c:v>
                </c:pt>
                <c:pt idx="6">
                  <c:v>5183</c:v>
                </c:pt>
              </c:numCache>
            </c:numRef>
          </c:val>
          <c:smooth val="0"/>
        </c:ser>
        <c:ser>
          <c:idx val="3"/>
          <c:order val="3"/>
          <c:tx>
            <c:strRef>
              <c:f>'2020'!$H$80</c:f>
              <c:strCache>
                <c:ptCount val="1"/>
                <c:pt idx="0">
                  <c:v>2019 999 Ans</c:v>
                </c:pt>
              </c:strCache>
            </c:strRef>
          </c:tx>
          <c:spPr>
            <a:ln w="28575" cap="rnd">
              <a:solidFill>
                <a:schemeClr val="bg1">
                  <a:lumMod val="85000"/>
                </a:schemeClr>
              </a:solidFill>
              <a:round/>
            </a:ln>
            <a:effectLst/>
          </c:spPr>
          <c:marker>
            <c:symbol val="none"/>
          </c:marker>
          <c:cat>
            <c:numRef>
              <c:f>'2020'!$I$76:$O$76</c:f>
              <c:numCache>
                <c:formatCode>d\-mmm</c:formatCode>
                <c:ptCount val="7"/>
                <c:pt idx="0">
                  <c:v>44091</c:v>
                </c:pt>
                <c:pt idx="1">
                  <c:v>44092</c:v>
                </c:pt>
                <c:pt idx="2">
                  <c:v>44093</c:v>
                </c:pt>
                <c:pt idx="3">
                  <c:v>44094</c:v>
                </c:pt>
                <c:pt idx="4">
                  <c:v>44095</c:v>
                </c:pt>
                <c:pt idx="5">
                  <c:v>44096</c:v>
                </c:pt>
                <c:pt idx="6">
                  <c:v>44097</c:v>
                </c:pt>
              </c:numCache>
            </c:numRef>
          </c:cat>
          <c:val>
            <c:numRef>
              <c:f>'2020'!$I$80:$O$80</c:f>
              <c:numCache>
                <c:formatCode>General</c:formatCode>
                <c:ptCount val="7"/>
                <c:pt idx="0">
                  <c:v>1571</c:v>
                </c:pt>
                <c:pt idx="1">
                  <c:v>1557</c:v>
                </c:pt>
                <c:pt idx="2">
                  <c:v>1698</c:v>
                </c:pt>
                <c:pt idx="3">
                  <c:v>2108</c:v>
                </c:pt>
                <c:pt idx="4">
                  <c:v>2426</c:v>
                </c:pt>
                <c:pt idx="5">
                  <c:v>1947</c:v>
                </c:pt>
                <c:pt idx="6">
                  <c:v>1640</c:v>
                </c:pt>
              </c:numCache>
            </c:numRef>
          </c:val>
          <c:smooth val="0"/>
        </c:ser>
        <c:dLbls>
          <c:showLegendKey val="0"/>
          <c:showVal val="0"/>
          <c:showCatName val="0"/>
          <c:showSerName val="0"/>
          <c:showPercent val="0"/>
          <c:showBubbleSize val="0"/>
        </c:dLbls>
        <c:smooth val="0"/>
        <c:axId val="622470352"/>
        <c:axId val="622483288"/>
      </c:lineChart>
      <c:dateAx>
        <c:axId val="62247035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83288"/>
        <c:crosses val="autoZero"/>
        <c:auto val="1"/>
        <c:lblOffset val="100"/>
        <c:baseTimeUnit val="days"/>
      </c:dateAx>
      <c:valAx>
        <c:axId val="622483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7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0" i="0" baseline="0">
                <a:effectLst/>
              </a:rPr>
              <a:t>2020 101 &amp; 999 Calls Answered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'2020'!$B$1</c:f>
              <c:strCache>
                <c:ptCount val="1"/>
                <c:pt idx="0">
                  <c:v>2020 101 Ans</c:v>
                </c:pt>
              </c:strCache>
            </c:strRef>
          </c:tx>
          <c:spPr>
            <a:ln w="28575" cap="rnd">
              <a:solidFill>
                <a:srgbClr val="660066"/>
              </a:solidFill>
              <a:round/>
            </a:ln>
            <a:effectLst/>
          </c:spPr>
          <c:marker>
            <c:symbol val="none"/>
          </c:marker>
          <c:cat>
            <c:numRef>
              <c:f>'2020'!$A$9:$A$190</c:f>
              <c:numCache>
                <c:formatCode>d\-mmm</c:formatCode>
                <c:ptCount val="182"/>
                <c:pt idx="0">
                  <c:v>43916</c:v>
                </c:pt>
                <c:pt idx="1">
                  <c:v>43917</c:v>
                </c:pt>
                <c:pt idx="2">
                  <c:v>43918</c:v>
                </c:pt>
                <c:pt idx="3">
                  <c:v>43919</c:v>
                </c:pt>
                <c:pt idx="4">
                  <c:v>43920</c:v>
                </c:pt>
                <c:pt idx="5">
                  <c:v>43921</c:v>
                </c:pt>
                <c:pt idx="6">
                  <c:v>43922</c:v>
                </c:pt>
                <c:pt idx="7">
                  <c:v>43923</c:v>
                </c:pt>
                <c:pt idx="8">
                  <c:v>43924</c:v>
                </c:pt>
                <c:pt idx="9">
                  <c:v>43925</c:v>
                </c:pt>
                <c:pt idx="10">
                  <c:v>43926</c:v>
                </c:pt>
                <c:pt idx="11">
                  <c:v>43927</c:v>
                </c:pt>
                <c:pt idx="12">
                  <c:v>43928</c:v>
                </c:pt>
                <c:pt idx="13">
                  <c:v>43929</c:v>
                </c:pt>
                <c:pt idx="14">
                  <c:v>43930</c:v>
                </c:pt>
                <c:pt idx="15">
                  <c:v>43931</c:v>
                </c:pt>
                <c:pt idx="16">
                  <c:v>43932</c:v>
                </c:pt>
                <c:pt idx="17">
                  <c:v>43933</c:v>
                </c:pt>
                <c:pt idx="18">
                  <c:v>43934</c:v>
                </c:pt>
                <c:pt idx="19">
                  <c:v>43935</c:v>
                </c:pt>
                <c:pt idx="20">
                  <c:v>43936</c:v>
                </c:pt>
                <c:pt idx="21">
                  <c:v>43937</c:v>
                </c:pt>
                <c:pt idx="22">
                  <c:v>43938</c:v>
                </c:pt>
                <c:pt idx="23">
                  <c:v>43939</c:v>
                </c:pt>
                <c:pt idx="24">
                  <c:v>43940</c:v>
                </c:pt>
                <c:pt idx="25">
                  <c:v>43941</c:v>
                </c:pt>
                <c:pt idx="26">
                  <c:v>43942</c:v>
                </c:pt>
                <c:pt idx="27">
                  <c:v>43943</c:v>
                </c:pt>
                <c:pt idx="28">
                  <c:v>43944</c:v>
                </c:pt>
                <c:pt idx="29">
                  <c:v>43945</c:v>
                </c:pt>
                <c:pt idx="30">
                  <c:v>43946</c:v>
                </c:pt>
                <c:pt idx="31">
                  <c:v>43947</c:v>
                </c:pt>
                <c:pt idx="32">
                  <c:v>43948</c:v>
                </c:pt>
                <c:pt idx="33">
                  <c:v>43949</c:v>
                </c:pt>
                <c:pt idx="34">
                  <c:v>43950</c:v>
                </c:pt>
                <c:pt idx="35">
                  <c:v>43951</c:v>
                </c:pt>
                <c:pt idx="36">
                  <c:v>43952</c:v>
                </c:pt>
                <c:pt idx="37">
                  <c:v>43953</c:v>
                </c:pt>
                <c:pt idx="38">
                  <c:v>43954</c:v>
                </c:pt>
                <c:pt idx="39">
                  <c:v>43955</c:v>
                </c:pt>
                <c:pt idx="40">
                  <c:v>43956</c:v>
                </c:pt>
                <c:pt idx="41">
                  <c:v>43957</c:v>
                </c:pt>
                <c:pt idx="42">
                  <c:v>43958</c:v>
                </c:pt>
                <c:pt idx="43">
                  <c:v>43959</c:v>
                </c:pt>
                <c:pt idx="44">
                  <c:v>43960</c:v>
                </c:pt>
                <c:pt idx="45">
                  <c:v>43961</c:v>
                </c:pt>
                <c:pt idx="46">
                  <c:v>43962</c:v>
                </c:pt>
                <c:pt idx="47">
                  <c:v>43963</c:v>
                </c:pt>
                <c:pt idx="48">
                  <c:v>43964</c:v>
                </c:pt>
                <c:pt idx="49">
                  <c:v>43965</c:v>
                </c:pt>
                <c:pt idx="50">
                  <c:v>43966</c:v>
                </c:pt>
                <c:pt idx="51">
                  <c:v>43967</c:v>
                </c:pt>
                <c:pt idx="52">
                  <c:v>43968</c:v>
                </c:pt>
                <c:pt idx="53">
                  <c:v>43969</c:v>
                </c:pt>
                <c:pt idx="54">
                  <c:v>43970</c:v>
                </c:pt>
                <c:pt idx="55">
                  <c:v>43971</c:v>
                </c:pt>
                <c:pt idx="56">
                  <c:v>43972</c:v>
                </c:pt>
                <c:pt idx="57">
                  <c:v>43973</c:v>
                </c:pt>
                <c:pt idx="58">
                  <c:v>43974</c:v>
                </c:pt>
                <c:pt idx="59">
                  <c:v>43975</c:v>
                </c:pt>
                <c:pt idx="60">
                  <c:v>43976</c:v>
                </c:pt>
                <c:pt idx="61">
                  <c:v>43977</c:v>
                </c:pt>
                <c:pt idx="62">
                  <c:v>43978</c:v>
                </c:pt>
                <c:pt idx="63">
                  <c:v>43979</c:v>
                </c:pt>
                <c:pt idx="64">
                  <c:v>43980</c:v>
                </c:pt>
                <c:pt idx="65">
                  <c:v>43981</c:v>
                </c:pt>
                <c:pt idx="66">
                  <c:v>43982</c:v>
                </c:pt>
                <c:pt idx="67">
                  <c:v>43983</c:v>
                </c:pt>
                <c:pt idx="68">
                  <c:v>43984</c:v>
                </c:pt>
                <c:pt idx="69">
                  <c:v>43985</c:v>
                </c:pt>
                <c:pt idx="70">
                  <c:v>43986</c:v>
                </c:pt>
                <c:pt idx="71">
                  <c:v>43987</c:v>
                </c:pt>
                <c:pt idx="72">
                  <c:v>43988</c:v>
                </c:pt>
                <c:pt idx="73">
                  <c:v>43989</c:v>
                </c:pt>
                <c:pt idx="74">
                  <c:v>43990</c:v>
                </c:pt>
                <c:pt idx="75">
                  <c:v>43991</c:v>
                </c:pt>
                <c:pt idx="76">
                  <c:v>43992</c:v>
                </c:pt>
                <c:pt idx="77">
                  <c:v>43993</c:v>
                </c:pt>
                <c:pt idx="78">
                  <c:v>43994</c:v>
                </c:pt>
                <c:pt idx="79">
                  <c:v>43995</c:v>
                </c:pt>
                <c:pt idx="80">
                  <c:v>43996</c:v>
                </c:pt>
                <c:pt idx="81">
                  <c:v>43997</c:v>
                </c:pt>
                <c:pt idx="82">
                  <c:v>43998</c:v>
                </c:pt>
                <c:pt idx="83">
                  <c:v>43999</c:v>
                </c:pt>
                <c:pt idx="84">
                  <c:v>44000</c:v>
                </c:pt>
                <c:pt idx="85">
                  <c:v>44001</c:v>
                </c:pt>
                <c:pt idx="86">
                  <c:v>44002</c:v>
                </c:pt>
                <c:pt idx="87">
                  <c:v>44003</c:v>
                </c:pt>
                <c:pt idx="88">
                  <c:v>44004</c:v>
                </c:pt>
                <c:pt idx="89">
                  <c:v>44005</c:v>
                </c:pt>
                <c:pt idx="90">
                  <c:v>44006</c:v>
                </c:pt>
                <c:pt idx="91">
                  <c:v>44007</c:v>
                </c:pt>
                <c:pt idx="92">
                  <c:v>44008</c:v>
                </c:pt>
                <c:pt idx="93">
                  <c:v>44009</c:v>
                </c:pt>
                <c:pt idx="94">
                  <c:v>44010</c:v>
                </c:pt>
                <c:pt idx="95">
                  <c:v>44011</c:v>
                </c:pt>
                <c:pt idx="96">
                  <c:v>44012</c:v>
                </c:pt>
                <c:pt idx="97">
                  <c:v>44013</c:v>
                </c:pt>
                <c:pt idx="98">
                  <c:v>44014</c:v>
                </c:pt>
                <c:pt idx="99">
                  <c:v>44015</c:v>
                </c:pt>
                <c:pt idx="100">
                  <c:v>44016</c:v>
                </c:pt>
                <c:pt idx="101">
                  <c:v>44017</c:v>
                </c:pt>
                <c:pt idx="102">
                  <c:v>44018</c:v>
                </c:pt>
                <c:pt idx="103">
                  <c:v>44019</c:v>
                </c:pt>
                <c:pt idx="104">
                  <c:v>44020</c:v>
                </c:pt>
                <c:pt idx="105">
                  <c:v>44021</c:v>
                </c:pt>
                <c:pt idx="106">
                  <c:v>44022</c:v>
                </c:pt>
                <c:pt idx="107">
                  <c:v>44023</c:v>
                </c:pt>
                <c:pt idx="108">
                  <c:v>44024</c:v>
                </c:pt>
                <c:pt idx="109">
                  <c:v>44025</c:v>
                </c:pt>
                <c:pt idx="110">
                  <c:v>44026</c:v>
                </c:pt>
                <c:pt idx="111">
                  <c:v>44027</c:v>
                </c:pt>
                <c:pt idx="112">
                  <c:v>44028</c:v>
                </c:pt>
                <c:pt idx="113">
                  <c:v>44029</c:v>
                </c:pt>
                <c:pt idx="114">
                  <c:v>44030</c:v>
                </c:pt>
                <c:pt idx="115">
                  <c:v>44031</c:v>
                </c:pt>
                <c:pt idx="116">
                  <c:v>44032</c:v>
                </c:pt>
                <c:pt idx="117">
                  <c:v>44033</c:v>
                </c:pt>
                <c:pt idx="118">
                  <c:v>44034</c:v>
                </c:pt>
                <c:pt idx="119">
                  <c:v>44035</c:v>
                </c:pt>
                <c:pt idx="120">
                  <c:v>44036</c:v>
                </c:pt>
                <c:pt idx="121">
                  <c:v>44037</c:v>
                </c:pt>
                <c:pt idx="122">
                  <c:v>44038</c:v>
                </c:pt>
                <c:pt idx="123">
                  <c:v>44039</c:v>
                </c:pt>
                <c:pt idx="124">
                  <c:v>44040</c:v>
                </c:pt>
                <c:pt idx="125">
                  <c:v>44041</c:v>
                </c:pt>
                <c:pt idx="126">
                  <c:v>44042</c:v>
                </c:pt>
                <c:pt idx="127">
                  <c:v>44043</c:v>
                </c:pt>
                <c:pt idx="128">
                  <c:v>44044</c:v>
                </c:pt>
                <c:pt idx="129">
                  <c:v>44045</c:v>
                </c:pt>
                <c:pt idx="130">
                  <c:v>44046</c:v>
                </c:pt>
                <c:pt idx="131">
                  <c:v>44047</c:v>
                </c:pt>
                <c:pt idx="132">
                  <c:v>44048</c:v>
                </c:pt>
                <c:pt idx="133">
                  <c:v>44049</c:v>
                </c:pt>
                <c:pt idx="134">
                  <c:v>44050</c:v>
                </c:pt>
                <c:pt idx="135">
                  <c:v>44051</c:v>
                </c:pt>
                <c:pt idx="136">
                  <c:v>44052</c:v>
                </c:pt>
                <c:pt idx="137">
                  <c:v>44053</c:v>
                </c:pt>
                <c:pt idx="138">
                  <c:v>44054</c:v>
                </c:pt>
                <c:pt idx="139">
                  <c:v>44055</c:v>
                </c:pt>
                <c:pt idx="140">
                  <c:v>44056</c:v>
                </c:pt>
                <c:pt idx="141">
                  <c:v>44057</c:v>
                </c:pt>
                <c:pt idx="142">
                  <c:v>44058</c:v>
                </c:pt>
                <c:pt idx="143">
                  <c:v>44059</c:v>
                </c:pt>
                <c:pt idx="144">
                  <c:v>44060</c:v>
                </c:pt>
                <c:pt idx="145">
                  <c:v>44061</c:v>
                </c:pt>
                <c:pt idx="146">
                  <c:v>44062</c:v>
                </c:pt>
                <c:pt idx="147">
                  <c:v>44063</c:v>
                </c:pt>
                <c:pt idx="148">
                  <c:v>44064</c:v>
                </c:pt>
                <c:pt idx="149">
                  <c:v>44065</c:v>
                </c:pt>
                <c:pt idx="150">
                  <c:v>44066</c:v>
                </c:pt>
                <c:pt idx="151">
                  <c:v>44067</c:v>
                </c:pt>
                <c:pt idx="152">
                  <c:v>44068</c:v>
                </c:pt>
                <c:pt idx="153">
                  <c:v>44069</c:v>
                </c:pt>
                <c:pt idx="154">
                  <c:v>44070</c:v>
                </c:pt>
                <c:pt idx="155">
                  <c:v>44071</c:v>
                </c:pt>
                <c:pt idx="156">
                  <c:v>44072</c:v>
                </c:pt>
                <c:pt idx="157">
                  <c:v>44073</c:v>
                </c:pt>
                <c:pt idx="158">
                  <c:v>44074</c:v>
                </c:pt>
                <c:pt idx="159">
                  <c:v>44075</c:v>
                </c:pt>
                <c:pt idx="160">
                  <c:v>44076</c:v>
                </c:pt>
                <c:pt idx="161">
                  <c:v>44077</c:v>
                </c:pt>
                <c:pt idx="162">
                  <c:v>44078</c:v>
                </c:pt>
                <c:pt idx="163">
                  <c:v>44079</c:v>
                </c:pt>
                <c:pt idx="164">
                  <c:v>44080</c:v>
                </c:pt>
                <c:pt idx="165">
                  <c:v>44081</c:v>
                </c:pt>
                <c:pt idx="166">
                  <c:v>44082</c:v>
                </c:pt>
                <c:pt idx="167">
                  <c:v>44083</c:v>
                </c:pt>
                <c:pt idx="168">
                  <c:v>44084</c:v>
                </c:pt>
                <c:pt idx="169">
                  <c:v>44085</c:v>
                </c:pt>
                <c:pt idx="170">
                  <c:v>44086</c:v>
                </c:pt>
                <c:pt idx="171">
                  <c:v>44087</c:v>
                </c:pt>
                <c:pt idx="172">
                  <c:v>44088</c:v>
                </c:pt>
                <c:pt idx="173">
                  <c:v>44089</c:v>
                </c:pt>
                <c:pt idx="174">
                  <c:v>44090</c:v>
                </c:pt>
                <c:pt idx="175">
                  <c:v>44091</c:v>
                </c:pt>
                <c:pt idx="176">
                  <c:v>44092</c:v>
                </c:pt>
                <c:pt idx="177">
                  <c:v>44093</c:v>
                </c:pt>
                <c:pt idx="178">
                  <c:v>44094</c:v>
                </c:pt>
                <c:pt idx="179">
                  <c:v>44095</c:v>
                </c:pt>
                <c:pt idx="180">
                  <c:v>44096</c:v>
                </c:pt>
                <c:pt idx="181">
                  <c:v>44097</c:v>
                </c:pt>
              </c:numCache>
            </c:numRef>
          </c:cat>
          <c:val>
            <c:numRef>
              <c:f>'2020'!$B$9:$B$190</c:f>
              <c:numCache>
                <c:formatCode>0</c:formatCode>
                <c:ptCount val="182"/>
                <c:pt idx="0">
                  <c:v>4510</c:v>
                </c:pt>
                <c:pt idx="1">
                  <c:v>4784</c:v>
                </c:pt>
                <c:pt idx="2">
                  <c:v>4169</c:v>
                </c:pt>
                <c:pt idx="3">
                  <c:v>3115</c:v>
                </c:pt>
                <c:pt idx="4">
                  <c:v>4977</c:v>
                </c:pt>
                <c:pt idx="5">
                  <c:v>4866</c:v>
                </c:pt>
                <c:pt idx="6">
                  <c:v>4579</c:v>
                </c:pt>
                <c:pt idx="7">
                  <c:v>4550</c:v>
                </c:pt>
                <c:pt idx="8">
                  <c:v>4506</c:v>
                </c:pt>
                <c:pt idx="9">
                  <c:v>3753</c:v>
                </c:pt>
                <c:pt idx="10">
                  <c:v>3618</c:v>
                </c:pt>
                <c:pt idx="11">
                  <c:v>4935</c:v>
                </c:pt>
                <c:pt idx="12">
                  <c:v>4873</c:v>
                </c:pt>
                <c:pt idx="13">
                  <c:v>4663</c:v>
                </c:pt>
                <c:pt idx="14">
                  <c:v>4332</c:v>
                </c:pt>
                <c:pt idx="15">
                  <c:v>4954</c:v>
                </c:pt>
                <c:pt idx="16">
                  <c:v>4654</c:v>
                </c:pt>
                <c:pt idx="17">
                  <c:v>4394</c:v>
                </c:pt>
                <c:pt idx="18">
                  <c:v>4881</c:v>
                </c:pt>
                <c:pt idx="19">
                  <c:v>4846</c:v>
                </c:pt>
                <c:pt idx="20">
                  <c:v>4780</c:v>
                </c:pt>
                <c:pt idx="21">
                  <c:v>4861</c:v>
                </c:pt>
                <c:pt idx="22">
                  <c:v>4793</c:v>
                </c:pt>
                <c:pt idx="23">
                  <c:v>4874</c:v>
                </c:pt>
                <c:pt idx="24">
                  <c:v>4303</c:v>
                </c:pt>
                <c:pt idx="25">
                  <c:v>4856</c:v>
                </c:pt>
                <c:pt idx="26">
                  <c:v>4647</c:v>
                </c:pt>
                <c:pt idx="27">
                  <c:v>4728</c:v>
                </c:pt>
                <c:pt idx="28">
                  <c:v>4530</c:v>
                </c:pt>
                <c:pt idx="29">
                  <c:v>4910</c:v>
                </c:pt>
                <c:pt idx="30">
                  <c:v>5101</c:v>
                </c:pt>
                <c:pt idx="31">
                  <c:v>4311</c:v>
                </c:pt>
                <c:pt idx="32">
                  <c:v>4739</c:v>
                </c:pt>
                <c:pt idx="33">
                  <c:v>4647</c:v>
                </c:pt>
                <c:pt idx="34">
                  <c:v>4295</c:v>
                </c:pt>
                <c:pt idx="35">
                  <c:v>4494</c:v>
                </c:pt>
                <c:pt idx="36">
                  <c:v>4884</c:v>
                </c:pt>
                <c:pt idx="37">
                  <c:v>5017</c:v>
                </c:pt>
                <c:pt idx="38">
                  <c:v>4069</c:v>
                </c:pt>
                <c:pt idx="39">
                  <c:v>4630</c:v>
                </c:pt>
                <c:pt idx="40">
                  <c:v>4340</c:v>
                </c:pt>
                <c:pt idx="41">
                  <c:v>4751</c:v>
                </c:pt>
                <c:pt idx="42">
                  <c:v>4665</c:v>
                </c:pt>
                <c:pt idx="43">
                  <c:v>5008</c:v>
                </c:pt>
                <c:pt idx="44">
                  <c:v>4865</c:v>
                </c:pt>
                <c:pt idx="45">
                  <c:v>3974</c:v>
                </c:pt>
                <c:pt idx="46">
                  <c:v>4764</c:v>
                </c:pt>
                <c:pt idx="47">
                  <c:v>4701</c:v>
                </c:pt>
                <c:pt idx="48">
                  <c:v>5205</c:v>
                </c:pt>
                <c:pt idx="49">
                  <c:v>4668</c:v>
                </c:pt>
                <c:pt idx="50">
                  <c:v>5080</c:v>
                </c:pt>
                <c:pt idx="51">
                  <c:v>4412</c:v>
                </c:pt>
                <c:pt idx="52">
                  <c:v>3898</c:v>
                </c:pt>
                <c:pt idx="53">
                  <c:v>4754</c:v>
                </c:pt>
                <c:pt idx="54">
                  <c:v>4576</c:v>
                </c:pt>
                <c:pt idx="55">
                  <c:v>4302</c:v>
                </c:pt>
                <c:pt idx="56">
                  <c:v>4235</c:v>
                </c:pt>
                <c:pt idx="57">
                  <c:v>4652</c:v>
                </c:pt>
                <c:pt idx="58">
                  <c:v>4131</c:v>
                </c:pt>
                <c:pt idx="59">
                  <c:v>3911</c:v>
                </c:pt>
                <c:pt idx="60">
                  <c:v>4600</c:v>
                </c:pt>
                <c:pt idx="61">
                  <c:v>4629</c:v>
                </c:pt>
                <c:pt idx="62">
                  <c:v>4563</c:v>
                </c:pt>
                <c:pt idx="63" formatCode="General">
                  <c:v>4264</c:v>
                </c:pt>
                <c:pt idx="64" formatCode="General">
                  <c:v>4260</c:v>
                </c:pt>
                <c:pt idx="65" formatCode="General">
                  <c:v>3935</c:v>
                </c:pt>
                <c:pt idx="66" formatCode="General">
                  <c:v>3626</c:v>
                </c:pt>
                <c:pt idx="67" formatCode="General">
                  <c:v>4086</c:v>
                </c:pt>
                <c:pt idx="68" formatCode="General">
                  <c:v>4376</c:v>
                </c:pt>
                <c:pt idx="69" formatCode="General">
                  <c:v>4403</c:v>
                </c:pt>
                <c:pt idx="70" formatCode="General">
                  <c:v>4289</c:v>
                </c:pt>
                <c:pt idx="71" formatCode="General">
                  <c:v>4657</c:v>
                </c:pt>
                <c:pt idx="72" formatCode="General">
                  <c:v>4411</c:v>
                </c:pt>
                <c:pt idx="73" formatCode="General">
                  <c:v>3899</c:v>
                </c:pt>
                <c:pt idx="74" formatCode="General">
                  <c:v>4568</c:v>
                </c:pt>
                <c:pt idx="75" formatCode="General">
                  <c:v>4029</c:v>
                </c:pt>
                <c:pt idx="76" formatCode="General">
                  <c:v>4315</c:v>
                </c:pt>
                <c:pt idx="77" formatCode="General">
                  <c:v>4896</c:v>
                </c:pt>
                <c:pt idx="78" formatCode="General">
                  <c:v>4974</c:v>
                </c:pt>
                <c:pt idx="79" formatCode="General">
                  <c:v>4443</c:v>
                </c:pt>
                <c:pt idx="80" formatCode="General">
                  <c:v>4086</c:v>
                </c:pt>
                <c:pt idx="81" formatCode="General">
                  <c:v>4608</c:v>
                </c:pt>
                <c:pt idx="82" formatCode="General">
                  <c:v>4947</c:v>
                </c:pt>
                <c:pt idx="83" formatCode="General">
                  <c:v>5045</c:v>
                </c:pt>
                <c:pt idx="84" formatCode="General">
                  <c:v>4538</c:v>
                </c:pt>
                <c:pt idx="85" formatCode="General">
                  <c:v>4139</c:v>
                </c:pt>
                <c:pt idx="86" formatCode="General">
                  <c:v>4441</c:v>
                </c:pt>
                <c:pt idx="87" formatCode="General">
                  <c:v>3994</c:v>
                </c:pt>
                <c:pt idx="88" formatCode="General">
                  <c:v>4691</c:v>
                </c:pt>
                <c:pt idx="89" formatCode="General">
                  <c:v>4877</c:v>
                </c:pt>
                <c:pt idx="90" formatCode="General">
                  <c:v>5084</c:v>
                </c:pt>
                <c:pt idx="91" formatCode="General">
                  <c:v>4316</c:v>
                </c:pt>
                <c:pt idx="92" formatCode="General">
                  <c:v>4677</c:v>
                </c:pt>
                <c:pt idx="93" formatCode="General">
                  <c:v>4831</c:v>
                </c:pt>
                <c:pt idx="94" formatCode="General">
                  <c:v>4033</c:v>
                </c:pt>
                <c:pt idx="95" formatCode="General">
                  <c:v>4706</c:v>
                </c:pt>
                <c:pt idx="96" formatCode="General">
                  <c:v>4569</c:v>
                </c:pt>
                <c:pt idx="97" formatCode="General">
                  <c:v>4357</c:v>
                </c:pt>
                <c:pt idx="98" formatCode="General">
                  <c:v>4642</c:v>
                </c:pt>
                <c:pt idx="99" formatCode="General">
                  <c:v>4623</c:v>
                </c:pt>
                <c:pt idx="100" formatCode="General">
                  <c:v>4769</c:v>
                </c:pt>
                <c:pt idx="101" formatCode="General">
                  <c:v>3902</c:v>
                </c:pt>
                <c:pt idx="102" formatCode="General">
                  <c:v>4570</c:v>
                </c:pt>
                <c:pt idx="103" formatCode="General">
                  <c:v>4099</c:v>
                </c:pt>
                <c:pt idx="104" formatCode="General">
                  <c:v>4073</c:v>
                </c:pt>
                <c:pt idx="105" formatCode="General">
                  <c:v>4323</c:v>
                </c:pt>
                <c:pt idx="106" formatCode="General">
                  <c:v>4099</c:v>
                </c:pt>
                <c:pt idx="107" formatCode="General">
                  <c:v>4313</c:v>
                </c:pt>
                <c:pt idx="108" formatCode="General">
                  <c:v>3852</c:v>
                </c:pt>
                <c:pt idx="109" formatCode="General">
                  <c:v>4237</c:v>
                </c:pt>
                <c:pt idx="110" formatCode="General">
                  <c:v>3768</c:v>
                </c:pt>
                <c:pt idx="111" formatCode="General">
                  <c:v>4000</c:v>
                </c:pt>
                <c:pt idx="112" formatCode="General">
                  <c:v>4136</c:v>
                </c:pt>
                <c:pt idx="113" formatCode="General">
                  <c:v>3941</c:v>
                </c:pt>
                <c:pt idx="114" formatCode="General">
                  <c:v>3376</c:v>
                </c:pt>
                <c:pt idx="115" formatCode="General">
                  <c:v>3242</c:v>
                </c:pt>
                <c:pt idx="116" formatCode="General">
                  <c:v>4169</c:v>
                </c:pt>
                <c:pt idx="117" formatCode="General">
                  <c:v>3879</c:v>
                </c:pt>
                <c:pt idx="118" formatCode="General">
                  <c:v>3954</c:v>
                </c:pt>
                <c:pt idx="119" formatCode="General">
                  <c:v>3971</c:v>
                </c:pt>
                <c:pt idx="120" formatCode="General">
                  <c:v>4121</c:v>
                </c:pt>
                <c:pt idx="121" formatCode="General">
                  <c:v>4013</c:v>
                </c:pt>
                <c:pt idx="122" formatCode="General">
                  <c:v>3085</c:v>
                </c:pt>
                <c:pt idx="123" formatCode="General">
                  <c:v>4384</c:v>
                </c:pt>
                <c:pt idx="124" formatCode="General">
                  <c:v>3658</c:v>
                </c:pt>
                <c:pt idx="125" formatCode="General">
                  <c:v>4309</c:v>
                </c:pt>
                <c:pt idx="126" formatCode="General">
                  <c:v>3788</c:v>
                </c:pt>
                <c:pt idx="127" formatCode="General">
                  <c:v>3760</c:v>
                </c:pt>
                <c:pt idx="128" formatCode="General">
                  <c:v>2725</c:v>
                </c:pt>
                <c:pt idx="129" formatCode="General">
                  <c:v>3005</c:v>
                </c:pt>
                <c:pt idx="130" formatCode="General">
                  <c:v>3778</c:v>
                </c:pt>
                <c:pt idx="131" formatCode="General">
                  <c:v>3637</c:v>
                </c:pt>
                <c:pt idx="132" formatCode="General">
                  <c:v>4217</c:v>
                </c:pt>
                <c:pt idx="133" formatCode="General">
                  <c:v>3821</c:v>
                </c:pt>
                <c:pt idx="134" formatCode="General">
                  <c:v>3560</c:v>
                </c:pt>
                <c:pt idx="135" formatCode="General">
                  <c:v>3656</c:v>
                </c:pt>
                <c:pt idx="136" formatCode="General">
                  <c:v>3432</c:v>
                </c:pt>
                <c:pt idx="137" formatCode="General">
                  <c:v>4204</c:v>
                </c:pt>
                <c:pt idx="138" formatCode="General">
                  <c:v>4202</c:v>
                </c:pt>
                <c:pt idx="139" formatCode="General">
                  <c:v>4428</c:v>
                </c:pt>
                <c:pt idx="140" formatCode="General">
                  <c:v>3640</c:v>
                </c:pt>
                <c:pt idx="141" formatCode="General">
                  <c:v>3996</c:v>
                </c:pt>
                <c:pt idx="142" formatCode="General">
                  <c:v>3944</c:v>
                </c:pt>
                <c:pt idx="143" formatCode="General">
                  <c:v>3508</c:v>
                </c:pt>
                <c:pt idx="144" formatCode="General">
                  <c:v>4231</c:v>
                </c:pt>
                <c:pt idx="145" formatCode="General">
                  <c:v>3921</c:v>
                </c:pt>
                <c:pt idx="146" formatCode="General">
                  <c:v>3729</c:v>
                </c:pt>
                <c:pt idx="147" formatCode="General">
                  <c:v>4074</c:v>
                </c:pt>
                <c:pt idx="148" formatCode="General">
                  <c:v>4242</c:v>
                </c:pt>
                <c:pt idx="149" formatCode="General">
                  <c:v>3524</c:v>
                </c:pt>
                <c:pt idx="150" formatCode="General">
                  <c:v>3210</c:v>
                </c:pt>
                <c:pt idx="151" formatCode="General">
                  <c:v>4130</c:v>
                </c:pt>
                <c:pt idx="152" formatCode="General">
                  <c:v>4005</c:v>
                </c:pt>
                <c:pt idx="153" formatCode="General">
                  <c:v>3461</c:v>
                </c:pt>
                <c:pt idx="154" formatCode="General">
                  <c:v>3670</c:v>
                </c:pt>
                <c:pt idx="155" formatCode="General">
                  <c:v>3722</c:v>
                </c:pt>
                <c:pt idx="156" formatCode="General">
                  <c:v>3162</c:v>
                </c:pt>
                <c:pt idx="157" formatCode="General">
                  <c:v>3291</c:v>
                </c:pt>
                <c:pt idx="158" formatCode="General">
                  <c:v>3953</c:v>
                </c:pt>
                <c:pt idx="159" formatCode="General">
                  <c:v>4117</c:v>
                </c:pt>
                <c:pt idx="160" formatCode="General">
                  <c:v>3859</c:v>
                </c:pt>
                <c:pt idx="161" formatCode="General">
                  <c:v>3763</c:v>
                </c:pt>
                <c:pt idx="162" formatCode="General">
                  <c:v>3472</c:v>
                </c:pt>
                <c:pt idx="163" formatCode="General">
                  <c:v>2921</c:v>
                </c:pt>
                <c:pt idx="164" formatCode="General">
                  <c:v>2879</c:v>
                </c:pt>
                <c:pt idx="165" formatCode="General">
                  <c:v>3579</c:v>
                </c:pt>
                <c:pt idx="166" formatCode="General">
                  <c:v>4154</c:v>
                </c:pt>
                <c:pt idx="167" formatCode="General">
                  <c:v>3883</c:v>
                </c:pt>
                <c:pt idx="168" formatCode="General">
                  <c:v>3555</c:v>
                </c:pt>
                <c:pt idx="169" formatCode="General">
                  <c:v>3419</c:v>
                </c:pt>
                <c:pt idx="170" formatCode="General">
                  <c:v>3456</c:v>
                </c:pt>
                <c:pt idx="171" formatCode="General">
                  <c:v>3335</c:v>
                </c:pt>
                <c:pt idx="172" formatCode="General">
                  <c:v>3528</c:v>
                </c:pt>
                <c:pt idx="173" formatCode="General">
                  <c:v>3506</c:v>
                </c:pt>
                <c:pt idx="174" formatCode="General">
                  <c:v>3690</c:v>
                </c:pt>
                <c:pt idx="175" formatCode="General">
                  <c:v>3515</c:v>
                </c:pt>
                <c:pt idx="176" formatCode="General">
                  <c:v>3641</c:v>
                </c:pt>
                <c:pt idx="177" formatCode="General">
                  <c:v>4134</c:v>
                </c:pt>
                <c:pt idx="178" formatCode="General">
                  <c:v>3473</c:v>
                </c:pt>
                <c:pt idx="179" formatCode="General">
                  <c:v>4182</c:v>
                </c:pt>
                <c:pt idx="180" formatCode="General">
                  <c:v>3998</c:v>
                </c:pt>
                <c:pt idx="181" formatCode="General">
                  <c:v>4198</c:v>
                </c:pt>
              </c:numCache>
            </c:numRef>
          </c:val>
          <c:smooth val="0"/>
        </c:ser>
        <c:ser>
          <c:idx val="1"/>
          <c:order val="1"/>
          <c:tx>
            <c:strRef>
              <c:f>'2020'!$C$1</c:f>
              <c:strCache>
                <c:ptCount val="1"/>
                <c:pt idx="0">
                  <c:v>2020 999 Ans</c:v>
                </c:pt>
              </c:strCache>
            </c:strRef>
          </c:tx>
          <c:spPr>
            <a:ln w="28575" cap="rnd">
              <a:solidFill>
                <a:schemeClr val="accent1">
                  <a:lumMod val="40000"/>
                  <a:lumOff val="60000"/>
                </a:schemeClr>
              </a:solidFill>
              <a:round/>
            </a:ln>
            <a:effectLst/>
          </c:spPr>
          <c:marker>
            <c:symbol val="none"/>
          </c:marker>
          <c:cat>
            <c:numRef>
              <c:f>'2020'!$A$9:$A$190</c:f>
              <c:numCache>
                <c:formatCode>d\-mmm</c:formatCode>
                <c:ptCount val="182"/>
                <c:pt idx="0">
                  <c:v>43916</c:v>
                </c:pt>
                <c:pt idx="1">
                  <c:v>43917</c:v>
                </c:pt>
                <c:pt idx="2">
                  <c:v>43918</c:v>
                </c:pt>
                <c:pt idx="3">
                  <c:v>43919</c:v>
                </c:pt>
                <c:pt idx="4">
                  <c:v>43920</c:v>
                </c:pt>
                <c:pt idx="5">
                  <c:v>43921</c:v>
                </c:pt>
                <c:pt idx="6">
                  <c:v>43922</c:v>
                </c:pt>
                <c:pt idx="7">
                  <c:v>43923</c:v>
                </c:pt>
                <c:pt idx="8">
                  <c:v>43924</c:v>
                </c:pt>
                <c:pt idx="9">
                  <c:v>43925</c:v>
                </c:pt>
                <c:pt idx="10">
                  <c:v>43926</c:v>
                </c:pt>
                <c:pt idx="11">
                  <c:v>43927</c:v>
                </c:pt>
                <c:pt idx="12">
                  <c:v>43928</c:v>
                </c:pt>
                <c:pt idx="13">
                  <c:v>43929</c:v>
                </c:pt>
                <c:pt idx="14">
                  <c:v>43930</c:v>
                </c:pt>
                <c:pt idx="15">
                  <c:v>43931</c:v>
                </c:pt>
                <c:pt idx="16">
                  <c:v>43932</c:v>
                </c:pt>
                <c:pt idx="17">
                  <c:v>43933</c:v>
                </c:pt>
                <c:pt idx="18">
                  <c:v>43934</c:v>
                </c:pt>
                <c:pt idx="19">
                  <c:v>43935</c:v>
                </c:pt>
                <c:pt idx="20">
                  <c:v>43936</c:v>
                </c:pt>
                <c:pt idx="21">
                  <c:v>43937</c:v>
                </c:pt>
                <c:pt idx="22">
                  <c:v>43938</c:v>
                </c:pt>
                <c:pt idx="23">
                  <c:v>43939</c:v>
                </c:pt>
                <c:pt idx="24">
                  <c:v>43940</c:v>
                </c:pt>
                <c:pt idx="25">
                  <c:v>43941</c:v>
                </c:pt>
                <c:pt idx="26">
                  <c:v>43942</c:v>
                </c:pt>
                <c:pt idx="27">
                  <c:v>43943</c:v>
                </c:pt>
                <c:pt idx="28">
                  <c:v>43944</c:v>
                </c:pt>
                <c:pt idx="29">
                  <c:v>43945</c:v>
                </c:pt>
                <c:pt idx="30">
                  <c:v>43946</c:v>
                </c:pt>
                <c:pt idx="31">
                  <c:v>43947</c:v>
                </c:pt>
                <c:pt idx="32">
                  <c:v>43948</c:v>
                </c:pt>
                <c:pt idx="33">
                  <c:v>43949</c:v>
                </c:pt>
                <c:pt idx="34">
                  <c:v>43950</c:v>
                </c:pt>
                <c:pt idx="35">
                  <c:v>43951</c:v>
                </c:pt>
                <c:pt idx="36">
                  <c:v>43952</c:v>
                </c:pt>
                <c:pt idx="37">
                  <c:v>43953</c:v>
                </c:pt>
                <c:pt idx="38">
                  <c:v>43954</c:v>
                </c:pt>
                <c:pt idx="39">
                  <c:v>43955</c:v>
                </c:pt>
                <c:pt idx="40">
                  <c:v>43956</c:v>
                </c:pt>
                <c:pt idx="41">
                  <c:v>43957</c:v>
                </c:pt>
                <c:pt idx="42">
                  <c:v>43958</c:v>
                </c:pt>
                <c:pt idx="43">
                  <c:v>43959</c:v>
                </c:pt>
                <c:pt idx="44">
                  <c:v>43960</c:v>
                </c:pt>
                <c:pt idx="45">
                  <c:v>43961</c:v>
                </c:pt>
                <c:pt idx="46">
                  <c:v>43962</c:v>
                </c:pt>
                <c:pt idx="47">
                  <c:v>43963</c:v>
                </c:pt>
                <c:pt idx="48">
                  <c:v>43964</c:v>
                </c:pt>
                <c:pt idx="49">
                  <c:v>43965</c:v>
                </c:pt>
                <c:pt idx="50">
                  <c:v>43966</c:v>
                </c:pt>
                <c:pt idx="51">
                  <c:v>43967</c:v>
                </c:pt>
                <c:pt idx="52">
                  <c:v>43968</c:v>
                </c:pt>
                <c:pt idx="53">
                  <c:v>43969</c:v>
                </c:pt>
                <c:pt idx="54">
                  <c:v>43970</c:v>
                </c:pt>
                <c:pt idx="55">
                  <c:v>43971</c:v>
                </c:pt>
                <c:pt idx="56">
                  <c:v>43972</c:v>
                </c:pt>
                <c:pt idx="57">
                  <c:v>43973</c:v>
                </c:pt>
                <c:pt idx="58">
                  <c:v>43974</c:v>
                </c:pt>
                <c:pt idx="59">
                  <c:v>43975</c:v>
                </c:pt>
                <c:pt idx="60">
                  <c:v>43976</c:v>
                </c:pt>
                <c:pt idx="61">
                  <c:v>43977</c:v>
                </c:pt>
                <c:pt idx="62">
                  <c:v>43978</c:v>
                </c:pt>
                <c:pt idx="63">
                  <c:v>43979</c:v>
                </c:pt>
                <c:pt idx="64">
                  <c:v>43980</c:v>
                </c:pt>
                <c:pt idx="65">
                  <c:v>43981</c:v>
                </c:pt>
                <c:pt idx="66">
                  <c:v>43982</c:v>
                </c:pt>
                <c:pt idx="67">
                  <c:v>43983</c:v>
                </c:pt>
                <c:pt idx="68">
                  <c:v>43984</c:v>
                </c:pt>
                <c:pt idx="69">
                  <c:v>43985</c:v>
                </c:pt>
                <c:pt idx="70">
                  <c:v>43986</c:v>
                </c:pt>
                <c:pt idx="71">
                  <c:v>43987</c:v>
                </c:pt>
                <c:pt idx="72">
                  <c:v>43988</c:v>
                </c:pt>
                <c:pt idx="73">
                  <c:v>43989</c:v>
                </c:pt>
                <c:pt idx="74">
                  <c:v>43990</c:v>
                </c:pt>
                <c:pt idx="75">
                  <c:v>43991</c:v>
                </c:pt>
                <c:pt idx="76">
                  <c:v>43992</c:v>
                </c:pt>
                <c:pt idx="77">
                  <c:v>43993</c:v>
                </c:pt>
                <c:pt idx="78">
                  <c:v>43994</c:v>
                </c:pt>
                <c:pt idx="79">
                  <c:v>43995</c:v>
                </c:pt>
                <c:pt idx="80">
                  <c:v>43996</c:v>
                </c:pt>
                <c:pt idx="81">
                  <c:v>43997</c:v>
                </c:pt>
                <c:pt idx="82">
                  <c:v>43998</c:v>
                </c:pt>
                <c:pt idx="83">
                  <c:v>43999</c:v>
                </c:pt>
                <c:pt idx="84">
                  <c:v>44000</c:v>
                </c:pt>
                <c:pt idx="85">
                  <c:v>44001</c:v>
                </c:pt>
                <c:pt idx="86">
                  <c:v>44002</c:v>
                </c:pt>
                <c:pt idx="87">
                  <c:v>44003</c:v>
                </c:pt>
                <c:pt idx="88">
                  <c:v>44004</c:v>
                </c:pt>
                <c:pt idx="89">
                  <c:v>44005</c:v>
                </c:pt>
                <c:pt idx="90">
                  <c:v>44006</c:v>
                </c:pt>
                <c:pt idx="91">
                  <c:v>44007</c:v>
                </c:pt>
                <c:pt idx="92">
                  <c:v>44008</c:v>
                </c:pt>
                <c:pt idx="93">
                  <c:v>44009</c:v>
                </c:pt>
                <c:pt idx="94">
                  <c:v>44010</c:v>
                </c:pt>
                <c:pt idx="95">
                  <c:v>44011</c:v>
                </c:pt>
                <c:pt idx="96">
                  <c:v>44012</c:v>
                </c:pt>
                <c:pt idx="97">
                  <c:v>44013</c:v>
                </c:pt>
                <c:pt idx="98">
                  <c:v>44014</c:v>
                </c:pt>
                <c:pt idx="99">
                  <c:v>44015</c:v>
                </c:pt>
                <c:pt idx="100">
                  <c:v>44016</c:v>
                </c:pt>
                <c:pt idx="101">
                  <c:v>44017</c:v>
                </c:pt>
                <c:pt idx="102">
                  <c:v>44018</c:v>
                </c:pt>
                <c:pt idx="103">
                  <c:v>44019</c:v>
                </c:pt>
                <c:pt idx="104">
                  <c:v>44020</c:v>
                </c:pt>
                <c:pt idx="105">
                  <c:v>44021</c:v>
                </c:pt>
                <c:pt idx="106">
                  <c:v>44022</c:v>
                </c:pt>
                <c:pt idx="107">
                  <c:v>44023</c:v>
                </c:pt>
                <c:pt idx="108">
                  <c:v>44024</c:v>
                </c:pt>
                <c:pt idx="109">
                  <c:v>44025</c:v>
                </c:pt>
                <c:pt idx="110">
                  <c:v>44026</c:v>
                </c:pt>
                <c:pt idx="111">
                  <c:v>44027</c:v>
                </c:pt>
                <c:pt idx="112">
                  <c:v>44028</c:v>
                </c:pt>
                <c:pt idx="113">
                  <c:v>44029</c:v>
                </c:pt>
                <c:pt idx="114">
                  <c:v>44030</c:v>
                </c:pt>
                <c:pt idx="115">
                  <c:v>44031</c:v>
                </c:pt>
                <c:pt idx="116">
                  <c:v>44032</c:v>
                </c:pt>
                <c:pt idx="117">
                  <c:v>44033</c:v>
                </c:pt>
                <c:pt idx="118">
                  <c:v>44034</c:v>
                </c:pt>
                <c:pt idx="119">
                  <c:v>44035</c:v>
                </c:pt>
                <c:pt idx="120">
                  <c:v>44036</c:v>
                </c:pt>
                <c:pt idx="121">
                  <c:v>44037</c:v>
                </c:pt>
                <c:pt idx="122">
                  <c:v>44038</c:v>
                </c:pt>
                <c:pt idx="123">
                  <c:v>44039</c:v>
                </c:pt>
                <c:pt idx="124">
                  <c:v>44040</c:v>
                </c:pt>
                <c:pt idx="125">
                  <c:v>44041</c:v>
                </c:pt>
                <c:pt idx="126">
                  <c:v>44042</c:v>
                </c:pt>
                <c:pt idx="127">
                  <c:v>44043</c:v>
                </c:pt>
                <c:pt idx="128">
                  <c:v>44044</c:v>
                </c:pt>
                <c:pt idx="129">
                  <c:v>44045</c:v>
                </c:pt>
                <c:pt idx="130">
                  <c:v>44046</c:v>
                </c:pt>
                <c:pt idx="131">
                  <c:v>44047</c:v>
                </c:pt>
                <c:pt idx="132">
                  <c:v>44048</c:v>
                </c:pt>
                <c:pt idx="133">
                  <c:v>44049</c:v>
                </c:pt>
                <c:pt idx="134">
                  <c:v>44050</c:v>
                </c:pt>
                <c:pt idx="135">
                  <c:v>44051</c:v>
                </c:pt>
                <c:pt idx="136">
                  <c:v>44052</c:v>
                </c:pt>
                <c:pt idx="137">
                  <c:v>44053</c:v>
                </c:pt>
                <c:pt idx="138">
                  <c:v>44054</c:v>
                </c:pt>
                <c:pt idx="139">
                  <c:v>44055</c:v>
                </c:pt>
                <c:pt idx="140">
                  <c:v>44056</c:v>
                </c:pt>
                <c:pt idx="141">
                  <c:v>44057</c:v>
                </c:pt>
                <c:pt idx="142">
                  <c:v>44058</c:v>
                </c:pt>
                <c:pt idx="143">
                  <c:v>44059</c:v>
                </c:pt>
                <c:pt idx="144">
                  <c:v>44060</c:v>
                </c:pt>
                <c:pt idx="145">
                  <c:v>44061</c:v>
                </c:pt>
                <c:pt idx="146">
                  <c:v>44062</c:v>
                </c:pt>
                <c:pt idx="147">
                  <c:v>44063</c:v>
                </c:pt>
                <c:pt idx="148">
                  <c:v>44064</c:v>
                </c:pt>
                <c:pt idx="149">
                  <c:v>44065</c:v>
                </c:pt>
                <c:pt idx="150">
                  <c:v>44066</c:v>
                </c:pt>
                <c:pt idx="151">
                  <c:v>44067</c:v>
                </c:pt>
                <c:pt idx="152">
                  <c:v>44068</c:v>
                </c:pt>
                <c:pt idx="153">
                  <c:v>44069</c:v>
                </c:pt>
                <c:pt idx="154">
                  <c:v>44070</c:v>
                </c:pt>
                <c:pt idx="155">
                  <c:v>44071</c:v>
                </c:pt>
                <c:pt idx="156">
                  <c:v>44072</c:v>
                </c:pt>
                <c:pt idx="157">
                  <c:v>44073</c:v>
                </c:pt>
                <c:pt idx="158">
                  <c:v>44074</c:v>
                </c:pt>
                <c:pt idx="159">
                  <c:v>44075</c:v>
                </c:pt>
                <c:pt idx="160">
                  <c:v>44076</c:v>
                </c:pt>
                <c:pt idx="161">
                  <c:v>44077</c:v>
                </c:pt>
                <c:pt idx="162">
                  <c:v>44078</c:v>
                </c:pt>
                <c:pt idx="163">
                  <c:v>44079</c:v>
                </c:pt>
                <c:pt idx="164">
                  <c:v>44080</c:v>
                </c:pt>
                <c:pt idx="165">
                  <c:v>44081</c:v>
                </c:pt>
                <c:pt idx="166">
                  <c:v>44082</c:v>
                </c:pt>
                <c:pt idx="167">
                  <c:v>44083</c:v>
                </c:pt>
                <c:pt idx="168">
                  <c:v>44084</c:v>
                </c:pt>
                <c:pt idx="169">
                  <c:v>44085</c:v>
                </c:pt>
                <c:pt idx="170">
                  <c:v>44086</c:v>
                </c:pt>
                <c:pt idx="171">
                  <c:v>44087</c:v>
                </c:pt>
                <c:pt idx="172">
                  <c:v>44088</c:v>
                </c:pt>
                <c:pt idx="173">
                  <c:v>44089</c:v>
                </c:pt>
                <c:pt idx="174">
                  <c:v>44090</c:v>
                </c:pt>
                <c:pt idx="175">
                  <c:v>44091</c:v>
                </c:pt>
                <c:pt idx="176">
                  <c:v>44092</c:v>
                </c:pt>
                <c:pt idx="177">
                  <c:v>44093</c:v>
                </c:pt>
                <c:pt idx="178">
                  <c:v>44094</c:v>
                </c:pt>
                <c:pt idx="179">
                  <c:v>44095</c:v>
                </c:pt>
                <c:pt idx="180">
                  <c:v>44096</c:v>
                </c:pt>
                <c:pt idx="181">
                  <c:v>44097</c:v>
                </c:pt>
              </c:numCache>
            </c:numRef>
          </c:cat>
          <c:val>
            <c:numRef>
              <c:f>'2020'!$C$9:$C$190</c:f>
              <c:numCache>
                <c:formatCode>0</c:formatCode>
                <c:ptCount val="182"/>
                <c:pt idx="0">
                  <c:v>1299</c:v>
                </c:pt>
                <c:pt idx="1">
                  <c:v>1471</c:v>
                </c:pt>
                <c:pt idx="2">
                  <c:v>1391</c:v>
                </c:pt>
                <c:pt idx="3">
                  <c:v>1302</c:v>
                </c:pt>
                <c:pt idx="4">
                  <c:v>1314</c:v>
                </c:pt>
                <c:pt idx="5">
                  <c:v>1259</c:v>
                </c:pt>
                <c:pt idx="6">
                  <c:v>1204</c:v>
                </c:pt>
                <c:pt idx="7">
                  <c:v>1145</c:v>
                </c:pt>
                <c:pt idx="8">
                  <c:v>1333</c:v>
                </c:pt>
                <c:pt idx="9">
                  <c:v>1440</c:v>
                </c:pt>
                <c:pt idx="10">
                  <c:v>1355</c:v>
                </c:pt>
                <c:pt idx="11">
                  <c:v>1272</c:v>
                </c:pt>
                <c:pt idx="12">
                  <c:v>1432</c:v>
                </c:pt>
                <c:pt idx="13">
                  <c:v>1312</c:v>
                </c:pt>
                <c:pt idx="14">
                  <c:v>1426</c:v>
                </c:pt>
                <c:pt idx="15">
                  <c:v>1545</c:v>
                </c:pt>
                <c:pt idx="16">
                  <c:v>1739</c:v>
                </c:pt>
                <c:pt idx="17">
                  <c:v>1386</c:v>
                </c:pt>
                <c:pt idx="18">
                  <c:v>1182</c:v>
                </c:pt>
                <c:pt idx="19">
                  <c:v>1232</c:v>
                </c:pt>
                <c:pt idx="20">
                  <c:v>1403</c:v>
                </c:pt>
                <c:pt idx="21">
                  <c:v>1238</c:v>
                </c:pt>
                <c:pt idx="22">
                  <c:v>1391</c:v>
                </c:pt>
                <c:pt idx="23">
                  <c:v>1406</c:v>
                </c:pt>
                <c:pt idx="24">
                  <c:v>1354</c:v>
                </c:pt>
                <c:pt idx="25">
                  <c:v>1248</c:v>
                </c:pt>
                <c:pt idx="26">
                  <c:v>1348</c:v>
                </c:pt>
                <c:pt idx="27">
                  <c:v>1408</c:v>
                </c:pt>
                <c:pt idx="28">
                  <c:v>1353</c:v>
                </c:pt>
                <c:pt idx="29">
                  <c:v>1752</c:v>
                </c:pt>
                <c:pt idx="30">
                  <c:v>1808</c:v>
                </c:pt>
                <c:pt idx="31">
                  <c:v>1231</c:v>
                </c:pt>
                <c:pt idx="32">
                  <c:v>1137</c:v>
                </c:pt>
                <c:pt idx="33">
                  <c:v>1090</c:v>
                </c:pt>
                <c:pt idx="34">
                  <c:v>1106</c:v>
                </c:pt>
                <c:pt idx="35">
                  <c:v>1082</c:v>
                </c:pt>
                <c:pt idx="36">
                  <c:v>1369</c:v>
                </c:pt>
                <c:pt idx="37">
                  <c:v>1509</c:v>
                </c:pt>
                <c:pt idx="38">
                  <c:v>1353</c:v>
                </c:pt>
                <c:pt idx="39">
                  <c:v>1257</c:v>
                </c:pt>
                <c:pt idx="40">
                  <c:v>1461</c:v>
                </c:pt>
                <c:pt idx="41">
                  <c:v>1761</c:v>
                </c:pt>
                <c:pt idx="42">
                  <c:v>1644</c:v>
                </c:pt>
                <c:pt idx="43">
                  <c:v>1670</c:v>
                </c:pt>
                <c:pt idx="44">
                  <c:v>1666</c:v>
                </c:pt>
                <c:pt idx="45">
                  <c:v>1240</c:v>
                </c:pt>
                <c:pt idx="46">
                  <c:v>1257</c:v>
                </c:pt>
                <c:pt idx="47">
                  <c:v>1135</c:v>
                </c:pt>
                <c:pt idx="48">
                  <c:v>1244</c:v>
                </c:pt>
                <c:pt idx="49">
                  <c:v>1344</c:v>
                </c:pt>
                <c:pt idx="50">
                  <c:v>1322</c:v>
                </c:pt>
                <c:pt idx="51">
                  <c:v>1510</c:v>
                </c:pt>
                <c:pt idx="52">
                  <c:v>1271</c:v>
                </c:pt>
                <c:pt idx="53">
                  <c:v>1295</c:v>
                </c:pt>
                <c:pt idx="54">
                  <c:v>1407</c:v>
                </c:pt>
                <c:pt idx="55">
                  <c:v>2185</c:v>
                </c:pt>
                <c:pt idx="56">
                  <c:v>1831</c:v>
                </c:pt>
                <c:pt idx="57">
                  <c:v>1500</c:v>
                </c:pt>
                <c:pt idx="58">
                  <c:v>1278</c:v>
                </c:pt>
                <c:pt idx="59">
                  <c:v>1325</c:v>
                </c:pt>
                <c:pt idx="60">
                  <c:v>1467</c:v>
                </c:pt>
                <c:pt idx="61">
                  <c:v>1613</c:v>
                </c:pt>
                <c:pt idx="62">
                  <c:v>1702</c:v>
                </c:pt>
                <c:pt idx="63" formatCode="General">
                  <c:v>1961</c:v>
                </c:pt>
                <c:pt idx="64" formatCode="General">
                  <c:v>2741</c:v>
                </c:pt>
                <c:pt idx="65" formatCode="General">
                  <c:v>2936</c:v>
                </c:pt>
                <c:pt idx="66" formatCode="General">
                  <c:v>2342</c:v>
                </c:pt>
                <c:pt idx="67" formatCode="General">
                  <c:v>2356</c:v>
                </c:pt>
                <c:pt idx="68" formatCode="General">
                  <c:v>1791</c:v>
                </c:pt>
                <c:pt idx="69" formatCode="General">
                  <c:v>1465</c:v>
                </c:pt>
                <c:pt idx="70" formatCode="General">
                  <c:v>1470</c:v>
                </c:pt>
                <c:pt idx="71" formatCode="General">
                  <c:v>1448</c:v>
                </c:pt>
                <c:pt idx="72" formatCode="General">
                  <c:v>1819</c:v>
                </c:pt>
                <c:pt idx="73" formatCode="General">
                  <c:v>1690</c:v>
                </c:pt>
                <c:pt idx="74" formatCode="General">
                  <c:v>1637</c:v>
                </c:pt>
                <c:pt idx="75" formatCode="General">
                  <c:v>1467</c:v>
                </c:pt>
                <c:pt idx="76" formatCode="General">
                  <c:v>1070</c:v>
                </c:pt>
                <c:pt idx="77" formatCode="General">
                  <c:v>1452</c:v>
                </c:pt>
                <c:pt idx="78" formatCode="General">
                  <c:v>1629</c:v>
                </c:pt>
                <c:pt idx="79" formatCode="General">
                  <c:v>1757</c:v>
                </c:pt>
                <c:pt idx="80" formatCode="General">
                  <c:v>1902</c:v>
                </c:pt>
                <c:pt idx="81" formatCode="General">
                  <c:v>1564</c:v>
                </c:pt>
                <c:pt idx="82" formatCode="General">
                  <c:v>1646</c:v>
                </c:pt>
                <c:pt idx="83" formatCode="General">
                  <c:v>1628</c:v>
                </c:pt>
                <c:pt idx="84" formatCode="General">
                  <c:v>1805</c:v>
                </c:pt>
                <c:pt idx="85" formatCode="General">
                  <c:v>2041</c:v>
                </c:pt>
                <c:pt idx="86" formatCode="General">
                  <c:v>2493</c:v>
                </c:pt>
                <c:pt idx="87" formatCode="General">
                  <c:v>1786</c:v>
                </c:pt>
                <c:pt idx="88" formatCode="General">
                  <c:v>1321</c:v>
                </c:pt>
                <c:pt idx="89" formatCode="General">
                  <c:v>1429</c:v>
                </c:pt>
                <c:pt idx="90" formatCode="General">
                  <c:v>1720</c:v>
                </c:pt>
                <c:pt idx="91" formatCode="General">
                  <c:v>2392</c:v>
                </c:pt>
                <c:pt idx="92" formatCode="General">
                  <c:v>2085</c:v>
                </c:pt>
                <c:pt idx="93" formatCode="General">
                  <c:v>2010</c:v>
                </c:pt>
                <c:pt idx="94" formatCode="General">
                  <c:v>1593</c:v>
                </c:pt>
                <c:pt idx="95" formatCode="General">
                  <c:v>1332</c:v>
                </c:pt>
                <c:pt idx="96" formatCode="General">
                  <c:v>1518</c:v>
                </c:pt>
                <c:pt idx="97" formatCode="General">
                  <c:v>1371</c:v>
                </c:pt>
                <c:pt idx="98" formatCode="General">
                  <c:v>1502</c:v>
                </c:pt>
                <c:pt idx="99" formatCode="General">
                  <c:v>1651</c:v>
                </c:pt>
                <c:pt idx="100" formatCode="General">
                  <c:v>1764</c:v>
                </c:pt>
                <c:pt idx="101" formatCode="General">
                  <c:v>1499</c:v>
                </c:pt>
                <c:pt idx="102" formatCode="General">
                  <c:v>1662</c:v>
                </c:pt>
                <c:pt idx="103" formatCode="General">
                  <c:v>1952</c:v>
                </c:pt>
                <c:pt idx="104" formatCode="General">
                  <c:v>1666</c:v>
                </c:pt>
                <c:pt idx="105" formatCode="General">
                  <c:v>1502</c:v>
                </c:pt>
                <c:pt idx="106" formatCode="General">
                  <c:v>1907</c:v>
                </c:pt>
                <c:pt idx="107" formatCode="General">
                  <c:v>2338</c:v>
                </c:pt>
                <c:pt idx="108" formatCode="General">
                  <c:v>2128</c:v>
                </c:pt>
                <c:pt idx="109" formatCode="General">
                  <c:v>1656</c:v>
                </c:pt>
                <c:pt idx="110" formatCode="General">
                  <c:v>1631</c:v>
                </c:pt>
                <c:pt idx="111" formatCode="General">
                  <c:v>1680</c:v>
                </c:pt>
                <c:pt idx="112" formatCode="General">
                  <c:v>1856</c:v>
                </c:pt>
                <c:pt idx="113" formatCode="General">
                  <c:v>2039</c:v>
                </c:pt>
                <c:pt idx="114" formatCode="General">
                  <c:v>2696</c:v>
                </c:pt>
                <c:pt idx="115" formatCode="General">
                  <c:v>2225</c:v>
                </c:pt>
                <c:pt idx="116" formatCode="General">
                  <c:v>1751</c:v>
                </c:pt>
                <c:pt idx="117" formatCode="General">
                  <c:v>1784</c:v>
                </c:pt>
                <c:pt idx="118" formatCode="General">
                  <c:v>1613</c:v>
                </c:pt>
                <c:pt idx="119" formatCode="General">
                  <c:v>1694</c:v>
                </c:pt>
                <c:pt idx="120" formatCode="General">
                  <c:v>2064</c:v>
                </c:pt>
                <c:pt idx="121" formatCode="General">
                  <c:v>2274</c:v>
                </c:pt>
                <c:pt idx="122" formatCode="General">
                  <c:v>2434</c:v>
                </c:pt>
                <c:pt idx="123" formatCode="General">
                  <c:v>1465</c:v>
                </c:pt>
                <c:pt idx="124" formatCode="General">
                  <c:v>1860</c:v>
                </c:pt>
                <c:pt idx="125" formatCode="General">
                  <c:v>1662</c:v>
                </c:pt>
                <c:pt idx="126" formatCode="General">
                  <c:v>1664</c:v>
                </c:pt>
                <c:pt idx="127" formatCode="General">
                  <c:v>2429</c:v>
                </c:pt>
                <c:pt idx="128" formatCode="General">
                  <c:v>3060</c:v>
                </c:pt>
                <c:pt idx="129" formatCode="General">
                  <c:v>2447</c:v>
                </c:pt>
                <c:pt idx="130" formatCode="General">
                  <c:v>1922</c:v>
                </c:pt>
                <c:pt idx="131" formatCode="General">
                  <c:v>1722</c:v>
                </c:pt>
                <c:pt idx="132" formatCode="General">
                  <c:v>1516</c:v>
                </c:pt>
                <c:pt idx="133" formatCode="General">
                  <c:v>2002</c:v>
                </c:pt>
                <c:pt idx="134" formatCode="General">
                  <c:v>2423</c:v>
                </c:pt>
                <c:pt idx="135" formatCode="General">
                  <c:v>2862</c:v>
                </c:pt>
                <c:pt idx="136" formatCode="General">
                  <c:v>2641</c:v>
                </c:pt>
                <c:pt idx="137" formatCode="General">
                  <c:v>1894</c:v>
                </c:pt>
                <c:pt idx="138" formatCode="General">
                  <c:v>1899</c:v>
                </c:pt>
                <c:pt idx="139" formatCode="General">
                  <c:v>2361</c:v>
                </c:pt>
                <c:pt idx="140" formatCode="General">
                  <c:v>2280</c:v>
                </c:pt>
                <c:pt idx="141" formatCode="General">
                  <c:v>2491</c:v>
                </c:pt>
                <c:pt idx="142" formatCode="General">
                  <c:v>2814</c:v>
                </c:pt>
                <c:pt idx="143" formatCode="General">
                  <c:v>2233</c:v>
                </c:pt>
                <c:pt idx="144" formatCode="General">
                  <c:v>1654</c:v>
                </c:pt>
                <c:pt idx="145" formatCode="General">
                  <c:v>1704</c:v>
                </c:pt>
                <c:pt idx="146" formatCode="General">
                  <c:v>1903</c:v>
                </c:pt>
                <c:pt idx="147" formatCode="General">
                  <c:v>1737</c:v>
                </c:pt>
                <c:pt idx="148" formatCode="General">
                  <c:v>1959</c:v>
                </c:pt>
                <c:pt idx="149" formatCode="General">
                  <c:v>2612</c:v>
                </c:pt>
                <c:pt idx="150" formatCode="General">
                  <c:v>2151</c:v>
                </c:pt>
                <c:pt idx="151" formatCode="General">
                  <c:v>1785</c:v>
                </c:pt>
                <c:pt idx="152" formatCode="General">
                  <c:v>1491</c:v>
                </c:pt>
                <c:pt idx="153" formatCode="General">
                  <c:v>1484</c:v>
                </c:pt>
                <c:pt idx="154" formatCode="General">
                  <c:v>1552</c:v>
                </c:pt>
                <c:pt idx="155" formatCode="General">
                  <c:v>1843</c:v>
                </c:pt>
                <c:pt idx="156" formatCode="General">
                  <c:v>2360</c:v>
                </c:pt>
                <c:pt idx="157" formatCode="General">
                  <c:v>2107</c:v>
                </c:pt>
                <c:pt idx="158" formatCode="General">
                  <c:v>1476</c:v>
                </c:pt>
                <c:pt idx="159" formatCode="General">
                  <c:v>1414</c:v>
                </c:pt>
                <c:pt idx="160" formatCode="General">
                  <c:v>1461</c:v>
                </c:pt>
                <c:pt idx="161" formatCode="General">
                  <c:v>1527</c:v>
                </c:pt>
                <c:pt idx="162" formatCode="General">
                  <c:v>2016</c:v>
                </c:pt>
                <c:pt idx="163" formatCode="General">
                  <c:v>2317</c:v>
                </c:pt>
                <c:pt idx="164" formatCode="General">
                  <c:v>2241</c:v>
                </c:pt>
                <c:pt idx="165" formatCode="General">
                  <c:v>1701</c:v>
                </c:pt>
                <c:pt idx="166" formatCode="General">
                  <c:v>1527</c:v>
                </c:pt>
                <c:pt idx="167" formatCode="General">
                  <c:v>1634</c:v>
                </c:pt>
                <c:pt idx="168" formatCode="General">
                  <c:v>1555</c:v>
                </c:pt>
                <c:pt idx="169" formatCode="General">
                  <c:v>1923</c:v>
                </c:pt>
                <c:pt idx="170" formatCode="General">
                  <c:v>1946</c:v>
                </c:pt>
                <c:pt idx="171" formatCode="General">
                  <c:v>1937</c:v>
                </c:pt>
                <c:pt idx="172" formatCode="General">
                  <c:v>1820</c:v>
                </c:pt>
                <c:pt idx="173" formatCode="General">
                  <c:v>1919</c:v>
                </c:pt>
                <c:pt idx="174" formatCode="General">
                  <c:v>1746</c:v>
                </c:pt>
                <c:pt idx="175" formatCode="General">
                  <c:v>1826</c:v>
                </c:pt>
                <c:pt idx="176" formatCode="General">
                  <c:v>2277</c:v>
                </c:pt>
                <c:pt idx="177" formatCode="General">
                  <c:v>2353</c:v>
                </c:pt>
                <c:pt idx="178" formatCode="General">
                  <c:v>1976</c:v>
                </c:pt>
                <c:pt idx="179" formatCode="General">
                  <c:v>1627</c:v>
                </c:pt>
                <c:pt idx="180" formatCode="General">
                  <c:v>1448</c:v>
                </c:pt>
                <c:pt idx="181" formatCode="General">
                  <c:v>1496</c:v>
                </c:pt>
              </c:numCache>
            </c:numRef>
          </c:val>
          <c:smooth val="0"/>
        </c:ser>
        <c:dLbls>
          <c:showLegendKey val="0"/>
          <c:showVal val="0"/>
          <c:showCatName val="0"/>
          <c:showSerName val="0"/>
          <c:showPercent val="0"/>
          <c:showBubbleSize val="0"/>
        </c:dLbls>
        <c:smooth val="0"/>
        <c:axId val="622486816"/>
        <c:axId val="622476232"/>
      </c:lineChart>
      <c:dateAx>
        <c:axId val="62248681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76232"/>
        <c:crosses val="autoZero"/>
        <c:auto val="1"/>
        <c:lblOffset val="100"/>
        <c:baseTimeUnit val="days"/>
        <c:majorUnit val="2"/>
        <c:majorTimeUnit val="days"/>
      </c:dateAx>
      <c:valAx>
        <c:axId val="622476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86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Incident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44091</c:v>
                </c:pt>
                <c:pt idx="1">
                  <c:v>44092</c:v>
                </c:pt>
                <c:pt idx="2">
                  <c:v>44093</c:v>
                </c:pt>
                <c:pt idx="3">
                  <c:v>44094</c:v>
                </c:pt>
                <c:pt idx="4">
                  <c:v>44095</c:v>
                </c:pt>
                <c:pt idx="5">
                  <c:v>44096</c:v>
                </c:pt>
                <c:pt idx="6">
                  <c:v>44097</c:v>
                </c:pt>
              </c:numCache>
            </c:numRef>
          </c:cat>
          <c:val>
            <c:numRef>
              <c:f>'Weekly Bulletin'!$H$80:$N$80</c:f>
              <c:numCache>
                <c:formatCode>General</c:formatCode>
                <c:ptCount val="7"/>
                <c:pt idx="0">
                  <c:v>4211</c:v>
                </c:pt>
                <c:pt idx="1">
                  <c:v>4868</c:v>
                </c:pt>
                <c:pt idx="2">
                  <c:v>5180</c:v>
                </c:pt>
                <c:pt idx="3">
                  <c:v>4253</c:v>
                </c:pt>
                <c:pt idx="4">
                  <c:v>4235</c:v>
                </c:pt>
                <c:pt idx="5">
                  <c:v>3871</c:v>
                </c:pt>
                <c:pt idx="6">
                  <c:v>4172</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44091</c:v>
                </c:pt>
                <c:pt idx="1">
                  <c:v>44092</c:v>
                </c:pt>
                <c:pt idx="2">
                  <c:v>44093</c:v>
                </c:pt>
                <c:pt idx="3">
                  <c:v>44094</c:v>
                </c:pt>
                <c:pt idx="4">
                  <c:v>44095</c:v>
                </c:pt>
                <c:pt idx="5">
                  <c:v>44096</c:v>
                </c:pt>
                <c:pt idx="6">
                  <c:v>44097</c:v>
                </c:pt>
              </c:numCache>
            </c:numRef>
          </c:cat>
          <c:val>
            <c:numRef>
              <c:f>'Weekly Bulletin'!$H$81:$N$81</c:f>
              <c:numCache>
                <c:formatCode>General</c:formatCode>
                <c:ptCount val="7"/>
                <c:pt idx="0">
                  <c:v>4516</c:v>
                </c:pt>
                <c:pt idx="1">
                  <c:v>4709</c:v>
                </c:pt>
                <c:pt idx="2">
                  <c:v>4556</c:v>
                </c:pt>
                <c:pt idx="3">
                  <c:v>5200</c:v>
                </c:pt>
                <c:pt idx="4">
                  <c:v>5440</c:v>
                </c:pt>
                <c:pt idx="5">
                  <c:v>4422</c:v>
                </c:pt>
                <c:pt idx="6">
                  <c:v>4702</c:v>
                </c:pt>
              </c:numCache>
            </c:numRef>
          </c:val>
          <c:smooth val="0"/>
        </c:ser>
        <c:dLbls>
          <c:showLegendKey val="0"/>
          <c:showVal val="0"/>
          <c:showCatName val="0"/>
          <c:showSerName val="0"/>
          <c:showPercent val="0"/>
          <c:showBubbleSize val="0"/>
        </c:dLbls>
        <c:smooth val="0"/>
        <c:axId val="622477408"/>
        <c:axId val="622481328"/>
      </c:lineChart>
      <c:dateAx>
        <c:axId val="62247740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81328"/>
        <c:crosses val="autoZero"/>
        <c:auto val="1"/>
        <c:lblOffset val="100"/>
        <c:baseTimeUnit val="days"/>
      </c:dateAx>
      <c:valAx>
        <c:axId val="622481328"/>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7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Incident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Bulletin'!$A$2:$A$190</c:f>
              <c:numCache>
                <c:formatCode>d\-mmm</c:formatCode>
                <c:ptCount val="189"/>
                <c:pt idx="0">
                  <c:v>43909</c:v>
                </c:pt>
                <c:pt idx="1">
                  <c:v>43910</c:v>
                </c:pt>
                <c:pt idx="2">
                  <c:v>43911</c:v>
                </c:pt>
                <c:pt idx="3">
                  <c:v>43912</c:v>
                </c:pt>
                <c:pt idx="4">
                  <c:v>43913</c:v>
                </c:pt>
                <c:pt idx="5">
                  <c:v>43914</c:v>
                </c:pt>
                <c:pt idx="6">
                  <c:v>43915</c:v>
                </c:pt>
                <c:pt idx="7">
                  <c:v>43916</c:v>
                </c:pt>
                <c:pt idx="8">
                  <c:v>43917</c:v>
                </c:pt>
                <c:pt idx="9">
                  <c:v>43918</c:v>
                </c:pt>
                <c:pt idx="10">
                  <c:v>43919</c:v>
                </c:pt>
                <c:pt idx="11">
                  <c:v>43920</c:v>
                </c:pt>
                <c:pt idx="12">
                  <c:v>43921</c:v>
                </c:pt>
                <c:pt idx="13">
                  <c:v>43922</c:v>
                </c:pt>
                <c:pt idx="14">
                  <c:v>43923</c:v>
                </c:pt>
                <c:pt idx="15">
                  <c:v>43924</c:v>
                </c:pt>
                <c:pt idx="16">
                  <c:v>43925</c:v>
                </c:pt>
                <c:pt idx="17">
                  <c:v>43926</c:v>
                </c:pt>
                <c:pt idx="18">
                  <c:v>43927</c:v>
                </c:pt>
                <c:pt idx="19">
                  <c:v>43928</c:v>
                </c:pt>
                <c:pt idx="20">
                  <c:v>43929</c:v>
                </c:pt>
                <c:pt idx="21">
                  <c:v>43930</c:v>
                </c:pt>
                <c:pt idx="22">
                  <c:v>43931</c:v>
                </c:pt>
                <c:pt idx="23">
                  <c:v>43932</c:v>
                </c:pt>
                <c:pt idx="24">
                  <c:v>43933</c:v>
                </c:pt>
                <c:pt idx="25">
                  <c:v>43934</c:v>
                </c:pt>
                <c:pt idx="26">
                  <c:v>43935</c:v>
                </c:pt>
                <c:pt idx="27">
                  <c:v>43936</c:v>
                </c:pt>
                <c:pt idx="28">
                  <c:v>43937</c:v>
                </c:pt>
                <c:pt idx="29">
                  <c:v>43938</c:v>
                </c:pt>
                <c:pt idx="30">
                  <c:v>43939</c:v>
                </c:pt>
                <c:pt idx="31">
                  <c:v>43940</c:v>
                </c:pt>
                <c:pt idx="32">
                  <c:v>43941</c:v>
                </c:pt>
                <c:pt idx="33">
                  <c:v>43942</c:v>
                </c:pt>
                <c:pt idx="34">
                  <c:v>43943</c:v>
                </c:pt>
                <c:pt idx="35">
                  <c:v>43944</c:v>
                </c:pt>
                <c:pt idx="36">
                  <c:v>43945</c:v>
                </c:pt>
                <c:pt idx="37">
                  <c:v>43946</c:v>
                </c:pt>
                <c:pt idx="38">
                  <c:v>43947</c:v>
                </c:pt>
                <c:pt idx="39">
                  <c:v>43948</c:v>
                </c:pt>
                <c:pt idx="40">
                  <c:v>43949</c:v>
                </c:pt>
                <c:pt idx="41">
                  <c:v>43950</c:v>
                </c:pt>
                <c:pt idx="42">
                  <c:v>43951</c:v>
                </c:pt>
                <c:pt idx="43">
                  <c:v>43952</c:v>
                </c:pt>
                <c:pt idx="44">
                  <c:v>43953</c:v>
                </c:pt>
                <c:pt idx="45">
                  <c:v>43954</c:v>
                </c:pt>
                <c:pt idx="46">
                  <c:v>43955</c:v>
                </c:pt>
                <c:pt idx="47">
                  <c:v>43956</c:v>
                </c:pt>
                <c:pt idx="48">
                  <c:v>43957</c:v>
                </c:pt>
                <c:pt idx="49">
                  <c:v>43958</c:v>
                </c:pt>
                <c:pt idx="50">
                  <c:v>43959</c:v>
                </c:pt>
                <c:pt idx="51">
                  <c:v>43960</c:v>
                </c:pt>
                <c:pt idx="52">
                  <c:v>43961</c:v>
                </c:pt>
                <c:pt idx="53">
                  <c:v>43962</c:v>
                </c:pt>
                <c:pt idx="54">
                  <c:v>43963</c:v>
                </c:pt>
                <c:pt idx="55">
                  <c:v>43964</c:v>
                </c:pt>
                <c:pt idx="56">
                  <c:v>43965</c:v>
                </c:pt>
                <c:pt idx="57">
                  <c:v>43966</c:v>
                </c:pt>
                <c:pt idx="58">
                  <c:v>43967</c:v>
                </c:pt>
                <c:pt idx="59">
                  <c:v>43968</c:v>
                </c:pt>
                <c:pt idx="60">
                  <c:v>43969</c:v>
                </c:pt>
                <c:pt idx="61">
                  <c:v>43970</c:v>
                </c:pt>
                <c:pt idx="62">
                  <c:v>43971</c:v>
                </c:pt>
                <c:pt idx="63">
                  <c:v>43972</c:v>
                </c:pt>
                <c:pt idx="64">
                  <c:v>43973</c:v>
                </c:pt>
                <c:pt idx="65">
                  <c:v>43974</c:v>
                </c:pt>
                <c:pt idx="66">
                  <c:v>43975</c:v>
                </c:pt>
                <c:pt idx="67">
                  <c:v>43976</c:v>
                </c:pt>
                <c:pt idx="68">
                  <c:v>43977</c:v>
                </c:pt>
                <c:pt idx="69">
                  <c:v>43978</c:v>
                </c:pt>
                <c:pt idx="70">
                  <c:v>43979</c:v>
                </c:pt>
                <c:pt idx="71">
                  <c:v>43980</c:v>
                </c:pt>
                <c:pt idx="72">
                  <c:v>43981</c:v>
                </c:pt>
                <c:pt idx="73">
                  <c:v>43982</c:v>
                </c:pt>
                <c:pt idx="74">
                  <c:v>43983</c:v>
                </c:pt>
                <c:pt idx="75">
                  <c:v>43984</c:v>
                </c:pt>
                <c:pt idx="76">
                  <c:v>43985</c:v>
                </c:pt>
                <c:pt idx="77">
                  <c:v>43986</c:v>
                </c:pt>
                <c:pt idx="78">
                  <c:v>43987</c:v>
                </c:pt>
                <c:pt idx="79">
                  <c:v>43988</c:v>
                </c:pt>
                <c:pt idx="80">
                  <c:v>43989</c:v>
                </c:pt>
                <c:pt idx="81">
                  <c:v>43990</c:v>
                </c:pt>
                <c:pt idx="82">
                  <c:v>43991</c:v>
                </c:pt>
                <c:pt idx="83">
                  <c:v>43992</c:v>
                </c:pt>
                <c:pt idx="84">
                  <c:v>43993</c:v>
                </c:pt>
                <c:pt idx="85">
                  <c:v>43994</c:v>
                </c:pt>
                <c:pt idx="86">
                  <c:v>43995</c:v>
                </c:pt>
                <c:pt idx="87">
                  <c:v>43996</c:v>
                </c:pt>
                <c:pt idx="88">
                  <c:v>43997</c:v>
                </c:pt>
                <c:pt idx="89">
                  <c:v>43998</c:v>
                </c:pt>
                <c:pt idx="90">
                  <c:v>43999</c:v>
                </c:pt>
                <c:pt idx="91">
                  <c:v>44000</c:v>
                </c:pt>
                <c:pt idx="92">
                  <c:v>44001</c:v>
                </c:pt>
                <c:pt idx="93">
                  <c:v>44002</c:v>
                </c:pt>
                <c:pt idx="94">
                  <c:v>44003</c:v>
                </c:pt>
                <c:pt idx="95">
                  <c:v>44004</c:v>
                </c:pt>
                <c:pt idx="96">
                  <c:v>44005</c:v>
                </c:pt>
                <c:pt idx="97">
                  <c:v>44006</c:v>
                </c:pt>
                <c:pt idx="98">
                  <c:v>44007</c:v>
                </c:pt>
                <c:pt idx="99">
                  <c:v>44008</c:v>
                </c:pt>
                <c:pt idx="100">
                  <c:v>44009</c:v>
                </c:pt>
                <c:pt idx="101">
                  <c:v>44010</c:v>
                </c:pt>
                <c:pt idx="102">
                  <c:v>44011</c:v>
                </c:pt>
                <c:pt idx="103">
                  <c:v>44012</c:v>
                </c:pt>
                <c:pt idx="104">
                  <c:v>44013</c:v>
                </c:pt>
                <c:pt idx="105">
                  <c:v>44014</c:v>
                </c:pt>
                <c:pt idx="106">
                  <c:v>44015</c:v>
                </c:pt>
                <c:pt idx="107">
                  <c:v>44016</c:v>
                </c:pt>
                <c:pt idx="108">
                  <c:v>44017</c:v>
                </c:pt>
                <c:pt idx="109">
                  <c:v>44018</c:v>
                </c:pt>
                <c:pt idx="110">
                  <c:v>44019</c:v>
                </c:pt>
                <c:pt idx="111">
                  <c:v>44020</c:v>
                </c:pt>
                <c:pt idx="112">
                  <c:v>44021</c:v>
                </c:pt>
                <c:pt idx="113">
                  <c:v>44022</c:v>
                </c:pt>
                <c:pt idx="114">
                  <c:v>44023</c:v>
                </c:pt>
                <c:pt idx="115">
                  <c:v>44024</c:v>
                </c:pt>
                <c:pt idx="116">
                  <c:v>44025</c:v>
                </c:pt>
                <c:pt idx="117">
                  <c:v>44026</c:v>
                </c:pt>
                <c:pt idx="118">
                  <c:v>44027</c:v>
                </c:pt>
                <c:pt idx="119">
                  <c:v>44028</c:v>
                </c:pt>
                <c:pt idx="120">
                  <c:v>44029</c:v>
                </c:pt>
                <c:pt idx="121">
                  <c:v>44030</c:v>
                </c:pt>
                <c:pt idx="122">
                  <c:v>44031</c:v>
                </c:pt>
                <c:pt idx="123">
                  <c:v>44032</c:v>
                </c:pt>
                <c:pt idx="124">
                  <c:v>44033</c:v>
                </c:pt>
                <c:pt idx="125">
                  <c:v>44034</c:v>
                </c:pt>
                <c:pt idx="126">
                  <c:v>44035</c:v>
                </c:pt>
                <c:pt idx="127">
                  <c:v>44036</c:v>
                </c:pt>
                <c:pt idx="128">
                  <c:v>44037</c:v>
                </c:pt>
                <c:pt idx="129">
                  <c:v>44038</c:v>
                </c:pt>
                <c:pt idx="130">
                  <c:v>44039</c:v>
                </c:pt>
                <c:pt idx="131">
                  <c:v>44040</c:v>
                </c:pt>
                <c:pt idx="132">
                  <c:v>44041</c:v>
                </c:pt>
                <c:pt idx="133">
                  <c:v>44042</c:v>
                </c:pt>
                <c:pt idx="134">
                  <c:v>44043</c:v>
                </c:pt>
                <c:pt idx="135">
                  <c:v>44044</c:v>
                </c:pt>
                <c:pt idx="136">
                  <c:v>44045</c:v>
                </c:pt>
                <c:pt idx="137">
                  <c:v>44046</c:v>
                </c:pt>
                <c:pt idx="138">
                  <c:v>44047</c:v>
                </c:pt>
                <c:pt idx="139">
                  <c:v>44048</c:v>
                </c:pt>
                <c:pt idx="140">
                  <c:v>44049</c:v>
                </c:pt>
                <c:pt idx="141">
                  <c:v>44050</c:v>
                </c:pt>
                <c:pt idx="142">
                  <c:v>44051</c:v>
                </c:pt>
                <c:pt idx="143">
                  <c:v>44052</c:v>
                </c:pt>
                <c:pt idx="144">
                  <c:v>44053</c:v>
                </c:pt>
                <c:pt idx="145">
                  <c:v>44054</c:v>
                </c:pt>
                <c:pt idx="146">
                  <c:v>44055</c:v>
                </c:pt>
                <c:pt idx="147">
                  <c:v>44056</c:v>
                </c:pt>
                <c:pt idx="148">
                  <c:v>44057</c:v>
                </c:pt>
                <c:pt idx="149">
                  <c:v>44058</c:v>
                </c:pt>
                <c:pt idx="150">
                  <c:v>44059</c:v>
                </c:pt>
                <c:pt idx="151">
                  <c:v>44060</c:v>
                </c:pt>
                <c:pt idx="152">
                  <c:v>44061</c:v>
                </c:pt>
                <c:pt idx="153">
                  <c:v>44062</c:v>
                </c:pt>
                <c:pt idx="154">
                  <c:v>44063</c:v>
                </c:pt>
                <c:pt idx="155">
                  <c:v>44064</c:v>
                </c:pt>
                <c:pt idx="156">
                  <c:v>44065</c:v>
                </c:pt>
                <c:pt idx="157">
                  <c:v>44066</c:v>
                </c:pt>
                <c:pt idx="158">
                  <c:v>44067</c:v>
                </c:pt>
                <c:pt idx="159">
                  <c:v>44068</c:v>
                </c:pt>
                <c:pt idx="160">
                  <c:v>44069</c:v>
                </c:pt>
                <c:pt idx="161">
                  <c:v>44070</c:v>
                </c:pt>
                <c:pt idx="162">
                  <c:v>44071</c:v>
                </c:pt>
                <c:pt idx="163">
                  <c:v>44072</c:v>
                </c:pt>
                <c:pt idx="164">
                  <c:v>44073</c:v>
                </c:pt>
                <c:pt idx="165">
                  <c:v>44074</c:v>
                </c:pt>
                <c:pt idx="166">
                  <c:v>44075</c:v>
                </c:pt>
                <c:pt idx="167">
                  <c:v>44076</c:v>
                </c:pt>
                <c:pt idx="168">
                  <c:v>44077</c:v>
                </c:pt>
                <c:pt idx="169">
                  <c:v>44078</c:v>
                </c:pt>
                <c:pt idx="170">
                  <c:v>44079</c:v>
                </c:pt>
                <c:pt idx="171">
                  <c:v>44080</c:v>
                </c:pt>
                <c:pt idx="172">
                  <c:v>44081</c:v>
                </c:pt>
                <c:pt idx="173">
                  <c:v>44082</c:v>
                </c:pt>
                <c:pt idx="174">
                  <c:v>44083</c:v>
                </c:pt>
                <c:pt idx="175">
                  <c:v>44084</c:v>
                </c:pt>
                <c:pt idx="176">
                  <c:v>44085</c:v>
                </c:pt>
                <c:pt idx="177">
                  <c:v>44086</c:v>
                </c:pt>
                <c:pt idx="178">
                  <c:v>44087</c:v>
                </c:pt>
                <c:pt idx="179">
                  <c:v>44088</c:v>
                </c:pt>
                <c:pt idx="180">
                  <c:v>44089</c:v>
                </c:pt>
                <c:pt idx="181">
                  <c:v>44090</c:v>
                </c:pt>
                <c:pt idx="182">
                  <c:v>44091</c:v>
                </c:pt>
                <c:pt idx="183">
                  <c:v>44092</c:v>
                </c:pt>
                <c:pt idx="184">
                  <c:v>44093</c:v>
                </c:pt>
                <c:pt idx="185">
                  <c:v>44094</c:v>
                </c:pt>
                <c:pt idx="186">
                  <c:v>44095</c:v>
                </c:pt>
                <c:pt idx="187">
                  <c:v>44096</c:v>
                </c:pt>
                <c:pt idx="188">
                  <c:v>44097</c:v>
                </c:pt>
              </c:numCache>
            </c:numRef>
          </c:cat>
          <c:val>
            <c:numRef>
              <c:f>'Weekly Bulletin'!$B$2:$B$190</c:f>
              <c:numCache>
                <c:formatCode>General</c:formatCode>
                <c:ptCount val="189"/>
                <c:pt idx="0">
                  <c:v>3752</c:v>
                </c:pt>
                <c:pt idx="1">
                  <c:v>4293</c:v>
                </c:pt>
                <c:pt idx="2">
                  <c:v>4117</c:v>
                </c:pt>
                <c:pt idx="3">
                  <c:v>3455</c:v>
                </c:pt>
                <c:pt idx="4">
                  <c:v>3443</c:v>
                </c:pt>
                <c:pt idx="5">
                  <c:v>3207</c:v>
                </c:pt>
                <c:pt idx="6">
                  <c:v>3659</c:v>
                </c:pt>
                <c:pt idx="7">
                  <c:v>3631</c:v>
                </c:pt>
                <c:pt idx="8">
                  <c:v>4023</c:v>
                </c:pt>
                <c:pt idx="9">
                  <c:v>3819</c:v>
                </c:pt>
                <c:pt idx="10">
                  <c:v>3169</c:v>
                </c:pt>
                <c:pt idx="11">
                  <c:v>4109</c:v>
                </c:pt>
                <c:pt idx="12">
                  <c:v>4014</c:v>
                </c:pt>
                <c:pt idx="13">
                  <c:v>3837</c:v>
                </c:pt>
                <c:pt idx="14">
                  <c:v>3806</c:v>
                </c:pt>
                <c:pt idx="15">
                  <c:v>4130</c:v>
                </c:pt>
                <c:pt idx="16">
                  <c:v>3874</c:v>
                </c:pt>
                <c:pt idx="17">
                  <c:v>3666</c:v>
                </c:pt>
                <c:pt idx="18">
                  <c:v>4242</c:v>
                </c:pt>
                <c:pt idx="19">
                  <c:v>4458</c:v>
                </c:pt>
                <c:pt idx="20">
                  <c:v>4298</c:v>
                </c:pt>
                <c:pt idx="21">
                  <c:v>4117</c:v>
                </c:pt>
                <c:pt idx="22">
                  <c:v>4844</c:v>
                </c:pt>
                <c:pt idx="23">
                  <c:v>4974</c:v>
                </c:pt>
                <c:pt idx="24">
                  <c:v>4319</c:v>
                </c:pt>
                <c:pt idx="25">
                  <c:v>4408</c:v>
                </c:pt>
                <c:pt idx="26">
                  <c:v>4277</c:v>
                </c:pt>
                <c:pt idx="27">
                  <c:v>4462</c:v>
                </c:pt>
                <c:pt idx="28">
                  <c:v>4276</c:v>
                </c:pt>
                <c:pt idx="29">
                  <c:v>4444</c:v>
                </c:pt>
                <c:pt idx="30">
                  <c:v>4771</c:v>
                </c:pt>
                <c:pt idx="31">
                  <c:v>4296</c:v>
                </c:pt>
                <c:pt idx="32">
                  <c:v>4312</c:v>
                </c:pt>
                <c:pt idx="33">
                  <c:v>4258</c:v>
                </c:pt>
                <c:pt idx="34">
                  <c:v>4395</c:v>
                </c:pt>
                <c:pt idx="35">
                  <c:v>4296</c:v>
                </c:pt>
                <c:pt idx="36">
                  <c:v>5067</c:v>
                </c:pt>
                <c:pt idx="37">
                  <c:v>5366</c:v>
                </c:pt>
                <c:pt idx="38">
                  <c:v>4150</c:v>
                </c:pt>
                <c:pt idx="39">
                  <c:v>4042</c:v>
                </c:pt>
                <c:pt idx="40">
                  <c:v>3937</c:v>
                </c:pt>
                <c:pt idx="41">
                  <c:v>3719</c:v>
                </c:pt>
                <c:pt idx="42">
                  <c:v>3738</c:v>
                </c:pt>
                <c:pt idx="43">
                  <c:v>4568</c:v>
                </c:pt>
                <c:pt idx="44">
                  <c:v>4932</c:v>
                </c:pt>
                <c:pt idx="45">
                  <c:v>4056</c:v>
                </c:pt>
                <c:pt idx="46">
                  <c:v>4042</c:v>
                </c:pt>
                <c:pt idx="47">
                  <c:v>4324</c:v>
                </c:pt>
                <c:pt idx="48">
                  <c:v>5033</c:v>
                </c:pt>
                <c:pt idx="49">
                  <c:v>4631</c:v>
                </c:pt>
                <c:pt idx="50">
                  <c:v>5122</c:v>
                </c:pt>
                <c:pt idx="51">
                  <c:v>4986</c:v>
                </c:pt>
                <c:pt idx="52">
                  <c:v>3746</c:v>
                </c:pt>
                <c:pt idx="53">
                  <c:v>4155</c:v>
                </c:pt>
                <c:pt idx="54">
                  <c:v>3995</c:v>
                </c:pt>
                <c:pt idx="55">
                  <c:v>4363</c:v>
                </c:pt>
                <c:pt idx="56">
                  <c:v>4164</c:v>
                </c:pt>
                <c:pt idx="57">
                  <c:v>4492</c:v>
                </c:pt>
                <c:pt idx="58">
                  <c:v>4458</c:v>
                </c:pt>
                <c:pt idx="59">
                  <c:v>3697</c:v>
                </c:pt>
                <c:pt idx="60">
                  <c:v>4104</c:v>
                </c:pt>
                <c:pt idx="61">
                  <c:v>4237</c:v>
                </c:pt>
                <c:pt idx="62">
                  <c:v>4814</c:v>
                </c:pt>
                <c:pt idx="63">
                  <c:v>4447</c:v>
                </c:pt>
                <c:pt idx="64">
                  <c:v>4360</c:v>
                </c:pt>
                <c:pt idx="65">
                  <c:v>3854</c:v>
                </c:pt>
                <c:pt idx="66">
                  <c:v>3927</c:v>
                </c:pt>
                <c:pt idx="67">
                  <c:v>4350</c:v>
                </c:pt>
                <c:pt idx="68">
                  <c:v>4481</c:v>
                </c:pt>
                <c:pt idx="69">
                  <c:v>4613</c:v>
                </c:pt>
                <c:pt idx="70">
                  <c:v>4787</c:v>
                </c:pt>
                <c:pt idx="71">
                  <c:v>5520</c:v>
                </c:pt>
                <c:pt idx="72">
                  <c:v>5547</c:v>
                </c:pt>
                <c:pt idx="73">
                  <c:v>4706</c:v>
                </c:pt>
                <c:pt idx="74">
                  <c:v>4854</c:v>
                </c:pt>
                <c:pt idx="75">
                  <c:v>4383</c:v>
                </c:pt>
                <c:pt idx="76">
                  <c:v>4197</c:v>
                </c:pt>
                <c:pt idx="77">
                  <c:v>4021</c:v>
                </c:pt>
                <c:pt idx="78">
                  <c:v>4321</c:v>
                </c:pt>
                <c:pt idx="79">
                  <c:v>4747</c:v>
                </c:pt>
                <c:pt idx="80">
                  <c:v>4130</c:v>
                </c:pt>
                <c:pt idx="81">
                  <c:v>4377</c:v>
                </c:pt>
                <c:pt idx="82">
                  <c:v>3922</c:v>
                </c:pt>
                <c:pt idx="83">
                  <c:v>3658</c:v>
                </c:pt>
                <c:pt idx="84">
                  <c:v>4421</c:v>
                </c:pt>
                <c:pt idx="85">
                  <c:v>4754</c:v>
                </c:pt>
                <c:pt idx="86">
                  <c:v>4599</c:v>
                </c:pt>
                <c:pt idx="87">
                  <c:v>4651</c:v>
                </c:pt>
                <c:pt idx="88">
                  <c:v>4311</c:v>
                </c:pt>
                <c:pt idx="89">
                  <c:v>4593</c:v>
                </c:pt>
                <c:pt idx="90">
                  <c:v>4632</c:v>
                </c:pt>
                <c:pt idx="91">
                  <c:v>4542</c:v>
                </c:pt>
                <c:pt idx="92">
                  <c:v>4540</c:v>
                </c:pt>
                <c:pt idx="93">
                  <c:v>5462</c:v>
                </c:pt>
                <c:pt idx="94">
                  <c:v>4252</c:v>
                </c:pt>
                <c:pt idx="95">
                  <c:v>4057</c:v>
                </c:pt>
                <c:pt idx="96">
                  <c:v>4232</c:v>
                </c:pt>
                <c:pt idx="97">
                  <c:v>4849</c:v>
                </c:pt>
                <c:pt idx="98">
                  <c:v>5182</c:v>
                </c:pt>
                <c:pt idx="99">
                  <c:v>5094</c:v>
                </c:pt>
                <c:pt idx="100">
                  <c:v>5051</c:v>
                </c:pt>
                <c:pt idx="101">
                  <c:v>4058</c:v>
                </c:pt>
                <c:pt idx="102">
                  <c:v>3936</c:v>
                </c:pt>
                <c:pt idx="103">
                  <c:v>4345</c:v>
                </c:pt>
                <c:pt idx="104">
                  <c:v>3924</c:v>
                </c:pt>
                <c:pt idx="105">
                  <c:v>4388</c:v>
                </c:pt>
                <c:pt idx="106">
                  <c:v>4430</c:v>
                </c:pt>
                <c:pt idx="107">
                  <c:v>4765</c:v>
                </c:pt>
                <c:pt idx="108">
                  <c:v>3956</c:v>
                </c:pt>
                <c:pt idx="109">
                  <c:v>4557</c:v>
                </c:pt>
                <c:pt idx="110">
                  <c:v>4228</c:v>
                </c:pt>
                <c:pt idx="111">
                  <c:v>4148</c:v>
                </c:pt>
                <c:pt idx="112">
                  <c:v>4148</c:v>
                </c:pt>
                <c:pt idx="113">
                  <c:v>4464</c:v>
                </c:pt>
                <c:pt idx="114">
                  <c:v>5082</c:v>
                </c:pt>
                <c:pt idx="115">
                  <c:v>4537</c:v>
                </c:pt>
                <c:pt idx="116">
                  <c:v>4174</c:v>
                </c:pt>
                <c:pt idx="117">
                  <c:v>3895</c:v>
                </c:pt>
                <c:pt idx="118">
                  <c:v>3995</c:v>
                </c:pt>
                <c:pt idx="119">
                  <c:v>4292</c:v>
                </c:pt>
                <c:pt idx="120">
                  <c:v>4509</c:v>
                </c:pt>
                <c:pt idx="121">
                  <c:v>4815</c:v>
                </c:pt>
                <c:pt idx="122">
                  <c:v>4197</c:v>
                </c:pt>
                <c:pt idx="123">
                  <c:v>4225</c:v>
                </c:pt>
                <c:pt idx="124">
                  <c:v>4192</c:v>
                </c:pt>
                <c:pt idx="125">
                  <c:v>3985</c:v>
                </c:pt>
                <c:pt idx="126">
                  <c:v>4041</c:v>
                </c:pt>
                <c:pt idx="127">
                  <c:v>4706</c:v>
                </c:pt>
                <c:pt idx="128">
                  <c:v>4904</c:v>
                </c:pt>
                <c:pt idx="129">
                  <c:v>4276</c:v>
                </c:pt>
                <c:pt idx="130">
                  <c:v>3937</c:v>
                </c:pt>
                <c:pt idx="131">
                  <c:v>3948</c:v>
                </c:pt>
                <c:pt idx="132">
                  <c:v>4240</c:v>
                </c:pt>
                <c:pt idx="133">
                  <c:v>3915</c:v>
                </c:pt>
                <c:pt idx="134">
                  <c:v>5005</c:v>
                </c:pt>
                <c:pt idx="135">
                  <c:v>4804</c:v>
                </c:pt>
                <c:pt idx="136">
                  <c:v>4342</c:v>
                </c:pt>
                <c:pt idx="137">
                  <c:v>4167</c:v>
                </c:pt>
                <c:pt idx="138">
                  <c:v>3934</c:v>
                </c:pt>
                <c:pt idx="139">
                  <c:v>4019</c:v>
                </c:pt>
                <c:pt idx="140">
                  <c:v>4388</c:v>
                </c:pt>
                <c:pt idx="141">
                  <c:v>4630</c:v>
                </c:pt>
                <c:pt idx="142">
                  <c:v>5412</c:v>
                </c:pt>
                <c:pt idx="143">
                  <c:v>4783</c:v>
                </c:pt>
                <c:pt idx="144">
                  <c:v>4344</c:v>
                </c:pt>
                <c:pt idx="145">
                  <c:v>4417</c:v>
                </c:pt>
                <c:pt idx="146">
                  <c:v>5099</c:v>
                </c:pt>
                <c:pt idx="147">
                  <c:v>4554</c:v>
                </c:pt>
                <c:pt idx="148">
                  <c:v>5087</c:v>
                </c:pt>
                <c:pt idx="149">
                  <c:v>5331</c:v>
                </c:pt>
                <c:pt idx="150">
                  <c:v>4348</c:v>
                </c:pt>
                <c:pt idx="151">
                  <c:v>4091</c:v>
                </c:pt>
                <c:pt idx="152">
                  <c:v>4171</c:v>
                </c:pt>
                <c:pt idx="153">
                  <c:v>4258</c:v>
                </c:pt>
                <c:pt idx="154">
                  <c:v>4382</c:v>
                </c:pt>
                <c:pt idx="155">
                  <c:v>4848</c:v>
                </c:pt>
                <c:pt idx="156">
                  <c:v>5127</c:v>
                </c:pt>
                <c:pt idx="157">
                  <c:v>4264</c:v>
                </c:pt>
                <c:pt idx="158">
                  <c:v>4244</c:v>
                </c:pt>
                <c:pt idx="159">
                  <c:v>3888</c:v>
                </c:pt>
                <c:pt idx="160">
                  <c:v>3858</c:v>
                </c:pt>
                <c:pt idx="161">
                  <c:v>3958</c:v>
                </c:pt>
                <c:pt idx="162">
                  <c:v>4347</c:v>
                </c:pt>
                <c:pt idx="163">
                  <c:v>4677</c:v>
                </c:pt>
                <c:pt idx="164">
                  <c:v>4246</c:v>
                </c:pt>
                <c:pt idx="165">
                  <c:v>4059</c:v>
                </c:pt>
                <c:pt idx="166">
                  <c:v>4055</c:v>
                </c:pt>
                <c:pt idx="167">
                  <c:v>3766</c:v>
                </c:pt>
                <c:pt idx="168">
                  <c:v>3877</c:v>
                </c:pt>
                <c:pt idx="169">
                  <c:v>4451</c:v>
                </c:pt>
                <c:pt idx="170">
                  <c:v>4505</c:v>
                </c:pt>
                <c:pt idx="171">
                  <c:v>4135</c:v>
                </c:pt>
                <c:pt idx="172">
                  <c:v>4029</c:v>
                </c:pt>
                <c:pt idx="173">
                  <c:v>4123</c:v>
                </c:pt>
                <c:pt idx="174">
                  <c:v>4125</c:v>
                </c:pt>
                <c:pt idx="175">
                  <c:v>3959</c:v>
                </c:pt>
                <c:pt idx="176">
                  <c:v>4287</c:v>
                </c:pt>
                <c:pt idx="177">
                  <c:v>4450</c:v>
                </c:pt>
                <c:pt idx="178">
                  <c:v>4139</c:v>
                </c:pt>
                <c:pt idx="179">
                  <c:v>4076</c:v>
                </c:pt>
                <c:pt idx="180">
                  <c:v>4194</c:v>
                </c:pt>
                <c:pt idx="181">
                  <c:v>4202</c:v>
                </c:pt>
                <c:pt idx="182">
                  <c:v>4211</c:v>
                </c:pt>
                <c:pt idx="183">
                  <c:v>4868</c:v>
                </c:pt>
                <c:pt idx="184">
                  <c:v>5180</c:v>
                </c:pt>
                <c:pt idx="185">
                  <c:v>4253</c:v>
                </c:pt>
                <c:pt idx="186">
                  <c:v>4235</c:v>
                </c:pt>
                <c:pt idx="187">
                  <c:v>3871</c:v>
                </c:pt>
                <c:pt idx="188">
                  <c:v>4172</c:v>
                </c:pt>
              </c:numCache>
            </c:numRef>
          </c:val>
          <c:smooth val="0"/>
        </c:ser>
        <c:ser>
          <c:idx val="1"/>
          <c:order val="1"/>
          <c:tx>
            <c:strRef>
              <c:f>'Weekly Bulletin'!$C$1</c:f>
              <c:strCache>
                <c:ptCount val="1"/>
                <c:pt idx="0">
                  <c:v>2019</c:v>
                </c:pt>
              </c:strCache>
            </c:strRef>
          </c:tx>
          <c:spPr>
            <a:ln w="28575" cap="rnd">
              <a:solidFill>
                <a:schemeClr val="accent1">
                  <a:lumMod val="40000"/>
                  <a:lumOff val="60000"/>
                </a:schemeClr>
              </a:solidFill>
              <a:round/>
            </a:ln>
            <a:effectLst/>
          </c:spPr>
          <c:marker>
            <c:symbol val="none"/>
          </c:marker>
          <c:cat>
            <c:numRef>
              <c:f>'Weekly Bulletin'!$A$2:$A$190</c:f>
              <c:numCache>
                <c:formatCode>d\-mmm</c:formatCode>
                <c:ptCount val="189"/>
                <c:pt idx="0">
                  <c:v>43909</c:v>
                </c:pt>
                <c:pt idx="1">
                  <c:v>43910</c:v>
                </c:pt>
                <c:pt idx="2">
                  <c:v>43911</c:v>
                </c:pt>
                <c:pt idx="3">
                  <c:v>43912</c:v>
                </c:pt>
                <c:pt idx="4">
                  <c:v>43913</c:v>
                </c:pt>
                <c:pt idx="5">
                  <c:v>43914</c:v>
                </c:pt>
                <c:pt idx="6">
                  <c:v>43915</c:v>
                </c:pt>
                <c:pt idx="7">
                  <c:v>43916</c:v>
                </c:pt>
                <c:pt idx="8">
                  <c:v>43917</c:v>
                </c:pt>
                <c:pt idx="9">
                  <c:v>43918</c:v>
                </c:pt>
                <c:pt idx="10">
                  <c:v>43919</c:v>
                </c:pt>
                <c:pt idx="11">
                  <c:v>43920</c:v>
                </c:pt>
                <c:pt idx="12">
                  <c:v>43921</c:v>
                </c:pt>
                <c:pt idx="13">
                  <c:v>43922</c:v>
                </c:pt>
                <c:pt idx="14">
                  <c:v>43923</c:v>
                </c:pt>
                <c:pt idx="15">
                  <c:v>43924</c:v>
                </c:pt>
                <c:pt idx="16">
                  <c:v>43925</c:v>
                </c:pt>
                <c:pt idx="17">
                  <c:v>43926</c:v>
                </c:pt>
                <c:pt idx="18">
                  <c:v>43927</c:v>
                </c:pt>
                <c:pt idx="19">
                  <c:v>43928</c:v>
                </c:pt>
                <c:pt idx="20">
                  <c:v>43929</c:v>
                </c:pt>
                <c:pt idx="21">
                  <c:v>43930</c:v>
                </c:pt>
                <c:pt idx="22">
                  <c:v>43931</c:v>
                </c:pt>
                <c:pt idx="23">
                  <c:v>43932</c:v>
                </c:pt>
                <c:pt idx="24">
                  <c:v>43933</c:v>
                </c:pt>
                <c:pt idx="25">
                  <c:v>43934</c:v>
                </c:pt>
                <c:pt idx="26">
                  <c:v>43935</c:v>
                </c:pt>
                <c:pt idx="27">
                  <c:v>43936</c:v>
                </c:pt>
                <c:pt idx="28">
                  <c:v>43937</c:v>
                </c:pt>
                <c:pt idx="29">
                  <c:v>43938</c:v>
                </c:pt>
                <c:pt idx="30">
                  <c:v>43939</c:v>
                </c:pt>
                <c:pt idx="31">
                  <c:v>43940</c:v>
                </c:pt>
                <c:pt idx="32">
                  <c:v>43941</c:v>
                </c:pt>
                <c:pt idx="33">
                  <c:v>43942</c:v>
                </c:pt>
                <c:pt idx="34">
                  <c:v>43943</c:v>
                </c:pt>
                <c:pt idx="35">
                  <c:v>43944</c:v>
                </c:pt>
                <c:pt idx="36">
                  <c:v>43945</c:v>
                </c:pt>
                <c:pt idx="37">
                  <c:v>43946</c:v>
                </c:pt>
                <c:pt idx="38">
                  <c:v>43947</c:v>
                </c:pt>
                <c:pt idx="39">
                  <c:v>43948</c:v>
                </c:pt>
                <c:pt idx="40">
                  <c:v>43949</c:v>
                </c:pt>
                <c:pt idx="41">
                  <c:v>43950</c:v>
                </c:pt>
                <c:pt idx="42">
                  <c:v>43951</c:v>
                </c:pt>
                <c:pt idx="43">
                  <c:v>43952</c:v>
                </c:pt>
                <c:pt idx="44">
                  <c:v>43953</c:v>
                </c:pt>
                <c:pt idx="45">
                  <c:v>43954</c:v>
                </c:pt>
                <c:pt idx="46">
                  <c:v>43955</c:v>
                </c:pt>
                <c:pt idx="47">
                  <c:v>43956</c:v>
                </c:pt>
                <c:pt idx="48">
                  <c:v>43957</c:v>
                </c:pt>
                <c:pt idx="49">
                  <c:v>43958</c:v>
                </c:pt>
                <c:pt idx="50">
                  <c:v>43959</c:v>
                </c:pt>
                <c:pt idx="51">
                  <c:v>43960</c:v>
                </c:pt>
                <c:pt idx="52">
                  <c:v>43961</c:v>
                </c:pt>
                <c:pt idx="53">
                  <c:v>43962</c:v>
                </c:pt>
                <c:pt idx="54">
                  <c:v>43963</c:v>
                </c:pt>
                <c:pt idx="55">
                  <c:v>43964</c:v>
                </c:pt>
                <c:pt idx="56">
                  <c:v>43965</c:v>
                </c:pt>
                <c:pt idx="57">
                  <c:v>43966</c:v>
                </c:pt>
                <c:pt idx="58">
                  <c:v>43967</c:v>
                </c:pt>
                <c:pt idx="59">
                  <c:v>43968</c:v>
                </c:pt>
                <c:pt idx="60">
                  <c:v>43969</c:v>
                </c:pt>
                <c:pt idx="61">
                  <c:v>43970</c:v>
                </c:pt>
                <c:pt idx="62">
                  <c:v>43971</c:v>
                </c:pt>
                <c:pt idx="63">
                  <c:v>43972</c:v>
                </c:pt>
                <c:pt idx="64">
                  <c:v>43973</c:v>
                </c:pt>
                <c:pt idx="65">
                  <c:v>43974</c:v>
                </c:pt>
                <c:pt idx="66">
                  <c:v>43975</c:v>
                </c:pt>
                <c:pt idx="67">
                  <c:v>43976</c:v>
                </c:pt>
                <c:pt idx="68">
                  <c:v>43977</c:v>
                </c:pt>
                <c:pt idx="69">
                  <c:v>43978</c:v>
                </c:pt>
                <c:pt idx="70">
                  <c:v>43979</c:v>
                </c:pt>
                <c:pt idx="71">
                  <c:v>43980</c:v>
                </c:pt>
                <c:pt idx="72">
                  <c:v>43981</c:v>
                </c:pt>
                <c:pt idx="73">
                  <c:v>43982</c:v>
                </c:pt>
                <c:pt idx="74">
                  <c:v>43983</c:v>
                </c:pt>
                <c:pt idx="75">
                  <c:v>43984</c:v>
                </c:pt>
                <c:pt idx="76">
                  <c:v>43985</c:v>
                </c:pt>
                <c:pt idx="77">
                  <c:v>43986</c:v>
                </c:pt>
                <c:pt idx="78">
                  <c:v>43987</c:v>
                </c:pt>
                <c:pt idx="79">
                  <c:v>43988</c:v>
                </c:pt>
                <c:pt idx="80">
                  <c:v>43989</c:v>
                </c:pt>
                <c:pt idx="81">
                  <c:v>43990</c:v>
                </c:pt>
                <c:pt idx="82">
                  <c:v>43991</c:v>
                </c:pt>
                <c:pt idx="83">
                  <c:v>43992</c:v>
                </c:pt>
                <c:pt idx="84">
                  <c:v>43993</c:v>
                </c:pt>
                <c:pt idx="85">
                  <c:v>43994</c:v>
                </c:pt>
                <c:pt idx="86">
                  <c:v>43995</c:v>
                </c:pt>
                <c:pt idx="87">
                  <c:v>43996</c:v>
                </c:pt>
                <c:pt idx="88">
                  <c:v>43997</c:v>
                </c:pt>
                <c:pt idx="89">
                  <c:v>43998</c:v>
                </c:pt>
                <c:pt idx="90">
                  <c:v>43999</c:v>
                </c:pt>
                <c:pt idx="91">
                  <c:v>44000</c:v>
                </c:pt>
                <c:pt idx="92">
                  <c:v>44001</c:v>
                </c:pt>
                <c:pt idx="93">
                  <c:v>44002</c:v>
                </c:pt>
                <c:pt idx="94">
                  <c:v>44003</c:v>
                </c:pt>
                <c:pt idx="95">
                  <c:v>44004</c:v>
                </c:pt>
                <c:pt idx="96">
                  <c:v>44005</c:v>
                </c:pt>
                <c:pt idx="97">
                  <c:v>44006</c:v>
                </c:pt>
                <c:pt idx="98">
                  <c:v>44007</c:v>
                </c:pt>
                <c:pt idx="99">
                  <c:v>44008</c:v>
                </c:pt>
                <c:pt idx="100">
                  <c:v>44009</c:v>
                </c:pt>
                <c:pt idx="101">
                  <c:v>44010</c:v>
                </c:pt>
                <c:pt idx="102">
                  <c:v>44011</c:v>
                </c:pt>
                <c:pt idx="103">
                  <c:v>44012</c:v>
                </c:pt>
                <c:pt idx="104">
                  <c:v>44013</c:v>
                </c:pt>
                <c:pt idx="105">
                  <c:v>44014</c:v>
                </c:pt>
                <c:pt idx="106">
                  <c:v>44015</c:v>
                </c:pt>
                <c:pt idx="107">
                  <c:v>44016</c:v>
                </c:pt>
                <c:pt idx="108">
                  <c:v>44017</c:v>
                </c:pt>
                <c:pt idx="109">
                  <c:v>44018</c:v>
                </c:pt>
                <c:pt idx="110">
                  <c:v>44019</c:v>
                </c:pt>
                <c:pt idx="111">
                  <c:v>44020</c:v>
                </c:pt>
                <c:pt idx="112">
                  <c:v>44021</c:v>
                </c:pt>
                <c:pt idx="113">
                  <c:v>44022</c:v>
                </c:pt>
                <c:pt idx="114">
                  <c:v>44023</c:v>
                </c:pt>
                <c:pt idx="115">
                  <c:v>44024</c:v>
                </c:pt>
                <c:pt idx="116">
                  <c:v>44025</c:v>
                </c:pt>
                <c:pt idx="117">
                  <c:v>44026</c:v>
                </c:pt>
                <c:pt idx="118">
                  <c:v>44027</c:v>
                </c:pt>
                <c:pt idx="119">
                  <c:v>44028</c:v>
                </c:pt>
                <c:pt idx="120">
                  <c:v>44029</c:v>
                </c:pt>
                <c:pt idx="121">
                  <c:v>44030</c:v>
                </c:pt>
                <c:pt idx="122">
                  <c:v>44031</c:v>
                </c:pt>
                <c:pt idx="123">
                  <c:v>44032</c:v>
                </c:pt>
                <c:pt idx="124">
                  <c:v>44033</c:v>
                </c:pt>
                <c:pt idx="125">
                  <c:v>44034</c:v>
                </c:pt>
                <c:pt idx="126">
                  <c:v>44035</c:v>
                </c:pt>
                <c:pt idx="127">
                  <c:v>44036</c:v>
                </c:pt>
                <c:pt idx="128">
                  <c:v>44037</c:v>
                </c:pt>
                <c:pt idx="129">
                  <c:v>44038</c:v>
                </c:pt>
                <c:pt idx="130">
                  <c:v>44039</c:v>
                </c:pt>
                <c:pt idx="131">
                  <c:v>44040</c:v>
                </c:pt>
                <c:pt idx="132">
                  <c:v>44041</c:v>
                </c:pt>
                <c:pt idx="133">
                  <c:v>44042</c:v>
                </c:pt>
                <c:pt idx="134">
                  <c:v>44043</c:v>
                </c:pt>
                <c:pt idx="135">
                  <c:v>44044</c:v>
                </c:pt>
                <c:pt idx="136">
                  <c:v>44045</c:v>
                </c:pt>
                <c:pt idx="137">
                  <c:v>44046</c:v>
                </c:pt>
                <c:pt idx="138">
                  <c:v>44047</c:v>
                </c:pt>
                <c:pt idx="139">
                  <c:v>44048</c:v>
                </c:pt>
                <c:pt idx="140">
                  <c:v>44049</c:v>
                </c:pt>
                <c:pt idx="141">
                  <c:v>44050</c:v>
                </c:pt>
                <c:pt idx="142">
                  <c:v>44051</c:v>
                </c:pt>
                <c:pt idx="143">
                  <c:v>44052</c:v>
                </c:pt>
                <c:pt idx="144">
                  <c:v>44053</c:v>
                </c:pt>
                <c:pt idx="145">
                  <c:v>44054</c:v>
                </c:pt>
                <c:pt idx="146">
                  <c:v>44055</c:v>
                </c:pt>
                <c:pt idx="147">
                  <c:v>44056</c:v>
                </c:pt>
                <c:pt idx="148">
                  <c:v>44057</c:v>
                </c:pt>
                <c:pt idx="149">
                  <c:v>44058</c:v>
                </c:pt>
                <c:pt idx="150">
                  <c:v>44059</c:v>
                </c:pt>
                <c:pt idx="151">
                  <c:v>44060</c:v>
                </c:pt>
                <c:pt idx="152">
                  <c:v>44061</c:v>
                </c:pt>
                <c:pt idx="153">
                  <c:v>44062</c:v>
                </c:pt>
                <c:pt idx="154">
                  <c:v>44063</c:v>
                </c:pt>
                <c:pt idx="155">
                  <c:v>44064</c:v>
                </c:pt>
                <c:pt idx="156">
                  <c:v>44065</c:v>
                </c:pt>
                <c:pt idx="157">
                  <c:v>44066</c:v>
                </c:pt>
                <c:pt idx="158">
                  <c:v>44067</c:v>
                </c:pt>
                <c:pt idx="159">
                  <c:v>44068</c:v>
                </c:pt>
                <c:pt idx="160">
                  <c:v>44069</c:v>
                </c:pt>
                <c:pt idx="161">
                  <c:v>44070</c:v>
                </c:pt>
                <c:pt idx="162">
                  <c:v>44071</c:v>
                </c:pt>
                <c:pt idx="163">
                  <c:v>44072</c:v>
                </c:pt>
                <c:pt idx="164">
                  <c:v>44073</c:v>
                </c:pt>
                <c:pt idx="165">
                  <c:v>44074</c:v>
                </c:pt>
                <c:pt idx="166">
                  <c:v>44075</c:v>
                </c:pt>
                <c:pt idx="167">
                  <c:v>44076</c:v>
                </c:pt>
                <c:pt idx="168">
                  <c:v>44077</c:v>
                </c:pt>
                <c:pt idx="169">
                  <c:v>44078</c:v>
                </c:pt>
                <c:pt idx="170">
                  <c:v>44079</c:v>
                </c:pt>
                <c:pt idx="171">
                  <c:v>44080</c:v>
                </c:pt>
                <c:pt idx="172">
                  <c:v>44081</c:v>
                </c:pt>
                <c:pt idx="173">
                  <c:v>44082</c:v>
                </c:pt>
                <c:pt idx="174">
                  <c:v>44083</c:v>
                </c:pt>
                <c:pt idx="175">
                  <c:v>44084</c:v>
                </c:pt>
                <c:pt idx="176">
                  <c:v>44085</c:v>
                </c:pt>
                <c:pt idx="177">
                  <c:v>44086</c:v>
                </c:pt>
                <c:pt idx="178">
                  <c:v>44087</c:v>
                </c:pt>
                <c:pt idx="179">
                  <c:v>44088</c:v>
                </c:pt>
                <c:pt idx="180">
                  <c:v>44089</c:v>
                </c:pt>
                <c:pt idx="181">
                  <c:v>44090</c:v>
                </c:pt>
                <c:pt idx="182">
                  <c:v>44091</c:v>
                </c:pt>
                <c:pt idx="183">
                  <c:v>44092</c:v>
                </c:pt>
                <c:pt idx="184">
                  <c:v>44093</c:v>
                </c:pt>
                <c:pt idx="185">
                  <c:v>44094</c:v>
                </c:pt>
                <c:pt idx="186">
                  <c:v>44095</c:v>
                </c:pt>
                <c:pt idx="187">
                  <c:v>44096</c:v>
                </c:pt>
                <c:pt idx="188">
                  <c:v>44097</c:v>
                </c:pt>
              </c:numCache>
            </c:numRef>
          </c:cat>
          <c:val>
            <c:numRef>
              <c:f>'Weekly Bulletin'!$C$2:$C$190</c:f>
              <c:numCache>
                <c:formatCode>General</c:formatCode>
                <c:ptCount val="189"/>
                <c:pt idx="0">
                  <c:v>4549</c:v>
                </c:pt>
                <c:pt idx="1">
                  <c:v>4606</c:v>
                </c:pt>
                <c:pt idx="2">
                  <c:v>4618</c:v>
                </c:pt>
                <c:pt idx="3">
                  <c:v>5217</c:v>
                </c:pt>
                <c:pt idx="4">
                  <c:v>5082</c:v>
                </c:pt>
                <c:pt idx="5">
                  <c:v>4351</c:v>
                </c:pt>
                <c:pt idx="6">
                  <c:v>4695</c:v>
                </c:pt>
                <c:pt idx="7">
                  <c:v>4507</c:v>
                </c:pt>
                <c:pt idx="8">
                  <c:v>4564</c:v>
                </c:pt>
                <c:pt idx="9">
                  <c:v>4544</c:v>
                </c:pt>
                <c:pt idx="10">
                  <c:v>5270</c:v>
                </c:pt>
                <c:pt idx="11">
                  <c:v>5176</c:v>
                </c:pt>
                <c:pt idx="12">
                  <c:v>5152</c:v>
                </c:pt>
                <c:pt idx="13">
                  <c:v>4482</c:v>
                </c:pt>
                <c:pt idx="14">
                  <c:v>4368</c:v>
                </c:pt>
                <c:pt idx="15">
                  <c:v>4209</c:v>
                </c:pt>
                <c:pt idx="16">
                  <c:v>4436</c:v>
                </c:pt>
                <c:pt idx="17">
                  <c:v>5134</c:v>
                </c:pt>
                <c:pt idx="18">
                  <c:v>4738</c:v>
                </c:pt>
                <c:pt idx="19">
                  <c:v>4321</c:v>
                </c:pt>
                <c:pt idx="20">
                  <c:v>4668</c:v>
                </c:pt>
                <c:pt idx="21">
                  <c:v>4676</c:v>
                </c:pt>
                <c:pt idx="22">
                  <c:v>4818</c:v>
                </c:pt>
                <c:pt idx="23">
                  <c:v>4863</c:v>
                </c:pt>
                <c:pt idx="24">
                  <c:v>5202</c:v>
                </c:pt>
                <c:pt idx="25">
                  <c:v>5340</c:v>
                </c:pt>
                <c:pt idx="26">
                  <c:v>4457</c:v>
                </c:pt>
                <c:pt idx="27">
                  <c:v>4651</c:v>
                </c:pt>
                <c:pt idx="28">
                  <c:v>4470</c:v>
                </c:pt>
                <c:pt idx="29">
                  <c:v>4668</c:v>
                </c:pt>
                <c:pt idx="30">
                  <c:v>5079</c:v>
                </c:pt>
                <c:pt idx="31">
                  <c:v>6157</c:v>
                </c:pt>
                <c:pt idx="32">
                  <c:v>6080</c:v>
                </c:pt>
                <c:pt idx="33">
                  <c:v>5611</c:v>
                </c:pt>
                <c:pt idx="34">
                  <c:v>5292</c:v>
                </c:pt>
                <c:pt idx="35">
                  <c:v>5004</c:v>
                </c:pt>
                <c:pt idx="36">
                  <c:v>4617</c:v>
                </c:pt>
                <c:pt idx="37">
                  <c:v>4622</c:v>
                </c:pt>
                <c:pt idx="38">
                  <c:v>5063</c:v>
                </c:pt>
                <c:pt idx="39">
                  <c:v>5002</c:v>
                </c:pt>
                <c:pt idx="40">
                  <c:v>4701</c:v>
                </c:pt>
                <c:pt idx="41">
                  <c:v>4915</c:v>
                </c:pt>
                <c:pt idx="42">
                  <c:v>4747</c:v>
                </c:pt>
                <c:pt idx="43">
                  <c:v>4921</c:v>
                </c:pt>
                <c:pt idx="44">
                  <c:v>4539</c:v>
                </c:pt>
                <c:pt idx="45">
                  <c:v>4896</c:v>
                </c:pt>
                <c:pt idx="46">
                  <c:v>5130</c:v>
                </c:pt>
                <c:pt idx="47">
                  <c:v>4749</c:v>
                </c:pt>
                <c:pt idx="48">
                  <c:v>4458</c:v>
                </c:pt>
                <c:pt idx="49">
                  <c:v>4474</c:v>
                </c:pt>
                <c:pt idx="50">
                  <c:v>4144</c:v>
                </c:pt>
                <c:pt idx="51">
                  <c:v>4516</c:v>
                </c:pt>
                <c:pt idx="52">
                  <c:v>5012</c:v>
                </c:pt>
                <c:pt idx="53">
                  <c:v>5361</c:v>
                </c:pt>
                <c:pt idx="54">
                  <c:v>5445</c:v>
                </c:pt>
                <c:pt idx="55">
                  <c:v>5189</c:v>
                </c:pt>
                <c:pt idx="56">
                  <c:v>4946</c:v>
                </c:pt>
                <c:pt idx="57">
                  <c:v>5213</c:v>
                </c:pt>
                <c:pt idx="58">
                  <c:v>5083</c:v>
                </c:pt>
                <c:pt idx="59">
                  <c:v>5637</c:v>
                </c:pt>
                <c:pt idx="60">
                  <c:v>5037</c:v>
                </c:pt>
                <c:pt idx="61">
                  <c:v>4707</c:v>
                </c:pt>
                <c:pt idx="62">
                  <c:v>4701</c:v>
                </c:pt>
                <c:pt idx="63">
                  <c:v>4851</c:v>
                </c:pt>
                <c:pt idx="64">
                  <c:v>4647</c:v>
                </c:pt>
                <c:pt idx="65">
                  <c:v>4873</c:v>
                </c:pt>
                <c:pt idx="66">
                  <c:v>5420</c:v>
                </c:pt>
                <c:pt idx="67">
                  <c:v>5236</c:v>
                </c:pt>
                <c:pt idx="68">
                  <c:v>4957</c:v>
                </c:pt>
                <c:pt idx="69">
                  <c:v>4559</c:v>
                </c:pt>
                <c:pt idx="70">
                  <c:v>4708</c:v>
                </c:pt>
                <c:pt idx="71">
                  <c:v>4482</c:v>
                </c:pt>
                <c:pt idx="72">
                  <c:v>4473</c:v>
                </c:pt>
                <c:pt idx="73">
                  <c:v>5074</c:v>
                </c:pt>
                <c:pt idx="74">
                  <c:v>5632</c:v>
                </c:pt>
                <c:pt idx="75">
                  <c:v>5002</c:v>
                </c:pt>
                <c:pt idx="76">
                  <c:v>4626</c:v>
                </c:pt>
                <c:pt idx="77">
                  <c:v>4689</c:v>
                </c:pt>
                <c:pt idx="78">
                  <c:v>4469</c:v>
                </c:pt>
                <c:pt idx="79">
                  <c:v>4882</c:v>
                </c:pt>
                <c:pt idx="80">
                  <c:v>5515</c:v>
                </c:pt>
                <c:pt idx="81">
                  <c:v>5233</c:v>
                </c:pt>
                <c:pt idx="82">
                  <c:v>4847</c:v>
                </c:pt>
                <c:pt idx="83">
                  <c:v>5051</c:v>
                </c:pt>
                <c:pt idx="84">
                  <c:v>4801</c:v>
                </c:pt>
                <c:pt idx="85">
                  <c:v>4464</c:v>
                </c:pt>
                <c:pt idx="86">
                  <c:v>4312</c:v>
                </c:pt>
                <c:pt idx="87">
                  <c:v>5186</c:v>
                </c:pt>
                <c:pt idx="88">
                  <c:v>5438</c:v>
                </c:pt>
                <c:pt idx="89">
                  <c:v>4746</c:v>
                </c:pt>
                <c:pt idx="90">
                  <c:v>4759</c:v>
                </c:pt>
                <c:pt idx="91">
                  <c:v>4603</c:v>
                </c:pt>
                <c:pt idx="92">
                  <c:v>4895</c:v>
                </c:pt>
                <c:pt idx="93">
                  <c:v>4650</c:v>
                </c:pt>
                <c:pt idx="94">
                  <c:v>5317</c:v>
                </c:pt>
                <c:pt idx="95">
                  <c:v>5594</c:v>
                </c:pt>
                <c:pt idx="96">
                  <c:v>4766</c:v>
                </c:pt>
                <c:pt idx="97">
                  <c:v>4647</c:v>
                </c:pt>
                <c:pt idx="98">
                  <c:v>4690</c:v>
                </c:pt>
                <c:pt idx="99">
                  <c:v>5180</c:v>
                </c:pt>
                <c:pt idx="100">
                  <c:v>5071</c:v>
                </c:pt>
                <c:pt idx="101">
                  <c:v>5889</c:v>
                </c:pt>
                <c:pt idx="102">
                  <c:v>5759</c:v>
                </c:pt>
                <c:pt idx="103">
                  <c:v>4996</c:v>
                </c:pt>
                <c:pt idx="104">
                  <c:v>4918</c:v>
                </c:pt>
                <c:pt idx="105">
                  <c:v>4618</c:v>
                </c:pt>
                <c:pt idx="106">
                  <c:v>4819</c:v>
                </c:pt>
                <c:pt idx="107">
                  <c:v>4668</c:v>
                </c:pt>
                <c:pt idx="108">
                  <c:v>4995</c:v>
                </c:pt>
                <c:pt idx="109">
                  <c:v>5388</c:v>
                </c:pt>
                <c:pt idx="110">
                  <c:v>4988</c:v>
                </c:pt>
                <c:pt idx="111">
                  <c:v>4980</c:v>
                </c:pt>
                <c:pt idx="112">
                  <c:v>4432</c:v>
                </c:pt>
                <c:pt idx="113">
                  <c:v>4831</c:v>
                </c:pt>
                <c:pt idx="114">
                  <c:v>4877</c:v>
                </c:pt>
                <c:pt idx="115">
                  <c:v>5511</c:v>
                </c:pt>
                <c:pt idx="116">
                  <c:v>5565</c:v>
                </c:pt>
                <c:pt idx="117">
                  <c:v>5067</c:v>
                </c:pt>
                <c:pt idx="118">
                  <c:v>5332</c:v>
                </c:pt>
                <c:pt idx="119">
                  <c:v>5061</c:v>
                </c:pt>
                <c:pt idx="120">
                  <c:v>4581</c:v>
                </c:pt>
                <c:pt idx="121">
                  <c:v>4801</c:v>
                </c:pt>
                <c:pt idx="122">
                  <c:v>5032</c:v>
                </c:pt>
                <c:pt idx="123">
                  <c:v>5076</c:v>
                </c:pt>
                <c:pt idx="124">
                  <c:v>4591</c:v>
                </c:pt>
                <c:pt idx="125">
                  <c:v>4922</c:v>
                </c:pt>
                <c:pt idx="126">
                  <c:v>5203</c:v>
                </c:pt>
                <c:pt idx="127">
                  <c:v>5235</c:v>
                </c:pt>
                <c:pt idx="128">
                  <c:v>5489</c:v>
                </c:pt>
                <c:pt idx="129">
                  <c:v>5853</c:v>
                </c:pt>
                <c:pt idx="130">
                  <c:v>5519</c:v>
                </c:pt>
                <c:pt idx="131">
                  <c:v>5368</c:v>
                </c:pt>
                <c:pt idx="132">
                  <c:v>5052</c:v>
                </c:pt>
                <c:pt idx="133">
                  <c:v>4979</c:v>
                </c:pt>
                <c:pt idx="134">
                  <c:v>4902</c:v>
                </c:pt>
                <c:pt idx="135">
                  <c:v>4917</c:v>
                </c:pt>
                <c:pt idx="136">
                  <c:v>5761</c:v>
                </c:pt>
                <c:pt idx="137">
                  <c:v>5847</c:v>
                </c:pt>
                <c:pt idx="138">
                  <c:v>5195</c:v>
                </c:pt>
                <c:pt idx="139">
                  <c:v>4855</c:v>
                </c:pt>
                <c:pt idx="140">
                  <c:v>4674</c:v>
                </c:pt>
                <c:pt idx="141">
                  <c:v>4946</c:v>
                </c:pt>
                <c:pt idx="142">
                  <c:v>5020</c:v>
                </c:pt>
                <c:pt idx="143">
                  <c:v>5314</c:v>
                </c:pt>
                <c:pt idx="144">
                  <c:v>5673</c:v>
                </c:pt>
                <c:pt idx="145">
                  <c:v>4774</c:v>
                </c:pt>
                <c:pt idx="146">
                  <c:v>4872</c:v>
                </c:pt>
                <c:pt idx="147">
                  <c:v>4490</c:v>
                </c:pt>
                <c:pt idx="148">
                  <c:v>4505</c:v>
                </c:pt>
                <c:pt idx="149">
                  <c:v>4812</c:v>
                </c:pt>
                <c:pt idx="150">
                  <c:v>5165</c:v>
                </c:pt>
                <c:pt idx="151">
                  <c:v>5245</c:v>
                </c:pt>
                <c:pt idx="152">
                  <c:v>4660</c:v>
                </c:pt>
                <c:pt idx="153">
                  <c:v>4748</c:v>
                </c:pt>
                <c:pt idx="154">
                  <c:v>4590</c:v>
                </c:pt>
                <c:pt idx="155">
                  <c:v>4428</c:v>
                </c:pt>
                <c:pt idx="156">
                  <c:v>4507</c:v>
                </c:pt>
                <c:pt idx="157">
                  <c:v>5350</c:v>
                </c:pt>
                <c:pt idx="158">
                  <c:v>5821</c:v>
                </c:pt>
                <c:pt idx="159">
                  <c:v>5265</c:v>
                </c:pt>
                <c:pt idx="160">
                  <c:v>4712</c:v>
                </c:pt>
                <c:pt idx="161">
                  <c:v>4542</c:v>
                </c:pt>
                <c:pt idx="162">
                  <c:v>4692</c:v>
                </c:pt>
                <c:pt idx="163">
                  <c:v>4541</c:v>
                </c:pt>
                <c:pt idx="164">
                  <c:v>4998</c:v>
                </c:pt>
                <c:pt idx="165">
                  <c:v>5281</c:v>
                </c:pt>
                <c:pt idx="166">
                  <c:v>5235</c:v>
                </c:pt>
                <c:pt idx="167">
                  <c:v>4408</c:v>
                </c:pt>
                <c:pt idx="168">
                  <c:v>4189</c:v>
                </c:pt>
                <c:pt idx="169">
                  <c:v>4177</c:v>
                </c:pt>
                <c:pt idx="170">
                  <c:v>4381</c:v>
                </c:pt>
                <c:pt idx="171">
                  <c:v>4858</c:v>
                </c:pt>
                <c:pt idx="172">
                  <c:v>5054</c:v>
                </c:pt>
                <c:pt idx="173">
                  <c:v>4626</c:v>
                </c:pt>
                <c:pt idx="174">
                  <c:v>4385</c:v>
                </c:pt>
                <c:pt idx="175">
                  <c:v>4232</c:v>
                </c:pt>
                <c:pt idx="176">
                  <c:v>4352</c:v>
                </c:pt>
                <c:pt idx="177">
                  <c:v>4424</c:v>
                </c:pt>
                <c:pt idx="178">
                  <c:v>4880</c:v>
                </c:pt>
                <c:pt idx="179">
                  <c:v>4984</c:v>
                </c:pt>
                <c:pt idx="180">
                  <c:v>4532</c:v>
                </c:pt>
                <c:pt idx="181">
                  <c:v>4475</c:v>
                </c:pt>
                <c:pt idx="182">
                  <c:v>4516</c:v>
                </c:pt>
                <c:pt idx="183">
                  <c:v>4709</c:v>
                </c:pt>
                <c:pt idx="184">
                  <c:v>4556</c:v>
                </c:pt>
                <c:pt idx="185">
                  <c:v>5200</c:v>
                </c:pt>
                <c:pt idx="186">
                  <c:v>5440</c:v>
                </c:pt>
                <c:pt idx="187">
                  <c:v>4422</c:v>
                </c:pt>
                <c:pt idx="188">
                  <c:v>4702</c:v>
                </c:pt>
              </c:numCache>
            </c:numRef>
          </c:val>
          <c:smooth val="0"/>
        </c:ser>
        <c:dLbls>
          <c:showLegendKey val="0"/>
          <c:showVal val="0"/>
          <c:showCatName val="0"/>
          <c:showSerName val="0"/>
          <c:showPercent val="0"/>
          <c:showBubbleSize val="0"/>
        </c:dLbls>
        <c:smooth val="0"/>
        <c:axId val="622487208"/>
        <c:axId val="622488776"/>
      </c:lineChart>
      <c:dateAx>
        <c:axId val="62248720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88776"/>
        <c:crosses val="autoZero"/>
        <c:auto val="1"/>
        <c:lblOffset val="100"/>
        <c:baseTimeUnit val="days"/>
        <c:majorUnit val="1"/>
        <c:majorTimeUnit val="days"/>
      </c:dateAx>
      <c:valAx>
        <c:axId val="622488776"/>
        <c:scaling>
          <c:orientation val="minMax"/>
          <c:min val="2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87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r>
              <a:rPr lang="en-GB" smtClean="0"/>
              <a:t>OFFICIAL
</a:t>
            </a:r>
            <a:endParaRPr lang="en-GB" dirty="0"/>
          </a:p>
        </p:txBody>
      </p:sp>
      <p:sp>
        <p:nvSpPr>
          <p:cNvPr id="3" name="Date Placeholder 2"/>
          <p:cNvSpPr>
            <a:spLocks noGrp="1"/>
          </p:cNvSpPr>
          <p:nvPr>
            <p:ph type="dt" sz="quarter" idx="1"/>
          </p:nvPr>
        </p:nvSpPr>
        <p:spPr>
          <a:xfrm>
            <a:off x="5622925" y="0"/>
            <a:ext cx="4303713" cy="719138"/>
          </a:xfrm>
          <a:prstGeom prst="rect">
            <a:avLst/>
          </a:prstGeom>
        </p:spPr>
        <p:txBody>
          <a:bodyPr vert="horz" lIns="91440" tIns="45720" rIns="91440" bIns="45720" rtlCol="0"/>
          <a:lstStyle>
            <a:lvl1pPr algn="r">
              <a:defRPr sz="1200"/>
            </a:lvl1pPr>
          </a:lstStyle>
          <a:p>
            <a:fld id="{666EA299-EBBD-4AD2-A684-2563BB4E5ED8}" type="datetimeFigureOut">
              <a:rPr lang="en-GB" smtClean="0"/>
              <a:t>24/09/2020</a:t>
            </a:fld>
            <a:endParaRPr lang="en-GB" dirty="0"/>
          </a:p>
        </p:txBody>
      </p:sp>
      <p:sp>
        <p:nvSpPr>
          <p:cNvPr id="4" name="Footer Placeholder 3"/>
          <p:cNvSpPr>
            <a:spLocks noGrp="1"/>
          </p:cNvSpPr>
          <p:nvPr>
            <p:ph type="ftr" sz="quarter" idx="2"/>
          </p:nvPr>
        </p:nvSpPr>
        <p:spPr>
          <a:xfrm>
            <a:off x="0" y="13638213"/>
            <a:ext cx="4302125" cy="719137"/>
          </a:xfrm>
          <a:prstGeom prst="rect">
            <a:avLst/>
          </a:prstGeom>
        </p:spPr>
        <p:txBody>
          <a:bodyPr vert="horz" lIns="91440" tIns="45720" rIns="91440" bIns="45720" rtlCol="0" anchor="b"/>
          <a:lstStyle>
            <a:lvl1pPr algn="l">
              <a:defRPr sz="1200"/>
            </a:lvl1pPr>
          </a:lstStyle>
          <a:p>
            <a:r>
              <a:rPr lang="en-GB" smtClean="0"/>
              <a:t>
OFFICIAL</a:t>
            </a:r>
            <a:endParaRPr lang="en-GB" dirty="0"/>
          </a:p>
        </p:txBody>
      </p:sp>
      <p:sp>
        <p:nvSpPr>
          <p:cNvPr id="5" name="Slide Number Placeholder 4"/>
          <p:cNvSpPr>
            <a:spLocks noGrp="1"/>
          </p:cNvSpPr>
          <p:nvPr>
            <p:ph type="sldNum" sz="quarter" idx="3"/>
          </p:nvPr>
        </p:nvSpPr>
        <p:spPr>
          <a:xfrm>
            <a:off x="5622925" y="13638213"/>
            <a:ext cx="4303713" cy="719137"/>
          </a:xfrm>
          <a:prstGeom prst="rect">
            <a:avLst/>
          </a:prstGeom>
        </p:spPr>
        <p:txBody>
          <a:bodyPr vert="horz" lIns="91440" tIns="45720" rIns="91440" bIns="45720" rtlCol="0" anchor="b"/>
          <a:lstStyle>
            <a:lvl1pPr algn="r">
              <a:defRPr sz="1200"/>
            </a:lvl1pPr>
          </a:lstStyle>
          <a:p>
            <a:fld id="{7F405E2C-E7E4-4B20-AE7A-A01CCF1D67A8}" type="slidenum">
              <a:rPr lang="en-GB" smtClean="0"/>
              <a:t>‹#›</a:t>
            </a:fld>
            <a:endParaRPr lang="en-GB" dirty="0"/>
          </a:p>
        </p:txBody>
      </p:sp>
    </p:spTree>
    <p:extLst>
      <p:ext uri="{BB962C8B-B14F-4D97-AF65-F5344CB8AC3E}">
        <p14:creationId xmlns:p14="http://schemas.microsoft.com/office/powerpoint/2010/main" val="172937674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720360"/>
          </a:xfrm>
          <a:prstGeom prst="rect">
            <a:avLst/>
          </a:prstGeom>
        </p:spPr>
        <p:txBody>
          <a:bodyPr vert="horz" lIns="132762" tIns="66381" rIns="132762" bIns="66381" rtlCol="0"/>
          <a:lstStyle>
            <a:lvl1pPr algn="l">
              <a:defRPr sz="1700"/>
            </a:lvl1pPr>
          </a:lstStyle>
          <a:p>
            <a:r>
              <a:rPr lang="en-GB" smtClean="0"/>
              <a:t>OFFICIAL
</a:t>
            </a:r>
            <a:endParaRPr lang="en-GB" dirty="0"/>
          </a:p>
        </p:txBody>
      </p:sp>
      <p:sp>
        <p:nvSpPr>
          <p:cNvPr id="3" name="Date Placeholder 2"/>
          <p:cNvSpPr>
            <a:spLocks noGrp="1"/>
          </p:cNvSpPr>
          <p:nvPr>
            <p:ph type="dt" idx="1"/>
          </p:nvPr>
        </p:nvSpPr>
        <p:spPr>
          <a:xfrm>
            <a:off x="5623698" y="1"/>
            <a:ext cx="4302231" cy="720360"/>
          </a:xfrm>
          <a:prstGeom prst="rect">
            <a:avLst/>
          </a:prstGeom>
        </p:spPr>
        <p:txBody>
          <a:bodyPr vert="horz" lIns="132762" tIns="66381" rIns="132762" bIns="66381" rtlCol="0"/>
          <a:lstStyle>
            <a:lvl1pPr algn="r">
              <a:defRPr sz="1700"/>
            </a:lvl1pPr>
          </a:lstStyle>
          <a:p>
            <a:fld id="{6D756EEA-C984-4469-A7B1-4DC1506D0822}" type="datetimeFigureOut">
              <a:rPr lang="en-GB" smtClean="0"/>
              <a:t>24/09/2020</a:t>
            </a:fld>
            <a:endParaRPr lang="en-GB" dirty="0"/>
          </a:p>
        </p:txBody>
      </p:sp>
      <p:sp>
        <p:nvSpPr>
          <p:cNvPr id="4" name="Slide Image Placeholder 3"/>
          <p:cNvSpPr>
            <a:spLocks noGrp="1" noRot="1" noChangeAspect="1"/>
          </p:cNvSpPr>
          <p:nvPr>
            <p:ph type="sldImg" idx="2"/>
          </p:nvPr>
        </p:nvSpPr>
        <p:spPr>
          <a:xfrm>
            <a:off x="658813" y="1795463"/>
            <a:ext cx="8610600" cy="4843462"/>
          </a:xfrm>
          <a:prstGeom prst="rect">
            <a:avLst/>
          </a:prstGeom>
          <a:noFill/>
          <a:ln w="12700">
            <a:solidFill>
              <a:prstClr val="black"/>
            </a:solidFill>
          </a:ln>
        </p:spPr>
        <p:txBody>
          <a:bodyPr vert="horz" lIns="132762" tIns="66381" rIns="132762" bIns="66381" rtlCol="0" anchor="ctr"/>
          <a:lstStyle/>
          <a:p>
            <a:endParaRPr lang="en-GB" dirty="0"/>
          </a:p>
        </p:txBody>
      </p:sp>
      <p:sp>
        <p:nvSpPr>
          <p:cNvPr id="5" name="Notes Placeholder 4"/>
          <p:cNvSpPr>
            <a:spLocks noGrp="1"/>
          </p:cNvSpPr>
          <p:nvPr>
            <p:ph type="body" sz="quarter" idx="3"/>
          </p:nvPr>
        </p:nvSpPr>
        <p:spPr>
          <a:xfrm>
            <a:off x="992823" y="6909475"/>
            <a:ext cx="7942580" cy="5653207"/>
          </a:xfrm>
          <a:prstGeom prst="rect">
            <a:avLst/>
          </a:prstGeom>
        </p:spPr>
        <p:txBody>
          <a:bodyPr vert="horz" lIns="132762" tIns="66381" rIns="132762" bIns="663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36991"/>
            <a:ext cx="4302231" cy="720359"/>
          </a:xfrm>
          <a:prstGeom prst="rect">
            <a:avLst/>
          </a:prstGeom>
        </p:spPr>
        <p:txBody>
          <a:bodyPr vert="horz" lIns="132762" tIns="66381" rIns="132762" bIns="66381" rtlCol="0" anchor="b"/>
          <a:lstStyle>
            <a:lvl1pPr algn="l">
              <a:defRPr sz="1700"/>
            </a:lvl1pPr>
          </a:lstStyle>
          <a:p>
            <a:r>
              <a:rPr lang="en-GB" smtClean="0"/>
              <a:t>
OFFICIAL</a:t>
            </a:r>
            <a:endParaRPr lang="en-GB" dirty="0"/>
          </a:p>
        </p:txBody>
      </p:sp>
      <p:sp>
        <p:nvSpPr>
          <p:cNvPr id="7" name="Slide Number Placeholder 6"/>
          <p:cNvSpPr>
            <a:spLocks noGrp="1"/>
          </p:cNvSpPr>
          <p:nvPr>
            <p:ph type="sldNum" sz="quarter" idx="5"/>
          </p:nvPr>
        </p:nvSpPr>
        <p:spPr>
          <a:xfrm>
            <a:off x="5623698" y="13636991"/>
            <a:ext cx="4302231" cy="720359"/>
          </a:xfrm>
          <a:prstGeom prst="rect">
            <a:avLst/>
          </a:prstGeom>
        </p:spPr>
        <p:txBody>
          <a:bodyPr vert="horz" lIns="132762" tIns="66381" rIns="132762" bIns="66381" rtlCol="0" anchor="b"/>
          <a:lstStyle>
            <a:lvl1pPr algn="r">
              <a:defRPr sz="1700"/>
            </a:lvl1pPr>
          </a:lstStyle>
          <a:p>
            <a:fld id="{E26DEEE9-F42B-4426-A6FE-FD5728C5227F}" type="slidenum">
              <a:rPr lang="en-GB" smtClean="0"/>
              <a:t>‹#›</a:t>
            </a:fld>
            <a:endParaRPr lang="en-GB" dirty="0"/>
          </a:p>
        </p:txBody>
      </p:sp>
    </p:spTree>
    <p:extLst>
      <p:ext uri="{BB962C8B-B14F-4D97-AF65-F5344CB8AC3E}">
        <p14:creationId xmlns:p14="http://schemas.microsoft.com/office/powerpoint/2010/main" val="67011274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SENSITIVE: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SENSITIVE: POLICE AND PARTNERS</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1</a:t>
            </a:fld>
            <a:endParaRPr lang="en-GB" dirty="0"/>
          </a:p>
        </p:txBody>
      </p:sp>
    </p:spTree>
    <p:extLst>
      <p:ext uri="{BB962C8B-B14F-4D97-AF65-F5344CB8AC3E}">
        <p14:creationId xmlns:p14="http://schemas.microsoft.com/office/powerpoint/2010/main" val="83549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39043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7689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05757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92031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562110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93940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639456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4197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a:t>
            </a:r>
            <a:endParaRPr lang="en-GB" dirty="0"/>
          </a:p>
        </p:txBody>
      </p:sp>
      <p:sp>
        <p:nvSpPr>
          <p:cNvPr id="5" name="Footer Placeholder 4"/>
          <p:cNvSpPr>
            <a:spLocks noGrp="1"/>
          </p:cNvSpPr>
          <p:nvPr>
            <p:ph type="ftr" sz="quarter" idx="11"/>
          </p:nvPr>
        </p:nvSpPr>
        <p:spPr/>
        <p:txBody>
          <a:bodyPr/>
          <a:lstStyle/>
          <a:p>
            <a:r>
              <a:rPr lang="en-GB" dirty="0" smtClean="0"/>
              <a:t>
OFFICIAL</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2</a:t>
            </a:fld>
            <a:endParaRPr lang="en-GB" dirty="0"/>
          </a:p>
        </p:txBody>
      </p:sp>
    </p:spTree>
    <p:extLst>
      <p:ext uri="{BB962C8B-B14F-4D97-AF65-F5344CB8AC3E}">
        <p14:creationId xmlns:p14="http://schemas.microsoft.com/office/powerpoint/2010/main" val="321330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8105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4</a:t>
            </a:fld>
            <a:endParaRPr lang="en-GB" dirty="0"/>
          </a:p>
        </p:txBody>
      </p:sp>
    </p:spTree>
    <p:extLst>
      <p:ext uri="{BB962C8B-B14F-4D97-AF65-F5344CB8AC3E}">
        <p14:creationId xmlns:p14="http://schemas.microsoft.com/office/powerpoint/2010/main" val="166116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5</a:t>
            </a:fld>
            <a:endParaRPr lang="en-GB" dirty="0"/>
          </a:p>
        </p:txBody>
      </p:sp>
    </p:spTree>
    <p:extLst>
      <p:ext uri="{BB962C8B-B14F-4D97-AF65-F5344CB8AC3E}">
        <p14:creationId xmlns:p14="http://schemas.microsoft.com/office/powerpoint/2010/main" val="333795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6</a:t>
            </a:fld>
            <a:endParaRPr lang="en-GB" dirty="0"/>
          </a:p>
        </p:txBody>
      </p:sp>
    </p:spTree>
    <p:extLst>
      <p:ext uri="{BB962C8B-B14F-4D97-AF65-F5344CB8AC3E}">
        <p14:creationId xmlns:p14="http://schemas.microsoft.com/office/powerpoint/2010/main" val="34641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7</a:t>
            </a:fld>
            <a:endParaRPr lang="en-GB" dirty="0"/>
          </a:p>
        </p:txBody>
      </p:sp>
    </p:spTree>
    <p:extLst>
      <p:ext uri="{BB962C8B-B14F-4D97-AF65-F5344CB8AC3E}">
        <p14:creationId xmlns:p14="http://schemas.microsoft.com/office/powerpoint/2010/main" val="341729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8580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9410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265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9819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727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034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299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849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90021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4040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190189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8886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24/09/2020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32069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CD1BD-6EF4-4F4C-B034-338C9DEA406A}" type="datetimeFigureOut">
              <a:rPr lang="en-GB" smtClean="0"/>
              <a:t>24/09/2020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OFFICIAL</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9738-1071-4333-9289-F137AC64967F}" type="slidenum">
              <a:rPr lang="en-GB" smtClean="0"/>
              <a:t>‹#›</a:t>
            </a:fld>
            <a:endParaRPr lang="en-GB" dirty="0"/>
          </a:p>
        </p:txBody>
      </p:sp>
    </p:spTree>
    <p:extLst>
      <p:ext uri="{BB962C8B-B14F-4D97-AF65-F5344CB8AC3E}">
        <p14:creationId xmlns:p14="http://schemas.microsoft.com/office/powerpoint/2010/main" val="395224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image" Target="../media/image2.png"/><Relationship Id="rId9"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291935" y="2153766"/>
            <a:ext cx="7608173" cy="1077218"/>
          </a:xfrm>
          <a:prstGeom prst="rect">
            <a:avLst/>
          </a:prstGeom>
        </p:spPr>
        <p:txBody>
          <a:bodyPr wrap="none">
            <a:spAutoFit/>
          </a:bodyPr>
          <a:lstStyle/>
          <a:p>
            <a:pPr algn="ctr"/>
            <a:r>
              <a:rPr lang="en-GB" sz="3200" b="1" cap="all" dirty="0" smtClean="0">
                <a:solidFill>
                  <a:prstClr val="white"/>
                </a:solidFill>
                <a:latin typeface="Arial" panose="020B0604020202020204" pitchFamily="34" charset="0"/>
                <a:cs typeface="Arial" panose="020B0604020202020204" pitchFamily="34" charset="0"/>
              </a:rPr>
              <a:t>CoVID-19 WEEKLY Bulletin</a:t>
            </a:r>
            <a:endParaRPr lang="en-GB" sz="1000" b="1" cap="all" dirty="0" smtClean="0">
              <a:solidFill>
                <a:prstClr val="white"/>
              </a:solidFill>
              <a:latin typeface="Arial" panose="020B0604020202020204" pitchFamily="34" charset="0"/>
              <a:cs typeface="Arial" panose="020B0604020202020204" pitchFamily="34" charset="0"/>
            </a:endParaRPr>
          </a:p>
          <a:p>
            <a:pPr algn="ctr"/>
            <a:r>
              <a:rPr lang="en-GB" sz="3200" b="1" dirty="0" smtClean="0">
                <a:solidFill>
                  <a:prstClr val="white"/>
                </a:solidFill>
                <a:latin typeface="Arial" panose="020B0604020202020204" pitchFamily="34" charset="0"/>
                <a:cs typeface="Arial" panose="020B0604020202020204" pitchFamily="34" charset="0"/>
              </a:rPr>
              <a:t>17</a:t>
            </a:r>
            <a:r>
              <a:rPr lang="en-GB" sz="3200" b="1" baseline="30000" dirty="0" smtClean="0">
                <a:solidFill>
                  <a:prstClr val="white"/>
                </a:solidFill>
                <a:latin typeface="Arial" panose="020B0604020202020204" pitchFamily="34" charset="0"/>
                <a:cs typeface="Arial" panose="020B0604020202020204" pitchFamily="34" charset="0"/>
              </a:rPr>
              <a:t>th</a:t>
            </a:r>
            <a:r>
              <a:rPr lang="en-GB" sz="3200" b="1" dirty="0" smtClean="0">
                <a:solidFill>
                  <a:prstClr val="white"/>
                </a:solidFill>
                <a:latin typeface="Arial" panose="020B0604020202020204" pitchFamily="34" charset="0"/>
                <a:cs typeface="Arial" panose="020B0604020202020204" pitchFamily="34" charset="0"/>
              </a:rPr>
              <a:t> September – 23</a:t>
            </a:r>
            <a:r>
              <a:rPr lang="en-GB" sz="3200" b="1" baseline="30000" dirty="0" smtClean="0">
                <a:solidFill>
                  <a:prstClr val="white"/>
                </a:solidFill>
                <a:latin typeface="Arial" panose="020B0604020202020204" pitchFamily="34" charset="0"/>
                <a:cs typeface="Arial" panose="020B0604020202020204" pitchFamily="34" charset="0"/>
              </a:rPr>
              <a:t>rd </a:t>
            </a:r>
            <a:r>
              <a:rPr lang="en-GB" sz="3200" b="1" dirty="0" smtClean="0">
                <a:solidFill>
                  <a:prstClr val="white"/>
                </a:solidFill>
                <a:latin typeface="Arial" panose="020B0604020202020204" pitchFamily="34" charset="0"/>
                <a:cs typeface="Arial" panose="020B0604020202020204" pitchFamily="34" charset="0"/>
              </a:rPr>
              <a:t>September 2020</a:t>
            </a:r>
          </a:p>
        </p:txBody>
      </p:sp>
      <p:sp>
        <p:nvSpPr>
          <p:cNvPr id="4" name="TextBox 26"/>
          <p:cNvSpPr txBox="1"/>
          <p:nvPr/>
        </p:nvSpPr>
        <p:spPr>
          <a:xfrm>
            <a:off x="395417" y="6202461"/>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5" name="Footer Placeholder 1"/>
          <p:cNvSpPr>
            <a:spLocks noGrp="1"/>
          </p:cNvSpPr>
          <p:nvPr>
            <p:ph type="ftr" sz="quarter" idx="11"/>
          </p:nvPr>
        </p:nvSpPr>
        <p:spPr>
          <a:xfrm>
            <a:off x="5598155" y="635634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Tree>
    <p:extLst>
      <p:ext uri="{BB962C8B-B14F-4D97-AF65-F5344CB8AC3E}">
        <p14:creationId xmlns:p14="http://schemas.microsoft.com/office/powerpoint/2010/main" val="307381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069368" y="1016753"/>
            <a:ext cx="6800548" cy="1896553"/>
          </a:xfrm>
          <a:prstGeom prst="rect">
            <a:avLst/>
          </a:prstGeom>
        </p:spPr>
      </p:pic>
      <p:pic>
        <p:nvPicPr>
          <p:cNvPr id="10" name="Picture 9"/>
          <p:cNvPicPr>
            <a:picLocks noChangeAspect="1"/>
          </p:cNvPicPr>
          <p:nvPr/>
        </p:nvPicPr>
        <p:blipFill>
          <a:blip r:embed="rId4"/>
          <a:stretch>
            <a:fillRect/>
          </a:stretch>
        </p:blipFill>
        <p:spPr>
          <a:xfrm>
            <a:off x="4996752" y="3603982"/>
            <a:ext cx="6972827" cy="1859599"/>
          </a:xfrm>
          <a:prstGeom prst="rect">
            <a:avLst/>
          </a:prstGeom>
        </p:spPr>
      </p:pic>
      <p:pic>
        <p:nvPicPr>
          <p:cNvPr id="9" name="Picture 8"/>
          <p:cNvPicPr>
            <a:picLocks noChangeAspect="1"/>
          </p:cNvPicPr>
          <p:nvPr/>
        </p:nvPicPr>
        <p:blipFill>
          <a:blip r:embed="rId5"/>
          <a:stretch>
            <a:fillRect/>
          </a:stretch>
        </p:blipFill>
        <p:spPr>
          <a:xfrm>
            <a:off x="593914" y="3473177"/>
            <a:ext cx="2481860" cy="1976647"/>
          </a:xfrm>
          <a:prstGeom prst="rect">
            <a:avLst/>
          </a:prstGeom>
        </p:spPr>
      </p:pic>
      <p:pic>
        <p:nvPicPr>
          <p:cNvPr id="3" name="Picture 2"/>
          <p:cNvPicPr>
            <a:picLocks noChangeAspect="1"/>
          </p:cNvPicPr>
          <p:nvPr/>
        </p:nvPicPr>
        <p:blipFill>
          <a:blip r:embed="rId6"/>
          <a:stretch>
            <a:fillRect/>
          </a:stretch>
        </p:blipFill>
        <p:spPr>
          <a:xfrm>
            <a:off x="496471" y="1016754"/>
            <a:ext cx="2741125" cy="2209748"/>
          </a:xfrm>
          <a:prstGeom prst="rect">
            <a:avLst/>
          </a:prstGeom>
        </p:spPr>
      </p:pic>
      <p:sp>
        <p:nvSpPr>
          <p:cNvPr id="50" name="TextBox 26"/>
          <p:cNvSpPr txBox="1"/>
          <p:nvPr/>
        </p:nvSpPr>
        <p:spPr>
          <a:xfrm>
            <a:off x="130015" y="5551413"/>
            <a:ext cx="11743144"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endParaRPr lang="en-GB" sz="1200" dirty="0" smtClean="0">
              <a:solidFill>
                <a:schemeClr val="tx1">
                  <a:lumMod val="65000"/>
                  <a:lumOff val="35000"/>
                </a:schemeClr>
              </a:solidFill>
            </a:endParaRP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sp>
        <p:nvSpPr>
          <p:cNvPr id="1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pic>
        <p:nvPicPr>
          <p:cNvPr id="31" name="Picture 1"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Legislation </a:t>
              </a:r>
              <a:r>
                <a:rPr lang="en-GB" sz="2000" b="1" dirty="0" smtClean="0">
                  <a:solidFill>
                    <a:schemeClr val="bg1"/>
                  </a:solidFill>
                </a:rPr>
                <a:t>Co-operation (17</a:t>
              </a:r>
              <a:r>
                <a:rPr lang="en-GB" sz="2000" b="1" baseline="30000" dirty="0" smtClean="0">
                  <a:solidFill>
                    <a:prstClr val="white"/>
                  </a:solidFill>
                </a:rPr>
                <a:t>th </a:t>
              </a:r>
              <a:r>
                <a:rPr lang="en-GB" sz="2000" b="1" dirty="0">
                  <a:solidFill>
                    <a:prstClr val="white"/>
                  </a:solidFill>
                </a:rPr>
                <a:t>– </a:t>
              </a:r>
              <a:r>
                <a:rPr lang="en-GB" sz="2000" b="1" dirty="0" smtClean="0">
                  <a:solidFill>
                    <a:prstClr val="white"/>
                  </a:solidFill>
                </a:rPr>
                <a:t>23</a:t>
              </a:r>
              <a:r>
                <a:rPr lang="en-GB" sz="2000" b="1" baseline="30000" dirty="0" smtClean="0">
                  <a:solidFill>
                    <a:prstClr val="white"/>
                  </a:solidFill>
                </a:rPr>
                <a:t>rd </a:t>
              </a:r>
              <a:r>
                <a:rPr lang="en-GB" sz="2000" b="1" dirty="0" smtClean="0">
                  <a:solidFill>
                    <a:prstClr val="white"/>
                  </a:solidFill>
                </a:rPr>
                <a:t>September </a:t>
              </a:r>
              <a:r>
                <a:rPr lang="en-GB" sz="2000" b="1" dirty="0">
                  <a:solidFill>
                    <a:prstClr val="white"/>
                  </a:solidFill>
                </a:rPr>
                <a:t>2020</a:t>
              </a:r>
              <a:r>
                <a:rPr lang="en-GB" sz="2000" b="1" dirty="0" smtClean="0">
                  <a:solidFill>
                    <a:schemeClr val="bg1"/>
                  </a:solidFill>
                </a:rPr>
                <a:t>)</a:t>
              </a:r>
            </a:p>
            <a:p>
              <a:pPr algn="ctr"/>
              <a:endParaRPr lang="en-GB" sz="800" b="1" dirty="0">
                <a:solidFill>
                  <a:prstClr val="white"/>
                </a:solidFill>
              </a:endParaRPr>
            </a:p>
          </p:txBody>
        </p:sp>
        <p:pic>
          <p:nvPicPr>
            <p:cNvPr id="38" name="Picture 1"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33"/>
          <p:cNvSpPr/>
          <p:nvPr/>
        </p:nvSpPr>
        <p:spPr>
          <a:xfrm>
            <a:off x="230661" y="3284437"/>
            <a:ext cx="4739046"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p:cNvSpPr/>
          <p:nvPr/>
        </p:nvSpPr>
        <p:spPr>
          <a:xfrm>
            <a:off x="4969705" y="3284437"/>
            <a:ext cx="6999874"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9" name="Rectangle 38"/>
          <p:cNvSpPr/>
          <p:nvPr/>
        </p:nvSpPr>
        <p:spPr>
          <a:xfrm>
            <a:off x="230661" y="775782"/>
            <a:ext cx="4739045"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4969706" y="775781"/>
            <a:ext cx="6999873"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7" name="TextBox 46"/>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Weekly Intervention Locations</a:t>
            </a:r>
            <a:endParaRPr lang="en-GB" sz="1100" b="1" dirty="0">
              <a:solidFill>
                <a:srgbClr val="FF9999"/>
              </a:solidFill>
            </a:endParaRPr>
          </a:p>
        </p:txBody>
      </p:sp>
      <p:sp>
        <p:nvSpPr>
          <p:cNvPr id="48" name="TextBox 47"/>
          <p:cNvSpPr txBox="1"/>
          <p:nvPr/>
        </p:nvSpPr>
        <p:spPr>
          <a:xfrm>
            <a:off x="7227141" y="796028"/>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(Preceding Week)</a:t>
            </a:r>
            <a:endParaRPr lang="en-GB" sz="1100" b="1" dirty="0">
              <a:solidFill>
                <a:srgbClr val="FF9999"/>
              </a:solidFill>
            </a:endParaRPr>
          </a:p>
        </p:txBody>
      </p:sp>
      <p:sp>
        <p:nvSpPr>
          <p:cNvPr id="49" name="TextBox 48"/>
          <p:cNvSpPr txBox="1"/>
          <p:nvPr/>
        </p:nvSpPr>
        <p:spPr>
          <a:xfrm>
            <a:off x="7339298" y="3342372"/>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t>
            </a:r>
            <a:r>
              <a:rPr lang="en-GB" sz="1100" b="1" dirty="0">
                <a:solidFill>
                  <a:srgbClr val="FF9999"/>
                </a:solidFill>
              </a:rPr>
              <a:t>(Preceding Week)</a:t>
            </a:r>
          </a:p>
        </p:txBody>
      </p:sp>
      <p:sp>
        <p:nvSpPr>
          <p:cNvPr id="27" name="TextBox 26"/>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32" name="TextBox 31"/>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FF9999"/>
                </a:solidFill>
              </a:rPr>
              <a:t>Weekly Cooperation Levels</a:t>
            </a:r>
            <a:endParaRPr lang="en-GB" sz="1100" b="1" dirty="0">
              <a:solidFill>
                <a:srgbClr val="FF9999"/>
              </a:solidFill>
            </a:endParaRPr>
          </a:p>
        </p:txBody>
      </p:sp>
      <p:pic>
        <p:nvPicPr>
          <p:cNvPr id="6" name="Picture 5"/>
          <p:cNvPicPr>
            <a:picLocks noChangeAspect="1"/>
          </p:cNvPicPr>
          <p:nvPr/>
        </p:nvPicPr>
        <p:blipFill>
          <a:blip r:embed="rId8"/>
          <a:stretch>
            <a:fillRect/>
          </a:stretch>
        </p:blipFill>
        <p:spPr>
          <a:xfrm>
            <a:off x="3439026" y="1557137"/>
            <a:ext cx="1004883" cy="1063994"/>
          </a:xfrm>
          <a:prstGeom prst="rect">
            <a:avLst/>
          </a:prstGeom>
        </p:spPr>
      </p:pic>
      <p:pic>
        <p:nvPicPr>
          <p:cNvPr id="8" name="Picture 7"/>
          <p:cNvPicPr>
            <a:picLocks noChangeAspect="1"/>
          </p:cNvPicPr>
          <p:nvPr/>
        </p:nvPicPr>
        <p:blipFill>
          <a:blip r:embed="rId9"/>
          <a:stretch>
            <a:fillRect/>
          </a:stretch>
        </p:blipFill>
        <p:spPr>
          <a:xfrm>
            <a:off x="3439026" y="3930584"/>
            <a:ext cx="1170662" cy="689061"/>
          </a:xfrm>
          <a:prstGeom prst="rect">
            <a:avLst/>
          </a:prstGeom>
        </p:spPr>
      </p:pic>
    </p:spTree>
    <p:extLst>
      <p:ext uri="{BB962C8B-B14F-4D97-AF65-F5344CB8AC3E}">
        <p14:creationId xmlns:p14="http://schemas.microsoft.com/office/powerpoint/2010/main" val="34926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9208" y="957654"/>
            <a:ext cx="2358996" cy="2372249"/>
          </a:xfrm>
          <a:prstGeom prst="rect">
            <a:avLst/>
          </a:prstGeom>
        </p:spPr>
      </p:pic>
      <p:pic>
        <p:nvPicPr>
          <p:cNvPr id="5" name="Picture 4"/>
          <p:cNvPicPr>
            <a:picLocks noChangeAspect="1"/>
          </p:cNvPicPr>
          <p:nvPr/>
        </p:nvPicPr>
        <p:blipFill>
          <a:blip r:embed="rId4"/>
          <a:stretch>
            <a:fillRect/>
          </a:stretch>
        </p:blipFill>
        <p:spPr>
          <a:xfrm>
            <a:off x="512563" y="3436489"/>
            <a:ext cx="2114594" cy="2151801"/>
          </a:xfrm>
          <a:prstGeom prst="rect">
            <a:avLst/>
          </a:prstGeom>
        </p:spPr>
      </p:pic>
      <p:pic>
        <p:nvPicPr>
          <p:cNvPr id="3" name="Picture 2"/>
          <p:cNvPicPr>
            <a:picLocks noChangeAspect="1"/>
          </p:cNvPicPr>
          <p:nvPr/>
        </p:nvPicPr>
        <p:blipFill>
          <a:blip r:embed="rId5"/>
          <a:stretch>
            <a:fillRect/>
          </a:stretch>
        </p:blipFill>
        <p:spPr>
          <a:xfrm>
            <a:off x="5096413" y="1056801"/>
            <a:ext cx="6824278" cy="1856506"/>
          </a:xfrm>
          <a:prstGeom prst="rect">
            <a:avLst/>
          </a:prstGeom>
        </p:spPr>
      </p:pic>
      <p:sp>
        <p:nvSpPr>
          <p:cNvPr id="18" name="TextBox 17"/>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FF9999"/>
                </a:solidFill>
              </a:rPr>
              <a:t>All Time Cooperation Levels</a:t>
            </a:r>
            <a:endParaRPr lang="en-GB" sz="1100" b="1" dirty="0">
              <a:solidFill>
                <a:srgbClr val="FF9999"/>
              </a:solidFill>
            </a:endParaRPr>
          </a:p>
        </p:txBody>
      </p:sp>
      <p:sp>
        <p:nvSpPr>
          <p:cNvPr id="20" name="TextBox 19"/>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26" name="Rectangle 25"/>
          <p:cNvSpPr/>
          <p:nvPr/>
        </p:nvSpPr>
        <p:spPr>
          <a:xfrm>
            <a:off x="230661" y="3284437"/>
            <a:ext cx="4739046"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 name="Rectangle 26"/>
          <p:cNvSpPr/>
          <p:nvPr/>
        </p:nvSpPr>
        <p:spPr>
          <a:xfrm>
            <a:off x="4969705" y="3284437"/>
            <a:ext cx="6999874"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 name="Rectangle 27"/>
          <p:cNvSpPr/>
          <p:nvPr/>
        </p:nvSpPr>
        <p:spPr>
          <a:xfrm>
            <a:off x="230661" y="775782"/>
            <a:ext cx="4739045"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p:cNvSpPr/>
          <p:nvPr/>
        </p:nvSpPr>
        <p:spPr>
          <a:xfrm>
            <a:off x="4969706" y="775781"/>
            <a:ext cx="6999873"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1" name="Picture 1" descr="image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a:solidFill>
                    <a:prstClr val="white"/>
                  </a:solidFill>
                </a:rPr>
                <a:t>Coronavirus Legislation Co-operation (</a:t>
              </a:r>
              <a:r>
                <a:rPr lang="en-GB" sz="2000" b="1" dirty="0" smtClean="0">
                  <a:solidFill>
                    <a:prstClr val="white"/>
                  </a:solidFill>
                </a:rPr>
                <a:t>27</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23</a:t>
              </a:r>
              <a:r>
                <a:rPr lang="en-GB" sz="2000" b="1" baseline="30000" dirty="0" smtClean="0">
                  <a:solidFill>
                    <a:prstClr val="white"/>
                  </a:solidFill>
                </a:rPr>
                <a:t>rd </a:t>
              </a:r>
              <a:r>
                <a:rPr lang="en-GB" sz="2000" b="1" dirty="0" smtClean="0">
                  <a:solidFill>
                    <a:prstClr val="white"/>
                  </a:solidFill>
                </a:rPr>
                <a:t>September </a:t>
              </a:r>
              <a:r>
                <a:rPr lang="en-GB" sz="2000" b="1" dirty="0">
                  <a:solidFill>
                    <a:prstClr val="white"/>
                  </a:solidFill>
                </a:rPr>
                <a:t>2020)</a:t>
              </a:r>
            </a:p>
            <a:p>
              <a:pPr algn="ctr"/>
              <a:endParaRPr lang="en-GB" sz="800" b="1" dirty="0">
                <a:solidFill>
                  <a:prstClr val="white"/>
                </a:solidFill>
              </a:endParaRPr>
            </a:p>
          </p:txBody>
        </p:sp>
        <p:pic>
          <p:nvPicPr>
            <p:cNvPr id="38" name="Picture 1" descr="image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6"/>
          <p:cNvSpPr txBox="1"/>
          <p:nvPr/>
        </p:nvSpPr>
        <p:spPr>
          <a:xfrm>
            <a:off x="130015" y="5551413"/>
            <a:ext cx="11743144"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endParaRPr lang="en-GB" sz="1200" dirty="0" smtClean="0">
              <a:solidFill>
                <a:schemeClr val="tx1">
                  <a:lumMod val="65000"/>
                  <a:lumOff val="35000"/>
                </a:schemeClr>
              </a:solidFill>
            </a:endParaRP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sp>
        <p:nvSpPr>
          <p:cNvPr id="30" name="TextBox 29"/>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All Time Intervention Locations</a:t>
            </a:r>
            <a:endParaRPr lang="en-GB" sz="1100" b="1" dirty="0">
              <a:solidFill>
                <a:srgbClr val="FF9999"/>
              </a:solidFill>
            </a:endParaRPr>
          </a:p>
        </p:txBody>
      </p:sp>
      <p:sp>
        <p:nvSpPr>
          <p:cNvPr id="2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39"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41" name="TextBox 40"/>
          <p:cNvSpPr txBox="1"/>
          <p:nvPr/>
        </p:nvSpPr>
        <p:spPr>
          <a:xfrm>
            <a:off x="7227141" y="813362"/>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(All Time)</a:t>
            </a:r>
            <a:endParaRPr lang="en-GB" sz="1100" b="1" dirty="0">
              <a:solidFill>
                <a:srgbClr val="FF9999"/>
              </a:solidFill>
            </a:endParaRPr>
          </a:p>
        </p:txBody>
      </p:sp>
      <p:sp>
        <p:nvSpPr>
          <p:cNvPr id="33" name="TextBox 32"/>
          <p:cNvSpPr txBox="1"/>
          <p:nvPr/>
        </p:nvSpPr>
        <p:spPr>
          <a:xfrm>
            <a:off x="7339298" y="3342372"/>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(All Time)</a:t>
            </a:r>
            <a:endParaRPr lang="en-GB" sz="1100" b="1" dirty="0">
              <a:solidFill>
                <a:srgbClr val="FF9999"/>
              </a:solidFill>
            </a:endParaRPr>
          </a:p>
        </p:txBody>
      </p:sp>
      <p:pic>
        <p:nvPicPr>
          <p:cNvPr id="7" name="Picture 6"/>
          <p:cNvPicPr>
            <a:picLocks noChangeAspect="1"/>
          </p:cNvPicPr>
          <p:nvPr/>
        </p:nvPicPr>
        <p:blipFill>
          <a:blip r:embed="rId7"/>
          <a:stretch>
            <a:fillRect/>
          </a:stretch>
        </p:blipFill>
        <p:spPr>
          <a:xfrm>
            <a:off x="3174236" y="1503765"/>
            <a:ext cx="1333500" cy="1409700"/>
          </a:xfrm>
          <a:prstGeom prst="rect">
            <a:avLst/>
          </a:prstGeom>
        </p:spPr>
      </p:pic>
      <p:pic>
        <p:nvPicPr>
          <p:cNvPr id="10" name="Picture 9"/>
          <p:cNvPicPr>
            <a:picLocks noChangeAspect="1"/>
          </p:cNvPicPr>
          <p:nvPr/>
        </p:nvPicPr>
        <p:blipFill>
          <a:blip r:embed="rId8"/>
          <a:stretch>
            <a:fillRect/>
          </a:stretch>
        </p:blipFill>
        <p:spPr>
          <a:xfrm>
            <a:off x="3063197" y="3908338"/>
            <a:ext cx="1524000" cy="1019175"/>
          </a:xfrm>
          <a:prstGeom prst="rect">
            <a:avLst/>
          </a:prstGeom>
        </p:spPr>
      </p:pic>
      <p:pic>
        <p:nvPicPr>
          <p:cNvPr id="4" name="Picture 3"/>
          <p:cNvPicPr>
            <a:picLocks noChangeAspect="1"/>
          </p:cNvPicPr>
          <p:nvPr/>
        </p:nvPicPr>
        <p:blipFill>
          <a:blip r:embed="rId9"/>
          <a:stretch>
            <a:fillRect/>
          </a:stretch>
        </p:blipFill>
        <p:spPr>
          <a:xfrm>
            <a:off x="4979540" y="3583627"/>
            <a:ext cx="6990040" cy="1838335"/>
          </a:xfrm>
          <a:prstGeom prst="rect">
            <a:avLst/>
          </a:prstGeom>
        </p:spPr>
      </p:pic>
    </p:spTree>
    <p:extLst>
      <p:ext uri="{BB962C8B-B14F-4D97-AF65-F5344CB8AC3E}">
        <p14:creationId xmlns:p14="http://schemas.microsoft.com/office/powerpoint/2010/main" val="96531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19875" y="1741677"/>
            <a:ext cx="8145625" cy="240651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54211372"/>
              </p:ext>
            </p:extLst>
          </p:nvPr>
        </p:nvGraphicFramePr>
        <p:xfrm>
          <a:off x="465785" y="4247241"/>
          <a:ext cx="11340127" cy="2300956"/>
        </p:xfrm>
        <a:graphic>
          <a:graphicData uri="http://schemas.openxmlformats.org/drawingml/2006/table">
            <a:tbl>
              <a:tblPr/>
              <a:tblGrid>
                <a:gridCol w="354379"/>
                <a:gridCol w="354379"/>
                <a:gridCol w="354379"/>
                <a:gridCol w="354379"/>
                <a:gridCol w="354379"/>
                <a:gridCol w="358197"/>
                <a:gridCol w="350560"/>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tblGrid>
              <a:tr h="164354">
                <a:tc>
                  <a:txBody>
                    <a:bodyPr/>
                    <a:lstStyle/>
                    <a:p>
                      <a:pPr algn="ctr" rtl="0" fontAlgn="b"/>
                      <a:r>
                        <a:rPr lang="en-GB" sz="800" b="1" i="0" u="none" strike="noStrike" dirty="0">
                          <a:solidFill>
                            <a:srgbClr val="FFFFFF"/>
                          </a:solidFill>
                          <a:effectLst/>
                          <a:latin typeface="Calibri" panose="020F0502020204030204" pitchFamily="34" charset="0"/>
                        </a:rPr>
                        <a:t>Total</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Total</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GB" sz="800" b="1" i="0" u="none" strike="noStrike" dirty="0">
                          <a:solidFill>
                            <a:srgbClr val="FFFFFF"/>
                          </a:solidFill>
                          <a:effectLst/>
                          <a:latin typeface="Calibri" panose="020F0502020204030204" pitchFamily="34" charset="0"/>
                        </a:rPr>
                        <a:t>March</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27-Mar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30-Mar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31-Mar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000000"/>
                          </a:solidFill>
                          <a:effectLst/>
                          <a:latin typeface="Calibri" panose="020F0502020204030204" pitchFamily="34" charset="0"/>
                        </a:rPr>
                        <a:t>5045</a:t>
                      </a:r>
                      <a:endParaRPr lang="en-GB" sz="800" b="1"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kern="1200" dirty="0">
                          <a:solidFill>
                            <a:srgbClr val="000000"/>
                          </a:solidFill>
                          <a:effectLst/>
                          <a:latin typeface="Calibri" panose="020F0502020204030204" pitchFamily="34" charset="0"/>
                          <a:ea typeface="+mn-ea"/>
                          <a:cs typeface="+mn-cs"/>
                        </a:rPr>
                        <a:t>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kern="1200" dirty="0">
                          <a:solidFill>
                            <a:srgbClr val="000000"/>
                          </a:solidFill>
                          <a:effectLst/>
                          <a:latin typeface="Calibri" panose="020F0502020204030204" pitchFamily="34" charset="0"/>
                          <a:ea typeface="+mn-ea"/>
                          <a:cs typeface="+mn-cs"/>
                        </a:rPr>
                        <a:t>17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kern="1200" dirty="0">
                          <a:solidFill>
                            <a:srgbClr val="000000"/>
                          </a:solidFill>
                          <a:effectLst/>
                          <a:latin typeface="Calibri" panose="020F0502020204030204" pitchFamily="34" charset="0"/>
                          <a:ea typeface="+mn-ea"/>
                          <a:cs typeface="+mn-cs"/>
                        </a:rPr>
                        <a:t>16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kern="1200" dirty="0">
                          <a:solidFill>
                            <a:srgbClr val="000000"/>
                          </a:solidFill>
                          <a:effectLst/>
                          <a:latin typeface="Calibri" panose="020F0502020204030204" pitchFamily="34" charset="0"/>
                          <a:ea typeface="+mn-ea"/>
                          <a:cs typeface="+mn-cs"/>
                        </a:rPr>
                        <a:t>27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kern="1200" dirty="0">
                          <a:solidFill>
                            <a:srgbClr val="000000"/>
                          </a:solidFill>
                          <a:effectLst/>
                          <a:latin typeface="Calibri" panose="020F0502020204030204" pitchFamily="34" charset="0"/>
                          <a:ea typeface="+mn-ea"/>
                          <a:cs typeface="+mn-cs"/>
                        </a:rPr>
                        <a:t>45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April</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01-Apr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02-Apr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03-Apr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04-Apr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05-Apr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06-Apr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07-Apr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08-Apr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09-Apr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10-Apr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11-Apr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12-Apr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13-Apr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14-Apr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15-Apr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16-Apr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17-Apr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18-Apr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19-Apr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20-Apr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21-Apr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22-Apr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23-Apr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24-Apr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25-Apr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26-Apr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27-Apr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30-Apr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44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83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89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97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81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140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181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162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140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151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110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131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109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115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87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63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99</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122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81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86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141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63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50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67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72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164354">
                <a:tc>
                  <a:txBody>
                    <a:bodyPr/>
                    <a:lstStyle/>
                    <a:p>
                      <a:pPr algn="ctr" rtl="0" fontAlgn="b"/>
                      <a:r>
                        <a:rPr lang="en-GB" sz="800" b="1" i="0" u="none" strike="noStrike">
                          <a:solidFill>
                            <a:srgbClr val="FFFFFF"/>
                          </a:solidFill>
                          <a:effectLst/>
                          <a:latin typeface="Calibri" panose="020F0502020204030204" pitchFamily="34" charset="0"/>
                        </a:rPr>
                        <a:t>May</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02-May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03-May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04-May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05-May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06-May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07-May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08-May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09-May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10-May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12-May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13-May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14-May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15-May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16-May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17-May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18-May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19-May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20-May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22-May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23-May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24-May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25-May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26-May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27-May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30-May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97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90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73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52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113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123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102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117</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113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66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35</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33</a:t>
                      </a:r>
                    </a:p>
                  </a:txBody>
                  <a:tcPr marL="9525" marR="9525" marT="9525"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47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57</a:t>
                      </a:r>
                    </a:p>
                  </a:txBody>
                  <a:tcPr marL="9525" marR="9525" marT="9525" marB="0" anchor="b">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50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64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44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23</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32</a:t>
                      </a:r>
                    </a:p>
                  </a:txBody>
                  <a:tcPr marL="9525" marR="9525" marT="9525"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40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41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38</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31</a:t>
                      </a:r>
                    </a:p>
                  </a:txBody>
                  <a:tcPr marL="9525" marR="9525" marT="9525" marB="0" anchor="b">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71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52</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24</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8</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11</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June</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01-Jun</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02-Jun</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03-Jun</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04-Jun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05-Jun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06-Jun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07-Jun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08-Jun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09-Jun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10-Jun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11-Jun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12-Jun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13-Jun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14-Jun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15-Jun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16-Jun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17-Jun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18-Jun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19-Jun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20-Jun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21-Jun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22-Jun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23-Jun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24-Jun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25-Jun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26-Jun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27-Jun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28-Jun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29-Jun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30-Jun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16</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18</a:t>
                      </a:r>
                    </a:p>
                  </a:txBody>
                  <a:tcPr marL="9525" marR="9525" marT="9525"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7</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4</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9</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July</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chemeClr val="bg1"/>
                          </a:solidFill>
                          <a:effectLst/>
                          <a:latin typeface="Calibri" panose="020F0502020204030204" pitchFamily="34" charset="0"/>
                        </a:rPr>
                        <a:t>01-Jul</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02-Jul</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03-Jul</a:t>
                      </a:r>
                      <a:endParaRPr lang="en-GB" sz="800" b="1" i="0" u="none" strike="noStrike" dirty="0">
                        <a:solidFill>
                          <a:srgbClr val="FFFFFF"/>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04-Jul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05-Jul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06-Jul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07-Jul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08-Jul</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09-Jul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10-Jul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11-Jul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12-Jul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13-Jul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14-Jul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15-Jul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16-Jul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17-Jul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18-Jul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19-Jul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20-Jul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21-Jul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22-Jul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23-Jul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24-Jul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25-Jul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26-Jul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27-Jul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30-Jul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31-Jul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2020</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12700" cap="flat" cmpd="sng" algn="ctr">
                      <a:solidFill>
                        <a:schemeClr val="bg1">
                          <a:lumMod val="9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August</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01-Aug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02-Aug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03-Aug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04-Aug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05-Aug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06-Aug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07-Aug</a:t>
                      </a:r>
                    </a:p>
                  </a:txBody>
                  <a:tcPr marL="7620" marR="7620" marT="762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08-Aug</a:t>
                      </a:r>
                    </a:p>
                  </a:txBody>
                  <a:tcPr marL="7620" marR="7620" marT="7620" marB="0"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09-Aug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10-Aug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11-Aug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12-Aug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13-Aug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14-Aug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15-Aug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16-Aug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17-Aug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18-Aug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19-Aug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20-Aug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21-Aug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22-Aug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23-Aug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24-Aug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25-Aug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26-Aug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27-Aug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28-Aug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29-Aug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30-Aug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31-Aug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2020</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5</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6</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Sept</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01-Sep</a:t>
                      </a:r>
                      <a:endParaRPr lang="en-GB" sz="800" b="0"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02-Sep</a:t>
                      </a:r>
                      <a:endParaRPr lang="en-GB" sz="800" b="0"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1">
                          <a:lumMod val="85000"/>
                        </a:schemeClr>
                      </a:solidFill>
                      <a:prstDash val="solid"/>
                      <a:round/>
                      <a:headEnd type="none" w="med" len="med"/>
                      <a:tailEnd type="none" w="med" len="med"/>
                    </a:lnL>
                    <a:lnR w="3175"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03-Sep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04-Sep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05-Sep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06-Sep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07-Sep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08-Sep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09-Sep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10-Sep</a:t>
                      </a:r>
                      <a:endParaRPr lang="en-GB" sz="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11-Sep</a:t>
                      </a:r>
                      <a:endParaRPr lang="en-GB" sz="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12-Sep</a:t>
                      </a:r>
                      <a:endParaRPr lang="en-GB" sz="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13-Sep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14-Sep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15-Sep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16-Sep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17-Sep</a:t>
                      </a:r>
                      <a:endParaRPr lang="en-GB" sz="8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18-Sep</a:t>
                      </a:r>
                      <a:endParaRPr lang="en-GB" sz="8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19-Sep</a:t>
                      </a:r>
                      <a:endParaRPr lang="en-GB" sz="8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20-Sep</a:t>
                      </a:r>
                      <a:endParaRPr lang="en-GB" sz="8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21-Sep</a:t>
                      </a:r>
                      <a:endParaRPr lang="en-GB" sz="8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22-Sep</a:t>
                      </a:r>
                      <a:endParaRPr lang="en-GB" sz="8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23-Sep</a:t>
                      </a:r>
                      <a:endParaRPr lang="en-GB" sz="8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2020</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6350" cap="flat" cmpd="sng" algn="ctr">
                      <a:solidFill>
                        <a:schemeClr val="bg1">
                          <a:lumMod val="85000"/>
                        </a:schemeClr>
                      </a:solidFill>
                      <a:prstDash val="solid"/>
                      <a:round/>
                      <a:headEnd type="none" w="med" len="med"/>
                      <a:tailEnd type="none" w="med" len="med"/>
                    </a:lnL>
                    <a:lnR w="3175"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a:t>
                      </a:r>
                    </a:p>
                  </a:txBody>
                  <a:tcPr marL="9525" marR="9525" marT="9525"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12</a:t>
                      </a:r>
                    </a:p>
                  </a:txBody>
                  <a:tcPr marL="9525" marR="9525" marT="9525"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0</a:t>
                      </a:r>
                    </a:p>
                  </a:txBody>
                  <a:tcPr marL="9525" marR="9525" marT="9525"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4</a:t>
                      </a:r>
                    </a:p>
                  </a:txBody>
                  <a:tcPr marL="9525" marR="9525" marT="9525" marB="0" anchor="b">
                    <a:lnL w="3175" cap="flat" cmpd="sng" algn="ctr">
                      <a:solidFill>
                        <a:schemeClr val="bg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a:solidFill>
                            <a:srgbClr val="000000"/>
                          </a:solidFill>
                          <a:effectLst/>
                          <a:latin typeface="Calibri" panose="020F0502020204030204" pitchFamily="34" charset="0"/>
                          <a:ea typeface="+mn-ea"/>
                          <a:cs typeface="+mn-cs"/>
                        </a:rPr>
                        <a:t>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14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8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TextBox 2"/>
          <p:cNvSpPr txBox="1"/>
          <p:nvPr/>
        </p:nvSpPr>
        <p:spPr>
          <a:xfrm>
            <a:off x="0" y="11384"/>
            <a:ext cx="12192000" cy="307777"/>
          </a:xfrm>
          <a:prstGeom prst="rect">
            <a:avLst/>
          </a:prstGeom>
          <a:noFill/>
        </p:spPr>
        <p:txBody>
          <a:bodyPr wrap="square" rtlCol="0">
            <a:spAutoFit/>
          </a:bodyPr>
          <a:lstStyle/>
          <a:p>
            <a:pPr algn="ctr"/>
            <a:r>
              <a:rPr lang="en-GB" sz="1400" b="1" dirty="0" smtClean="0">
                <a:solidFill>
                  <a:srgbClr val="0070C0"/>
                </a:solidFill>
              </a:rPr>
              <a:t>OFFICIAL</a:t>
            </a:r>
            <a:endParaRPr lang="en-GB" sz="1400" b="1" dirty="0">
              <a:solidFill>
                <a:srgbClr val="0070C0"/>
              </a:solidFill>
            </a:endParaRPr>
          </a:p>
        </p:txBody>
      </p:sp>
      <p:grpSp>
        <p:nvGrpSpPr>
          <p:cNvPr id="35" name="Group 34"/>
          <p:cNvGrpSpPr/>
          <p:nvPr/>
        </p:nvGrpSpPr>
        <p:grpSpPr>
          <a:xfrm>
            <a:off x="-501162" y="0"/>
            <a:ext cx="12693161" cy="646331"/>
            <a:chOff x="-494270" y="0"/>
            <a:chExt cx="12686269" cy="646331"/>
          </a:xfrm>
        </p:grpSpPr>
        <p:sp>
          <p:nvSpPr>
            <p:cNvPr id="22" name="TextBox 21"/>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‘Enforcement’ of Coronavirus specific legislation</a:t>
              </a:r>
            </a:p>
            <a:p>
              <a:pPr algn="ctr"/>
              <a:endParaRPr lang="en-GB" sz="800" b="1" dirty="0">
                <a:solidFill>
                  <a:prstClr val="white"/>
                </a:solidFill>
              </a:endParaRPr>
            </a:p>
          </p:txBody>
        </p:sp>
        <p:pic>
          <p:nvPicPr>
            <p:cNvPr id="24"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536719" y="675488"/>
            <a:ext cx="11198260" cy="861774"/>
          </a:xfrm>
          <a:prstGeom prst="rect">
            <a:avLst/>
          </a:prstGeom>
          <a:noFill/>
        </p:spPr>
        <p:txBody>
          <a:bodyPr wrap="square" rtlCol="0">
            <a:spAutoFit/>
          </a:bodyPr>
          <a:lstStyle/>
          <a:p>
            <a:r>
              <a:rPr lang="en-GB" sz="1000" dirty="0">
                <a:solidFill>
                  <a:schemeClr val="tx1">
                    <a:lumMod val="65000"/>
                    <a:lumOff val="35000"/>
                  </a:schemeClr>
                </a:solidFill>
              </a:rPr>
              <a:t>The following is a summary of all ‘enforcement’ action in relation to both The Health Protection (Coronavirus) (Restrictions) (Scotland) Regulations 2020 and Coronavirus Act 2020.</a:t>
            </a:r>
          </a:p>
          <a:p>
            <a:r>
              <a:rPr lang="en-GB" sz="1000" dirty="0">
                <a:solidFill>
                  <a:schemeClr val="tx1">
                    <a:lumMod val="65000"/>
                    <a:lumOff val="35000"/>
                  </a:schemeClr>
                </a:solidFill>
              </a:rPr>
              <a:t>This includes all Fixed Penalty Notices issued and processed by Police Scotland. It also includes all occasions that a charge was libelled and recorded on Police Scotland’s Crime Recording System against a person in relation to the aforementioned legislation. This is a true value of the volume of recorded ‘enforcement’ activity, but does not provide the granularity of the Coronavirus Intervention (CVI) recording system and does not capture the earlier phases of the ‘4 E’s’ approach. </a:t>
            </a:r>
          </a:p>
          <a:p>
            <a:r>
              <a:rPr lang="en-GB" sz="1000" dirty="0">
                <a:solidFill>
                  <a:schemeClr val="tx1">
                    <a:lumMod val="65000"/>
                    <a:lumOff val="35000"/>
                  </a:schemeClr>
                </a:solidFill>
              </a:rPr>
              <a:t>These values remain subject to change as offences are retrospectively added or amended and do not match the indicative ‘enforcement’ values from the CVI recording system.</a:t>
            </a:r>
          </a:p>
        </p:txBody>
      </p:sp>
      <p:sp>
        <p:nvSpPr>
          <p:cNvPr id="6" name="TextBox 5"/>
          <p:cNvSpPr txBox="1"/>
          <p:nvPr/>
        </p:nvSpPr>
        <p:spPr>
          <a:xfrm>
            <a:off x="4269974" y="1517610"/>
            <a:ext cx="3645428" cy="369332"/>
          </a:xfrm>
          <a:prstGeom prst="rect">
            <a:avLst/>
          </a:prstGeom>
          <a:solidFill>
            <a:schemeClr val="bg1"/>
          </a:solidFill>
        </p:spPr>
        <p:txBody>
          <a:bodyPr wrap="square" rtlCol="0">
            <a:spAutoFit/>
          </a:bodyPr>
          <a:lstStyle/>
          <a:p>
            <a:r>
              <a:rPr lang="en-GB" dirty="0" smtClean="0">
                <a:solidFill>
                  <a:schemeClr val="bg1">
                    <a:lumMod val="50000"/>
                  </a:schemeClr>
                </a:solidFill>
              </a:rPr>
              <a:t>Volume of Covid-19 Charges by Date</a:t>
            </a:r>
            <a:endParaRPr lang="en-GB" dirty="0">
              <a:solidFill>
                <a:schemeClr val="bg1">
                  <a:lumMod val="50000"/>
                </a:schemeClr>
              </a:solidFill>
            </a:endParaRPr>
          </a:p>
        </p:txBody>
      </p:sp>
      <p:sp>
        <p:nvSpPr>
          <p:cNvPr id="15" name="TextBox 26"/>
          <p:cNvSpPr txBox="1"/>
          <p:nvPr/>
        </p:nvSpPr>
        <p:spPr>
          <a:xfrm>
            <a:off x="1643460" y="6630155"/>
            <a:ext cx="89847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6" name="Footer Placeholder 1"/>
          <p:cNvSpPr>
            <a:spLocks noGrp="1"/>
          </p:cNvSpPr>
          <p:nvPr>
            <p:ph type="ftr" sz="quarter" idx="11"/>
          </p:nvPr>
        </p:nvSpPr>
        <p:spPr>
          <a:xfrm>
            <a:off x="11196310" y="643228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Tree>
    <p:extLst>
      <p:ext uri="{BB962C8B-B14F-4D97-AF65-F5344CB8AC3E}">
        <p14:creationId xmlns:p14="http://schemas.microsoft.com/office/powerpoint/2010/main" val="2219845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955965"/>
              </p:ext>
            </p:extLst>
          </p:nvPr>
        </p:nvGraphicFramePr>
        <p:xfrm>
          <a:off x="7041485" y="2229848"/>
          <a:ext cx="4792964" cy="1493599"/>
        </p:xfrm>
        <a:graphic>
          <a:graphicData uri="http://schemas.openxmlformats.org/drawingml/2006/table">
            <a:tbl>
              <a:tblPr firstRow="1" bandRow="1">
                <a:tableStyleId>{21E4AEA4-8DFA-4A89-87EB-49C32662AFE0}</a:tableStyleId>
              </a:tblPr>
              <a:tblGrid>
                <a:gridCol w="1008923"/>
                <a:gridCol w="1178367"/>
                <a:gridCol w="1260034"/>
                <a:gridCol w="1345640"/>
              </a:tblGrid>
              <a:tr h="257818">
                <a:tc gridSpan="4">
                  <a:txBody>
                    <a:bodyPr/>
                    <a:lstStyle/>
                    <a:p>
                      <a:pPr algn="ctr"/>
                      <a:r>
                        <a:rPr lang="en-GB" sz="1400" dirty="0" smtClean="0"/>
                        <a:t>Police Scotland</a:t>
                      </a:r>
                      <a:r>
                        <a:rPr lang="en-GB" sz="1400" baseline="0" dirty="0" smtClean="0"/>
                        <a:t> Current Absences</a:t>
                      </a:r>
                      <a:endParaRPr lang="en-GB" sz="1400" dirty="0"/>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64072">
                <a:tc>
                  <a:txBody>
                    <a:bodyPr/>
                    <a:lstStyle/>
                    <a:p>
                      <a:pPr algn="ctr"/>
                      <a:r>
                        <a:rPr lang="en-GB" sz="1000" b="1" baseline="0" dirty="0" smtClean="0">
                          <a:solidFill>
                            <a:schemeClr val="tx1"/>
                          </a:solidFill>
                        </a:rPr>
                        <a:t>23rd </a:t>
                      </a:r>
                      <a:r>
                        <a:rPr lang="en-GB" sz="1000" b="1" baseline="30000" dirty="0" smtClean="0">
                          <a:solidFill>
                            <a:schemeClr val="tx1"/>
                          </a:solidFill>
                        </a:rPr>
                        <a:t> </a:t>
                      </a:r>
                      <a:r>
                        <a:rPr lang="en-GB" sz="1000" b="1" baseline="0" dirty="0" smtClean="0">
                          <a:solidFill>
                            <a:schemeClr val="tx1"/>
                          </a:solidFill>
                        </a:rPr>
                        <a:t>Sept </a:t>
                      </a:r>
                      <a:r>
                        <a:rPr lang="en-GB" sz="1000" b="1" dirty="0" smtClean="0">
                          <a:solidFill>
                            <a:schemeClr val="tx1"/>
                          </a:solidFill>
                        </a:rPr>
                        <a:t>2020</a:t>
                      </a:r>
                      <a:endParaRPr lang="en-GB" sz="1000" b="1" dirty="0">
                        <a:solidFill>
                          <a:schemeClr val="tx1"/>
                        </a:solidFill>
                      </a:endParaRPr>
                    </a:p>
                  </a:txBody>
                  <a:tcPr anchor="ctr"/>
                </a:tc>
                <a:tc>
                  <a:txBody>
                    <a:bodyPr/>
                    <a:lstStyle/>
                    <a:p>
                      <a:pPr algn="ctr"/>
                      <a:r>
                        <a:rPr lang="en-GB" sz="1050" b="1" dirty="0" smtClean="0"/>
                        <a:t>No.</a:t>
                      </a:r>
                      <a:endParaRPr lang="en-GB" sz="1050" b="1" dirty="0"/>
                    </a:p>
                  </a:txBody>
                  <a:tcPr anchor="ctr"/>
                </a:tc>
                <a:tc>
                  <a:txBody>
                    <a:bodyPr/>
                    <a:lstStyle/>
                    <a:p>
                      <a:pPr algn="ctr"/>
                      <a:r>
                        <a:rPr lang="en-GB" sz="1050" b="1" dirty="0" smtClean="0"/>
                        <a:t>Change from same day previous week</a:t>
                      </a:r>
                      <a:endParaRPr lang="en-GB" sz="1050" b="1" dirty="0"/>
                    </a:p>
                  </a:txBody>
                  <a:tcPr anchor="ctr"/>
                </a:tc>
                <a:tc>
                  <a:txBody>
                    <a:bodyPr/>
                    <a:lstStyle/>
                    <a:p>
                      <a:pPr algn="ctr"/>
                      <a:r>
                        <a:rPr lang="en-GB" sz="1050" b="1" dirty="0" smtClean="0"/>
                        <a:t>Change from same day previous week (%)</a:t>
                      </a:r>
                      <a:endParaRPr lang="en-GB" sz="1050" b="1" dirty="0"/>
                    </a:p>
                  </a:txBody>
                  <a:tcPr anchor="ctr"/>
                </a:tc>
              </a:tr>
              <a:tr h="282136">
                <a:tc>
                  <a:txBody>
                    <a:bodyPr/>
                    <a:lstStyle/>
                    <a:p>
                      <a:pPr algn="ctr"/>
                      <a:r>
                        <a:rPr lang="en-GB" sz="1000" b="1" dirty="0" smtClean="0">
                          <a:solidFill>
                            <a:schemeClr val="tx1"/>
                          </a:solidFill>
                        </a:rPr>
                        <a:t>COVID-19</a:t>
                      </a:r>
                      <a:endParaRPr lang="en-GB" sz="1000" b="1" dirty="0">
                        <a:solidFill>
                          <a:schemeClr val="tx1"/>
                        </a:solidFill>
                      </a:endParaRPr>
                    </a:p>
                  </a:txBody>
                  <a:tcPr anchor="ctr"/>
                </a:tc>
                <a:tc>
                  <a:txBody>
                    <a:bodyPr/>
                    <a:lstStyle/>
                    <a:p>
                      <a:pPr algn="ctr"/>
                      <a:r>
                        <a:rPr lang="en-GB" sz="1050" dirty="0" smtClean="0">
                          <a:solidFill>
                            <a:schemeClr val="tx1"/>
                          </a:solidFill>
                        </a:rPr>
                        <a:t>273</a:t>
                      </a:r>
                      <a:endParaRPr lang="en-GB" sz="1050" dirty="0">
                        <a:solidFill>
                          <a:schemeClr val="tx1"/>
                        </a:solidFill>
                      </a:endParaRPr>
                    </a:p>
                  </a:txBody>
                  <a:tcPr anchor="ctr"/>
                </a:tc>
                <a:tc>
                  <a:txBody>
                    <a:bodyPr/>
                    <a:lstStyle/>
                    <a:p>
                      <a:pPr algn="ctr"/>
                      <a:r>
                        <a:rPr lang="en-GB" sz="1050" dirty="0" smtClean="0">
                          <a:solidFill>
                            <a:schemeClr val="tx1"/>
                          </a:solidFill>
                        </a:rPr>
                        <a:t>-36</a:t>
                      </a:r>
                      <a:endParaRPr lang="en-GB" sz="1050" dirty="0">
                        <a:solidFill>
                          <a:schemeClr val="tx1"/>
                        </a:solidFill>
                      </a:endParaRPr>
                    </a:p>
                  </a:txBody>
                  <a:tcPr anchor="ctr"/>
                </a:tc>
                <a:tc>
                  <a:txBody>
                    <a:bodyPr/>
                    <a:lstStyle/>
                    <a:p>
                      <a:pPr algn="ctr"/>
                      <a:r>
                        <a:rPr lang="en-GB" sz="1050" dirty="0" smtClean="0">
                          <a:solidFill>
                            <a:schemeClr val="tx1"/>
                          </a:solidFill>
                        </a:rPr>
                        <a:t>-12%</a:t>
                      </a:r>
                      <a:endParaRPr lang="en-GB" sz="1050" dirty="0">
                        <a:solidFill>
                          <a:schemeClr val="tx1"/>
                        </a:solidFill>
                      </a:endParaRPr>
                    </a:p>
                  </a:txBody>
                  <a:tcPr anchor="ctr"/>
                </a:tc>
              </a:tr>
              <a:tr h="335163">
                <a:tc>
                  <a:txBody>
                    <a:bodyPr/>
                    <a:lstStyle/>
                    <a:p>
                      <a:pPr algn="ctr"/>
                      <a:r>
                        <a:rPr lang="en-GB" sz="1000" b="1" dirty="0" smtClean="0"/>
                        <a:t>Total Absences</a:t>
                      </a:r>
                      <a:endParaRPr lang="en-GB" sz="1000" b="1" dirty="0"/>
                    </a:p>
                  </a:txBody>
                  <a:tcPr anchor="ctr"/>
                </a:tc>
                <a:tc>
                  <a:txBody>
                    <a:bodyPr/>
                    <a:lstStyle/>
                    <a:p>
                      <a:pPr algn="ctr"/>
                      <a:r>
                        <a:rPr lang="en-GB" sz="1050" b="0" dirty="0" smtClean="0">
                          <a:solidFill>
                            <a:schemeClr val="tx1"/>
                          </a:solidFill>
                        </a:rPr>
                        <a:t>1139</a:t>
                      </a:r>
                      <a:endParaRPr lang="en-GB" sz="1050" b="0" dirty="0">
                        <a:solidFill>
                          <a:schemeClr val="tx1"/>
                        </a:solidFill>
                      </a:endParaRPr>
                    </a:p>
                  </a:txBody>
                  <a:tcPr anchor="ctr"/>
                </a:tc>
                <a:tc>
                  <a:txBody>
                    <a:bodyPr/>
                    <a:lstStyle/>
                    <a:p>
                      <a:pPr algn="ctr"/>
                      <a:r>
                        <a:rPr lang="en-GB" sz="1050" b="0" dirty="0" smtClean="0">
                          <a:solidFill>
                            <a:schemeClr val="tx1"/>
                          </a:solidFill>
                        </a:rPr>
                        <a:t>-52</a:t>
                      </a:r>
                      <a:endParaRPr lang="en-GB" sz="1050" b="0" dirty="0">
                        <a:solidFill>
                          <a:schemeClr val="tx1"/>
                        </a:solidFill>
                      </a:endParaRPr>
                    </a:p>
                  </a:txBody>
                  <a:tcPr anchor="ctr"/>
                </a:tc>
                <a:tc>
                  <a:txBody>
                    <a:bodyPr/>
                    <a:lstStyle/>
                    <a:p>
                      <a:pPr algn="ctr"/>
                      <a:r>
                        <a:rPr lang="en-GB" sz="1050" b="0" dirty="0" smtClean="0">
                          <a:solidFill>
                            <a:schemeClr val="tx1"/>
                          </a:solidFill>
                        </a:rPr>
                        <a:t>-4%</a:t>
                      </a:r>
                      <a:endParaRPr lang="en-GB" sz="1050" b="0" dirty="0">
                        <a:solidFill>
                          <a:schemeClr val="tx1"/>
                        </a:solidFill>
                      </a:endParaRPr>
                    </a:p>
                  </a:txBody>
                  <a:tcPr anchor="ctr"/>
                </a:tc>
              </a:tr>
            </a:tbl>
          </a:graphicData>
        </a:graphic>
      </p:graphicFrame>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a:t>
              </a:r>
              <a:r>
                <a:rPr lang="en-GB" sz="2000" b="1" dirty="0">
                  <a:solidFill>
                    <a:prstClr val="white"/>
                  </a:solidFill>
                </a:rPr>
                <a:t>Absence </a:t>
              </a:r>
              <a:r>
                <a:rPr lang="en-GB" sz="2000" b="1" dirty="0" smtClean="0">
                  <a:solidFill>
                    <a:prstClr val="white"/>
                  </a:solidFill>
                </a:rPr>
                <a:t>(17</a:t>
              </a:r>
              <a:r>
                <a:rPr lang="en-GB" sz="2000" b="1" baseline="30000" dirty="0" smtClean="0">
                  <a:solidFill>
                    <a:prstClr val="white"/>
                  </a:solidFill>
                </a:rPr>
                <a:t>th </a:t>
              </a:r>
              <a:r>
                <a:rPr lang="en-GB" sz="2000" b="1" dirty="0">
                  <a:solidFill>
                    <a:prstClr val="white"/>
                  </a:solidFill>
                </a:rPr>
                <a:t>– </a:t>
              </a:r>
              <a:r>
                <a:rPr lang="en-GB" sz="2000" b="1" dirty="0" smtClean="0">
                  <a:solidFill>
                    <a:prstClr val="white"/>
                  </a:solidFill>
                </a:rPr>
                <a:t>23</a:t>
              </a:r>
              <a:r>
                <a:rPr lang="en-GB" sz="2000" b="1" baseline="30000" dirty="0" smtClean="0">
                  <a:solidFill>
                    <a:prstClr val="white"/>
                  </a:solidFill>
                </a:rPr>
                <a:t>rd </a:t>
              </a:r>
              <a:r>
                <a:rPr lang="en-GB" sz="2000" b="1" dirty="0" smtClean="0">
                  <a:solidFill>
                    <a:prstClr val="white"/>
                  </a:solidFill>
                </a:rPr>
                <a:t>September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94357" y="962874"/>
            <a:ext cx="5107230" cy="307777"/>
          </a:xfrm>
          <a:prstGeom prst="rect">
            <a:avLst/>
          </a:prstGeom>
          <a:noFill/>
        </p:spPr>
        <p:txBody>
          <a:bodyPr wrap="square" rtlCol="0" anchor="ctr">
            <a:spAutoFit/>
          </a:bodyPr>
          <a:lstStyle/>
          <a:p>
            <a:pPr algn="ctr"/>
            <a:r>
              <a:rPr lang="en-GB" sz="1400" b="1" dirty="0" smtClean="0">
                <a:solidFill>
                  <a:schemeClr val="accent2"/>
                </a:solidFill>
              </a:rPr>
              <a:t>Weekly </a:t>
            </a:r>
            <a:r>
              <a:rPr lang="en-GB" sz="1400" b="1" dirty="0">
                <a:solidFill>
                  <a:schemeClr val="accent2"/>
                </a:solidFill>
              </a:rPr>
              <a:t>Absence Levels Line Graph – Comparison of 2019 to 2020</a:t>
            </a:r>
          </a:p>
        </p:txBody>
      </p:sp>
      <p:sp>
        <p:nvSpPr>
          <p:cNvPr id="19" name="Rectangle 18"/>
          <p:cNvSpPr/>
          <p:nvPr/>
        </p:nvSpPr>
        <p:spPr>
          <a:xfrm>
            <a:off x="216863" y="832288"/>
            <a:ext cx="6465291" cy="5622251"/>
          </a:xfrm>
          <a:prstGeom prst="rect">
            <a:avLst/>
          </a:prstGeom>
          <a:noFill/>
          <a:ln w="127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9060442"/>
              </p:ext>
            </p:extLst>
          </p:nvPr>
        </p:nvGraphicFramePr>
        <p:xfrm>
          <a:off x="7041485" y="3949668"/>
          <a:ext cx="4792968" cy="699450"/>
        </p:xfrm>
        <a:graphic>
          <a:graphicData uri="http://schemas.openxmlformats.org/drawingml/2006/table">
            <a:tbl>
              <a:tblPr/>
              <a:tblGrid>
                <a:gridCol w="599121"/>
                <a:gridCol w="599121"/>
                <a:gridCol w="599121"/>
                <a:gridCol w="599121"/>
                <a:gridCol w="599121"/>
                <a:gridCol w="599121"/>
                <a:gridCol w="599121"/>
                <a:gridCol w="599121"/>
              </a:tblGrid>
              <a:tr h="233150">
                <a:tc>
                  <a:txBody>
                    <a:bodyPr/>
                    <a:lstStyle/>
                    <a:p>
                      <a:pPr algn="ctr" fontAlgn="ctr"/>
                      <a:r>
                        <a:rPr lang="en-GB" sz="1100" b="1" i="0" u="none" strike="noStrike" dirty="0">
                          <a:solidFill>
                            <a:srgbClr val="FFFFFF"/>
                          </a:solidFill>
                          <a:effectLst/>
                          <a:latin typeface="Calibri" panose="020F0502020204030204" pitchFamily="34" charset="0"/>
                        </a:rPr>
                        <a:t>Date</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Calibri" panose="020F0502020204030204" pitchFamily="34" charset="0"/>
                        </a:rPr>
                        <a:t>17-Sep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Calibri" panose="020F0502020204030204" pitchFamily="34" charset="0"/>
                        </a:rPr>
                        <a:t>18-Sep</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Calibri" panose="020F0502020204030204" pitchFamily="34" charset="0"/>
                        </a:rPr>
                        <a:t>19-Sep</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Calibri" panose="020F0502020204030204" pitchFamily="34" charset="0"/>
                        </a:rPr>
                        <a:t>20-Sep</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Calibri" panose="020F0502020204030204" pitchFamily="34" charset="0"/>
                        </a:rPr>
                        <a:t>21-Sep</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Calibri" panose="020F0502020204030204" pitchFamily="34" charset="0"/>
                        </a:rPr>
                        <a:t>22-Sep</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100" b="1" i="0" u="none" strike="noStrike">
                          <a:solidFill>
                            <a:srgbClr val="FFFFFF"/>
                          </a:solidFill>
                          <a:effectLst/>
                          <a:latin typeface="Calibri" panose="020F0502020204030204" pitchFamily="34" charset="0"/>
                        </a:rPr>
                        <a:t>23-Sep</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233150">
                <a:tc>
                  <a:txBody>
                    <a:bodyPr/>
                    <a:lstStyle/>
                    <a:p>
                      <a:pPr algn="ctr" fontAlgn="ctr"/>
                      <a:r>
                        <a:rPr lang="en-GB" sz="1100" b="1" i="0" u="none" strike="noStrike" dirty="0">
                          <a:solidFill>
                            <a:srgbClr val="FFFFFF"/>
                          </a:solidFill>
                          <a:effectLst/>
                          <a:latin typeface="Calibri" panose="020F0502020204030204" pitchFamily="34" charset="0"/>
                        </a:rPr>
                        <a:t>2020</a:t>
                      </a:r>
                    </a:p>
                  </a:txBody>
                  <a:tcPr marL="9525" marR="9525" marT="9525" marB="0" anchor="ctr">
                    <a:lnL>
                      <a:noFill/>
                    </a:lnL>
                    <a:lnR>
                      <a:noFill/>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1100" b="0" i="0" u="none" strike="noStrike">
                          <a:solidFill>
                            <a:srgbClr val="000000"/>
                          </a:solidFill>
                          <a:effectLst/>
                          <a:latin typeface="Calibri" panose="020F0502020204030204" pitchFamily="34" charset="0"/>
                        </a:rPr>
                        <a:t>1181</a:t>
                      </a: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1176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1166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1166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1155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1158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1139</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33150">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0" i="0" u="none" strike="noStrike">
                          <a:solidFill>
                            <a:srgbClr val="000000"/>
                          </a:solidFill>
                          <a:effectLst/>
                          <a:latin typeface="Calibri" panose="020F0502020204030204" pitchFamily="34" charset="0"/>
                        </a:rPr>
                        <a:t>1097</a:t>
                      </a: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1105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1102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1111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1106</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1092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1091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908885719"/>
              </p:ext>
            </p:extLst>
          </p:nvPr>
        </p:nvGraphicFramePr>
        <p:xfrm>
          <a:off x="363894" y="1401237"/>
          <a:ext cx="6167535" cy="49529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6395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Total Absence (18</a:t>
              </a:r>
              <a:r>
                <a:rPr lang="en-GB" sz="2000" b="1" baseline="30000" dirty="0" smtClean="0">
                  <a:solidFill>
                    <a:prstClr val="white"/>
                  </a:solidFill>
                </a:rPr>
                <a:t>th</a:t>
              </a:r>
              <a:r>
                <a:rPr lang="en-GB" sz="2000" b="1" dirty="0" smtClean="0">
                  <a:solidFill>
                    <a:prstClr val="white"/>
                  </a:solidFill>
                </a:rPr>
                <a:t> March – 23</a:t>
              </a:r>
              <a:r>
                <a:rPr lang="en-GB" sz="2000" b="1" baseline="30000" dirty="0" smtClean="0">
                  <a:solidFill>
                    <a:prstClr val="white"/>
                  </a:solidFill>
                </a:rPr>
                <a:t>rd</a:t>
              </a:r>
              <a:r>
                <a:rPr lang="en-GB" sz="2000" b="1" dirty="0" smtClean="0">
                  <a:solidFill>
                    <a:prstClr val="white"/>
                  </a:solidFill>
                </a:rPr>
                <a:t> September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3643253" y="814860"/>
            <a:ext cx="4931197" cy="276999"/>
          </a:xfrm>
          <a:prstGeom prst="rect">
            <a:avLst/>
          </a:prstGeom>
          <a:solidFill>
            <a:schemeClr val="bg1"/>
          </a:solidFill>
        </p:spPr>
        <p:txBody>
          <a:bodyPr wrap="square" rtlCol="0" anchor="ctr">
            <a:spAutoFit/>
          </a:bodyPr>
          <a:lstStyle/>
          <a:p>
            <a:pPr algn="ctr"/>
            <a:r>
              <a:rPr lang="en-GB" sz="1200" b="1" dirty="0" smtClean="0">
                <a:solidFill>
                  <a:schemeClr val="accent2"/>
                </a:solidFill>
              </a:rPr>
              <a:t>Total Absence Levels Line Graph – Comparison of 2019 to 2020</a:t>
            </a: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6" name="Rectangle 15"/>
          <p:cNvSpPr/>
          <p:nvPr/>
        </p:nvSpPr>
        <p:spPr>
          <a:xfrm>
            <a:off x="198119" y="781957"/>
            <a:ext cx="11795761" cy="327686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TextBox 26"/>
          <p:cNvSpPr txBox="1"/>
          <p:nvPr/>
        </p:nvSpPr>
        <p:spPr>
          <a:xfrm>
            <a:off x="1677294" y="6632870"/>
            <a:ext cx="883740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997588359"/>
              </p:ext>
            </p:extLst>
          </p:nvPr>
        </p:nvGraphicFramePr>
        <p:xfrm>
          <a:off x="440671" y="4091738"/>
          <a:ext cx="11336363" cy="2541126"/>
        </p:xfrm>
        <a:graphic>
          <a:graphicData uri="http://schemas.openxmlformats.org/drawingml/2006/table">
            <a:tbl>
              <a:tblPr/>
              <a:tblGrid>
                <a:gridCol w="446349"/>
                <a:gridCol w="355302"/>
                <a:gridCol w="355302"/>
                <a:gridCol w="355302"/>
                <a:gridCol w="355302"/>
                <a:gridCol w="355302"/>
                <a:gridCol w="355302"/>
                <a:gridCol w="355302"/>
                <a:gridCol w="355302"/>
                <a:gridCol w="355302"/>
                <a:gridCol w="355302"/>
                <a:gridCol w="355302"/>
                <a:gridCol w="355302"/>
                <a:gridCol w="355302"/>
                <a:gridCol w="355302"/>
                <a:gridCol w="355302"/>
                <a:gridCol w="355302"/>
                <a:gridCol w="346420"/>
                <a:gridCol w="346420"/>
                <a:gridCol w="346420"/>
                <a:gridCol w="346420"/>
                <a:gridCol w="346420"/>
                <a:gridCol w="346420"/>
                <a:gridCol w="346420"/>
                <a:gridCol w="346420"/>
                <a:gridCol w="346420"/>
                <a:gridCol w="346420"/>
                <a:gridCol w="346420"/>
                <a:gridCol w="346420"/>
                <a:gridCol w="346420"/>
                <a:gridCol w="346420"/>
                <a:gridCol w="355302"/>
              </a:tblGrid>
              <a:tr h="121006">
                <a:tc>
                  <a:txBody>
                    <a:bodyPr/>
                    <a:lstStyle/>
                    <a:p>
                      <a:pPr algn="ctr" fontAlgn="ctr"/>
                      <a:endParaRPr lang="en-GB" sz="700" b="1" i="0" u="none" strike="noStrike" dirty="0">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GB" sz="700" b="1" i="0" u="none" strike="noStrike">
                          <a:solidFill>
                            <a:srgbClr val="FFFFFF"/>
                          </a:solidFill>
                          <a:effectLst/>
                          <a:latin typeface="Calibri" panose="020F0502020204030204" pitchFamily="34" charset="0"/>
                        </a:rPr>
                        <a:t>March</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31-Mar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r>
              <a:tr h="121006">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1424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1725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2587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2681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2765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2926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3238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3460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3731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3745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3716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21006">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977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951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April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01-Apr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10-Apr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3562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3421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3330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3258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3214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3114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2992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2871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2823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2730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2653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2619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2548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2440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2376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2347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2333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2301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2292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2268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2175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2105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2015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1954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1926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1870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1815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1783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a:noFill/>
                    </a:lnR>
                    <a:lnT>
                      <a:noFill/>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10-May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1779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1709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1626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1550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1266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1217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1194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1182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1137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1102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1072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1043</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1058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1046</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1026</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1006</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984</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970</a:t>
                      </a:r>
                    </a:p>
                  </a:txBody>
                  <a:tcPr marL="6181" marR="6181" marT="6181" marB="0" anchor="b">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931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973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1058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1060</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1062</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1061</a:t>
                      </a:r>
                    </a:p>
                  </a:txBody>
                  <a:tcPr marL="6181" marR="6181" marT="6181" marB="0" anchor="b">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1071</a:t>
                      </a:r>
                    </a:p>
                  </a:txBody>
                  <a:tcPr marL="6181" marR="6181" marT="6181" marB="0" anchor="b">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1058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1044</a:t>
                      </a:r>
                    </a:p>
                  </a:txBody>
                  <a:tcPr marL="6181" marR="6181" marT="6181"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June</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01-Jun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10-Jun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23-Jun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25-Jun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28-Jun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29-Jun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endParaRPr lang="en-GB" sz="700" b="1" i="0" u="none" strike="noStrike">
                        <a:solidFill>
                          <a:srgbClr val="FFFFFF"/>
                        </a:solidFill>
                        <a:effectLst/>
                        <a:latin typeface="Calibri" panose="020F0502020204030204" pitchFamily="34" charset="0"/>
                      </a:endParaRPr>
                    </a:p>
                  </a:txBody>
                  <a:tcPr marL="6181" marR="6181" marT="6181" marB="0" anchor="ctr">
                    <a:lnL w="6350" cap="flat" cmpd="sng" algn="ctr">
                      <a:solidFill>
                        <a:srgbClr val="E7E6E6"/>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929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915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910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872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868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864</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861</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861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857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853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839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E7E6E6"/>
                      </a:solidFill>
                      <a:prstDash val="solid"/>
                      <a:round/>
                      <a:headEnd type="none" w="med" len="med"/>
                      <a:tailEnd type="none" w="med" len="med"/>
                    </a:lnL>
                    <a:lnR>
                      <a:noFill/>
                    </a:lnR>
                    <a:lnT>
                      <a:noFill/>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1037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1053</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1038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1035</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1036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rgbClr val="E7E6E6"/>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July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01-Jul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02-Jul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03-Jul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10-Jul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31-Jul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dirty="0">
                          <a:solidFill>
                            <a:srgbClr val="000000"/>
                          </a:solidFill>
                          <a:effectLst/>
                          <a:latin typeface="Calibri" panose="020F0502020204030204" pitchFamily="34" charset="0"/>
                        </a:rPr>
                        <a:t>823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831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832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801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823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818</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808</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798</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794</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787</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796</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800</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802</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804</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831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867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1038</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970</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987</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980</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974</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21006">
                <a:tc>
                  <a:txBody>
                    <a:bodyPr/>
                    <a:lstStyle/>
                    <a:p>
                      <a:pPr algn="ctr" fontAlgn="ctr"/>
                      <a:r>
                        <a:rPr lang="en-GB" sz="700" b="1" i="0" u="none" strike="noStrike" dirty="0">
                          <a:solidFill>
                            <a:srgbClr val="FFFFFF"/>
                          </a:solidFill>
                          <a:effectLst/>
                          <a:latin typeface="Calibri" panose="020F0502020204030204" pitchFamily="34" charset="0"/>
                        </a:rPr>
                        <a:t>August</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01-Aug</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06-Aug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07-Aug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08-Aug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09-Aug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10-Aug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11-Aug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12-Aug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13-Aug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14-Aug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15-Aug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16-Aug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17-Aug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18-Aug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19-Aug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20-Aug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21-Aug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22-Aug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23-Aug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24-Aug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25-Aug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26-Aug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27-Aug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28-Aug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29-Aug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30-Aug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31-Aug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r>
              <a:tr h="121006">
                <a:tc>
                  <a:txBody>
                    <a:bodyPr/>
                    <a:lstStyle/>
                    <a:p>
                      <a:pPr algn="ctr" fontAlgn="ctr"/>
                      <a:r>
                        <a:rPr lang="en-GB" sz="700" b="1" i="0" u="none" strike="noStrike" dirty="0">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dirty="0">
                          <a:solidFill>
                            <a:srgbClr val="000000"/>
                          </a:solidFill>
                          <a:effectLst/>
                          <a:latin typeface="Calibri" panose="020F0502020204030204" pitchFamily="34" charset="0"/>
                        </a:rPr>
                        <a:t>838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835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822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829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824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819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846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866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878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913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913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1067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1116</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1151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1115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21006">
                <a:tc>
                  <a:txBody>
                    <a:bodyPr/>
                    <a:lstStyle/>
                    <a:p>
                      <a:pPr algn="ctr" fontAlgn="ctr"/>
                      <a:r>
                        <a:rPr lang="en-GB" sz="700" b="1" i="0" u="none" strike="noStrike" dirty="0">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979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967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959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948</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964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976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1025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1019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1021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1037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1031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1027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1020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999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1004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1061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21006">
                <a:tc>
                  <a:txBody>
                    <a:bodyPr/>
                    <a:lstStyle/>
                    <a:p>
                      <a:pPr algn="ctr" fontAlgn="ctr"/>
                      <a:r>
                        <a:rPr lang="en-GB" sz="700" b="1" i="0" u="none" strike="noStrike" dirty="0" smtClean="0">
                          <a:solidFill>
                            <a:srgbClr val="FFFFFF"/>
                          </a:solidFill>
                          <a:effectLst/>
                          <a:latin typeface="Calibri" panose="020F0502020204030204" pitchFamily="34" charset="0"/>
                        </a:rPr>
                        <a:t>Sept</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dirty="0" smtClean="0">
                          <a:solidFill>
                            <a:schemeClr val="bg1"/>
                          </a:solidFill>
                          <a:effectLst/>
                          <a:latin typeface="Calibri" panose="020F0502020204030204" pitchFamily="34" charset="0"/>
                        </a:rPr>
                        <a:t>01-Sep</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02-Sep</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03-Sep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04-Sep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05-Sep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06-Sep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07-Sep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08-Sep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09-Sep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10-Sep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11-Sep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12-Sep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13-Sep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14-Sep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15-Sep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16-Sep</a:t>
                      </a:r>
                    </a:p>
                  </a:txBody>
                  <a:tcPr marL="7620" marR="7620" marT="7620" marB="0" anchor="ctr">
                    <a:lnL w="6350"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17-Sep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18-Sep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19-Sep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20-Sep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21-Sep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22-Sep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23-Sep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121006">
                <a:tc>
                  <a:txBody>
                    <a:bodyPr/>
                    <a:lstStyle/>
                    <a:p>
                      <a:pPr algn="ctr" fontAlgn="ctr"/>
                      <a:r>
                        <a:rPr lang="en-GB" sz="700" b="1" i="0" u="none" strike="noStrike" dirty="0" smtClean="0">
                          <a:solidFill>
                            <a:srgbClr val="FFFFFF"/>
                          </a:solidFill>
                          <a:effectLst/>
                          <a:latin typeface="Calibri" panose="020F0502020204030204" pitchFamily="34" charset="0"/>
                        </a:rPr>
                        <a:t>2020</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dirty="0">
                          <a:solidFill>
                            <a:srgbClr val="000000"/>
                          </a:solidFill>
                          <a:effectLst/>
                          <a:latin typeface="Calibri" panose="020F0502020204030204" pitchFamily="34" charset="0"/>
                        </a:rPr>
                        <a:t>1050</a:t>
                      </a:r>
                    </a:p>
                  </a:txBody>
                  <a:tcPr marL="7620" marR="7620" marT="762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1059</a:t>
                      </a:r>
                    </a:p>
                  </a:txBody>
                  <a:tcPr marL="7620" marR="7620" marT="7620" marB="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1048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1051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1031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1038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1013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1018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1046</a:t>
                      </a:r>
                    </a:p>
                  </a:txBody>
                  <a:tcPr marL="7620" marR="7620" marT="762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1068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1085</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1097</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1097</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1088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1184</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1191</a:t>
                      </a:r>
                    </a:p>
                  </a:txBody>
                  <a:tcPr marL="7620" marR="7620" marT="7620" marB="0" anchor="ctr">
                    <a:lnL w="6350"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1181</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1176</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1166</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1166</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1155</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1158</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1139</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r>
              <a:tr h="121006">
                <a:tc>
                  <a:txBody>
                    <a:bodyPr/>
                    <a:lstStyle/>
                    <a:p>
                      <a:pPr algn="ctr" fontAlgn="ctr"/>
                      <a:r>
                        <a:rPr lang="en-GB" sz="700" b="1" i="0" u="none" strike="noStrike" dirty="0" smtClean="0">
                          <a:solidFill>
                            <a:srgbClr val="FFFFFF"/>
                          </a:solidFill>
                          <a:effectLst/>
                          <a:latin typeface="Calibri" panose="020F0502020204030204" pitchFamily="34" charset="0"/>
                        </a:rPr>
                        <a:t>2019</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1047</a:t>
                      </a:r>
                    </a:p>
                  </a:txBody>
                  <a:tcPr marL="7620" marR="7620" marT="762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1051</a:t>
                      </a:r>
                    </a:p>
                  </a:txBody>
                  <a:tcPr marL="7620" marR="7620" marT="7620" marB="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1063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1073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1075</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1090</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1083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1078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1061</a:t>
                      </a:r>
                    </a:p>
                  </a:txBody>
                  <a:tcPr marL="7620" marR="7620" marT="762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1073</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1102</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1078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1095</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1082</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1078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1067</a:t>
                      </a:r>
                    </a:p>
                  </a:txBody>
                  <a:tcPr marL="7620" marR="7620" marT="7620" marB="0" anchor="ctr">
                    <a:lnL w="6350"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1097</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1105</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1102</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1111</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1106</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1092</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1091</a:t>
                      </a:r>
                    </a:p>
                  </a:txBody>
                  <a:tcPr marL="9525" marR="9525" marT="9525"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r>
            </a:tbl>
          </a:graphicData>
        </a:graphic>
      </p:graphicFrame>
      <p:graphicFrame>
        <p:nvGraphicFramePr>
          <p:cNvPr id="19" name="Chart 18"/>
          <p:cNvGraphicFramePr>
            <a:graphicFrameLocks/>
          </p:cNvGraphicFramePr>
          <p:nvPr>
            <p:extLst>
              <p:ext uri="{D42A27DB-BD31-4B8C-83A1-F6EECF244321}">
                <p14:modId xmlns:p14="http://schemas.microsoft.com/office/powerpoint/2010/main" val="565151337"/>
              </p:ext>
            </p:extLst>
          </p:nvPr>
        </p:nvGraphicFramePr>
        <p:xfrm>
          <a:off x="198119" y="1091859"/>
          <a:ext cx="11795761" cy="2999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020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Near Miss and Testing Data (w/e 23</a:t>
              </a:r>
              <a:r>
                <a:rPr lang="en-GB" sz="2000" b="1" baseline="30000" dirty="0" smtClean="0">
                  <a:solidFill>
                    <a:prstClr val="white"/>
                  </a:solidFill>
                </a:rPr>
                <a:t>rd</a:t>
              </a:r>
              <a:r>
                <a:rPr lang="en-GB" sz="2000" b="1" dirty="0" smtClean="0">
                  <a:solidFill>
                    <a:prstClr val="white"/>
                  </a:solidFill>
                </a:rPr>
                <a:t> March – 21</a:t>
              </a:r>
              <a:r>
                <a:rPr lang="en-GB" sz="2000" b="1" baseline="30000" dirty="0" smtClean="0">
                  <a:solidFill>
                    <a:prstClr val="white"/>
                  </a:solidFill>
                </a:rPr>
                <a:t>st </a:t>
              </a:r>
              <a:r>
                <a:rPr lang="en-GB" sz="2000" b="1" dirty="0" smtClean="0">
                  <a:solidFill>
                    <a:schemeClr val="bg1"/>
                  </a:solidFill>
                </a:rPr>
                <a:t>September</a:t>
              </a:r>
              <a:r>
                <a:rPr lang="en-GB" sz="2000" b="1" dirty="0" smtClean="0">
                  <a:solidFill>
                    <a:prstClr val="white"/>
                  </a:solidFill>
                </a:rPr>
                <a:t> 2020)</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198957" y="928343"/>
            <a:ext cx="11760671" cy="406071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26"/>
          <p:cNvSpPr txBox="1"/>
          <p:nvPr/>
        </p:nvSpPr>
        <p:spPr>
          <a:xfrm>
            <a:off x="1745810" y="6574494"/>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6" name="TextBox 15"/>
          <p:cNvSpPr txBox="1"/>
          <p:nvPr/>
        </p:nvSpPr>
        <p:spPr>
          <a:xfrm>
            <a:off x="198956" y="5096907"/>
            <a:ext cx="11610155" cy="1569660"/>
          </a:xfrm>
          <a:prstGeom prst="rect">
            <a:avLst/>
          </a:prstGeom>
          <a:noFill/>
        </p:spPr>
        <p:txBody>
          <a:bodyPr wrap="square" rtlCol="0">
            <a:spAutoFit/>
          </a:bodyPr>
          <a:lstStyle/>
          <a:p>
            <a:pPr algn="ctr"/>
            <a:r>
              <a:rPr lang="en-GB" sz="1200" dirty="0"/>
              <a:t>‘Near </a:t>
            </a:r>
            <a:r>
              <a:rPr lang="en-GB" sz="1200" dirty="0" err="1"/>
              <a:t>miss’</a:t>
            </a:r>
            <a:r>
              <a:rPr lang="en-GB" sz="1200" dirty="0"/>
              <a:t> forms in the context of the pandemic situation may be submitted for a variety of </a:t>
            </a:r>
            <a:r>
              <a:rPr lang="en-GB" sz="1200" dirty="0" smtClean="0"/>
              <a:t>reasons. </a:t>
            </a:r>
            <a:r>
              <a:rPr lang="en-GB" sz="1200" dirty="0"/>
              <a:t>i.e. when officers are potentially exposed </a:t>
            </a:r>
            <a:r>
              <a:rPr lang="en-GB" sz="1200" dirty="0" smtClean="0"/>
              <a:t>to: </a:t>
            </a:r>
            <a:r>
              <a:rPr lang="en-GB" sz="1200" dirty="0"/>
              <a:t>COVID-19 whilst not wearing PPE, where PPE malfunctions, or in any other instance an officer feels a risk to themselves in a specific occurrence relating to COVID-19</a:t>
            </a:r>
            <a:r>
              <a:rPr lang="en-GB" sz="1200" dirty="0" smtClean="0"/>
              <a:t>.</a:t>
            </a:r>
          </a:p>
          <a:p>
            <a:pPr algn="ctr"/>
            <a:endParaRPr lang="en-GB" sz="1200" dirty="0"/>
          </a:p>
          <a:p>
            <a:pPr algn="ctr"/>
            <a:r>
              <a:rPr lang="en-GB" sz="1200" dirty="0" smtClean="0"/>
              <a:t>This can occur due to the reactive nature of policing, as well as being influenced by training levels and supply of PPE. This number of ‘Near </a:t>
            </a:r>
            <a:r>
              <a:rPr lang="en-GB" sz="1200" dirty="0" err="1" smtClean="0"/>
              <a:t>Miss’</a:t>
            </a:r>
            <a:r>
              <a:rPr lang="en-GB" sz="1200" dirty="0" smtClean="0"/>
              <a:t> weekly submissions has decreased from the previous week.</a:t>
            </a:r>
          </a:p>
          <a:p>
            <a:pPr algn="ctr"/>
            <a:endParaRPr lang="en-GB" sz="1200" dirty="0"/>
          </a:p>
          <a:p>
            <a:pPr algn="ctr"/>
            <a:r>
              <a:rPr lang="en-GB" sz="1200" dirty="0"/>
              <a:t>The amount of forms submitted continues to be attributable to the process for requesting an asymptomatic COVID-19 screening test due to an occupational risk, requiring the submission of a ‘</a:t>
            </a:r>
            <a:r>
              <a:rPr lang="en-GB" sz="1200" dirty="0" smtClean="0"/>
              <a:t>near </a:t>
            </a:r>
            <a:r>
              <a:rPr lang="en-GB" sz="1200" dirty="0" err="1" smtClean="0"/>
              <a:t>miss</a:t>
            </a:r>
            <a:r>
              <a:rPr lang="en-GB" sz="1200" dirty="0" err="1"/>
              <a:t>’</a:t>
            </a:r>
            <a:r>
              <a:rPr lang="en-GB" sz="1200" dirty="0"/>
              <a:t> form. Many of the reports would not have been submitted without this requirement. The number of incidents where a lack of PPE is identified has not risen</a:t>
            </a:r>
            <a:r>
              <a:rPr lang="en-GB" sz="1200" dirty="0" smtClean="0"/>
              <a:t>.</a:t>
            </a:r>
          </a:p>
        </p:txBody>
      </p:sp>
      <p:graphicFrame>
        <p:nvGraphicFramePr>
          <p:cNvPr id="11" name="Chart 10"/>
          <p:cNvGraphicFramePr>
            <a:graphicFrameLocks/>
          </p:cNvGraphicFramePr>
          <p:nvPr>
            <p:extLst>
              <p:ext uri="{D42A27DB-BD31-4B8C-83A1-F6EECF244321}">
                <p14:modId xmlns:p14="http://schemas.microsoft.com/office/powerpoint/2010/main" val="3015279274"/>
              </p:ext>
            </p:extLst>
          </p:nvPr>
        </p:nvGraphicFramePr>
        <p:xfrm>
          <a:off x="198956" y="928343"/>
          <a:ext cx="11760672" cy="40607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357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Testing </a:t>
              </a:r>
              <a:r>
                <a:rPr lang="en-GB" sz="2000" b="1" dirty="0" smtClean="0">
                  <a:solidFill>
                    <a:schemeClr val="bg1"/>
                  </a:solidFill>
                </a:rPr>
                <a:t>Data (7</a:t>
              </a:r>
              <a:r>
                <a:rPr lang="en-GB" sz="2000" b="1" baseline="30000" dirty="0" smtClean="0">
                  <a:solidFill>
                    <a:schemeClr val="bg1"/>
                  </a:solidFill>
                </a:rPr>
                <a:t>th</a:t>
              </a:r>
              <a:r>
                <a:rPr lang="en-GB" sz="2000" b="1" dirty="0" smtClean="0">
                  <a:solidFill>
                    <a:schemeClr val="bg1"/>
                  </a:solidFill>
                </a:rPr>
                <a:t> April – 23</a:t>
              </a:r>
              <a:r>
                <a:rPr lang="en-GB" sz="2000" b="1" baseline="30000" dirty="0" smtClean="0">
                  <a:solidFill>
                    <a:schemeClr val="bg1"/>
                  </a:solidFill>
                </a:rPr>
                <a:t>rd </a:t>
              </a:r>
              <a:r>
                <a:rPr lang="en-GB" sz="2000" b="1" dirty="0" smtClean="0">
                  <a:solidFill>
                    <a:schemeClr val="bg1"/>
                  </a:solidFill>
                </a:rPr>
                <a:t> September 2020</a:t>
              </a:r>
              <a:r>
                <a:rPr lang="en-GB" sz="2000" b="1" dirty="0" smtClean="0">
                  <a:solidFill>
                    <a:prstClr val="white"/>
                  </a:solidFill>
                </a:rPr>
                <a:t>)</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216756" y="762498"/>
            <a:ext cx="6997960" cy="290515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26"/>
          <p:cNvSpPr txBox="1"/>
          <p:nvPr/>
        </p:nvSpPr>
        <p:spPr>
          <a:xfrm>
            <a:off x="1745810" y="6574494"/>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1" name="Rectangle 10"/>
          <p:cNvSpPr/>
          <p:nvPr/>
        </p:nvSpPr>
        <p:spPr>
          <a:xfrm>
            <a:off x="216756" y="3667649"/>
            <a:ext cx="6997960" cy="290515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1102107870"/>
              </p:ext>
            </p:extLst>
          </p:nvPr>
        </p:nvGraphicFramePr>
        <p:xfrm>
          <a:off x="7628218" y="927862"/>
          <a:ext cx="4181523" cy="3655430"/>
        </p:xfrm>
        <a:graphic>
          <a:graphicData uri="http://schemas.openxmlformats.org/drawingml/2006/table">
            <a:tbl>
              <a:tblPr firstRow="1" bandRow="1">
                <a:tableStyleId>{21E4AEA4-8DFA-4A89-87EB-49C32662AFE0}</a:tableStyleId>
              </a:tblPr>
              <a:tblGrid>
                <a:gridCol w="1031000"/>
                <a:gridCol w="34925"/>
                <a:gridCol w="1021065"/>
                <a:gridCol w="34925"/>
                <a:gridCol w="1028608"/>
                <a:gridCol w="87129"/>
                <a:gridCol w="943871"/>
              </a:tblGrid>
              <a:tr h="498126">
                <a:tc gridSpan="7">
                  <a:txBody>
                    <a:bodyPr/>
                    <a:lstStyle/>
                    <a:p>
                      <a:pPr algn="ctr"/>
                      <a:r>
                        <a:rPr lang="en-GB" sz="1400" dirty="0" smtClean="0"/>
                        <a:t>Police Scotland Testing Data</a:t>
                      </a:r>
                      <a:r>
                        <a:rPr lang="en-GB" sz="1400" baseline="0" dirty="0" smtClean="0"/>
                        <a:t> </a:t>
                      </a:r>
                      <a:endParaRPr lang="en-GB" sz="1400" dirty="0"/>
                    </a:p>
                  </a:txBody>
                  <a:tcPr anchor="ct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411227">
                <a:tc gridSpan="2">
                  <a:txBody>
                    <a:bodyPr/>
                    <a:lstStyle/>
                    <a:p>
                      <a:pPr algn="ctr" fontAlgn="b"/>
                      <a:r>
                        <a:rPr lang="en-GB" sz="1100" b="1" i="0" u="none" strike="noStrike" dirty="0" smtClean="0">
                          <a:solidFill>
                            <a:srgbClr val="000000"/>
                          </a:solidFill>
                          <a:effectLst/>
                          <a:latin typeface="Calibri" panose="020F0502020204030204" pitchFamily="34" charset="0"/>
                        </a:rPr>
                        <a:t>Total Referrals</a:t>
                      </a: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100" b="1" i="0" u="none" strike="noStrike" dirty="0">
                          <a:solidFill>
                            <a:srgbClr val="000000"/>
                          </a:solidFill>
                          <a:effectLst/>
                          <a:latin typeface="Calibri" panose="020F0502020204030204" pitchFamily="34" charset="0"/>
                        </a:rPr>
                        <a:t>Tested Positive</a:t>
                      </a:r>
                    </a:p>
                  </a:txBody>
                  <a:tcPr marL="9525" marR="9525" marT="9525" marB="0" anchor="ctr"/>
                </a:tc>
                <a:tc hMerge="1">
                  <a:txBody>
                    <a:bodyPr/>
                    <a:lstStyle/>
                    <a:p>
                      <a:endParaRPr lang="en-GB"/>
                    </a:p>
                  </a:txBody>
                  <a:tcPr/>
                </a:tc>
                <a:tc gridSpan="2">
                  <a:txBody>
                    <a:bodyPr/>
                    <a:lstStyle/>
                    <a:p>
                      <a:pPr algn="ctr" fontAlgn="b"/>
                      <a:r>
                        <a:rPr lang="en-GB" sz="1100" b="1" i="0" u="none" strike="noStrike" dirty="0">
                          <a:solidFill>
                            <a:srgbClr val="000000"/>
                          </a:solidFill>
                          <a:effectLst/>
                          <a:latin typeface="Calibri" panose="020F0502020204030204" pitchFamily="34" charset="0"/>
                        </a:rPr>
                        <a:t>Tested Negative</a:t>
                      </a:r>
                    </a:p>
                  </a:txBody>
                  <a:tcPr marL="9525" marR="9525" marT="9525" marB="0" anchor="ctr"/>
                </a:tc>
                <a:tc hMerge="1">
                  <a:txBody>
                    <a:bodyPr/>
                    <a:lstStyle/>
                    <a:p>
                      <a:endParaRPr lang="en-GB"/>
                    </a:p>
                  </a:txBody>
                  <a:tcPr/>
                </a:tc>
                <a:tc>
                  <a:txBody>
                    <a:bodyPr/>
                    <a:lstStyle/>
                    <a:p>
                      <a:pPr algn="ctr" fontAlgn="b"/>
                      <a:r>
                        <a:rPr lang="en-GB" sz="1100" b="1" i="0" u="none" strike="noStrike" dirty="0">
                          <a:solidFill>
                            <a:srgbClr val="000000"/>
                          </a:solidFill>
                          <a:effectLst/>
                          <a:latin typeface="Calibri" panose="020F0502020204030204" pitchFamily="34" charset="0"/>
                        </a:rPr>
                        <a:t>Inconclusive</a:t>
                      </a:r>
                    </a:p>
                  </a:txBody>
                  <a:tcPr marL="9525" marR="9525" marT="9525" marB="0" anchor="ctr"/>
                </a:tc>
              </a:tr>
              <a:tr h="411227">
                <a:tc grid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chemeClr val="tx1"/>
                          </a:solidFill>
                          <a:effectLst/>
                          <a:latin typeface="Calibri" panose="020F0502020204030204" pitchFamily="34" charset="0"/>
                        </a:rPr>
                        <a:t>Symptomatic Testing</a:t>
                      </a: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1391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171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1101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22</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0" u="none" strike="noStrike" dirty="0" smtClean="0">
                          <a:solidFill>
                            <a:schemeClr val="tx1"/>
                          </a:solidFill>
                          <a:effectLst/>
                          <a:latin typeface="Calibri" panose="020F0502020204030204" pitchFamily="34" charset="0"/>
                        </a:rPr>
                        <a:t>Asymptomatic Testing</a:t>
                      </a:r>
                      <a:endParaRPr lang="en-GB" sz="1100" b="1"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412</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3</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355</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2</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0" u="none" strike="noStrike" dirty="0" smtClean="0">
                          <a:solidFill>
                            <a:schemeClr val="tx1"/>
                          </a:solidFill>
                          <a:effectLst/>
                          <a:latin typeface="Calibri" panose="020F0502020204030204" pitchFamily="34" charset="0"/>
                        </a:rPr>
                        <a:t>Contact Tracing</a:t>
                      </a:r>
                      <a:endParaRPr lang="en-GB" sz="1100" b="1"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rgbClr val="FF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rgbClr val="FF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rgbClr val="FF0000"/>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67</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14</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34</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0</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1" u="none" strike="noStrike" dirty="0" smtClean="0">
                          <a:solidFill>
                            <a:schemeClr val="tx1"/>
                          </a:solidFill>
                          <a:effectLst/>
                          <a:latin typeface="Calibri" panose="020F0502020204030204" pitchFamily="34" charset="0"/>
                        </a:rPr>
                        <a:t>Other:</a:t>
                      </a:r>
                      <a:r>
                        <a:rPr lang="en-GB" sz="1100" b="1" i="1" u="none" strike="noStrike" baseline="0" dirty="0" smtClean="0">
                          <a:solidFill>
                            <a:schemeClr val="tx1"/>
                          </a:solidFill>
                          <a:effectLst/>
                          <a:latin typeface="Calibri" panose="020F0502020204030204" pitchFamily="34" charset="0"/>
                        </a:rPr>
                        <a:t> Locally Arranged Tests</a:t>
                      </a:r>
                      <a:endParaRPr lang="en-GB" sz="1100" b="1" i="1"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a:txBody>
                    <a:bodyPr/>
                    <a:lstStyle/>
                    <a:p>
                      <a:pPr algn="ctr" fontAlgn="ctr"/>
                      <a:r>
                        <a:rPr lang="en-GB" sz="1100" b="0" i="0" u="none" strike="noStrike" dirty="0" smtClean="0">
                          <a:solidFill>
                            <a:schemeClr val="tx1"/>
                          </a:solidFill>
                          <a:effectLst/>
                          <a:latin typeface="Calibri" panose="020F0502020204030204" pitchFamily="34" charset="0"/>
                        </a:rPr>
                        <a:t>847</a:t>
                      </a:r>
                      <a:endParaRPr lang="en-GB" sz="1100" b="0" i="0" u="none" strike="noStrike" dirty="0">
                        <a:solidFill>
                          <a:schemeClr val="tx1"/>
                        </a:solidFill>
                        <a:effectLst/>
                        <a:latin typeface="Calibri" panose="020F0502020204030204" pitchFamily="34" charset="0"/>
                      </a:endParaRPr>
                    </a:p>
                  </a:txBody>
                  <a:tcPr marL="9525" marR="9525" marT="9525" marB="0" anchor="ctr"/>
                </a:tc>
                <a:tc gridSpan="2">
                  <a:txBody>
                    <a:bodyPr/>
                    <a:lstStyle/>
                    <a:p>
                      <a:pPr algn="ctr" fontAlgn="ctr"/>
                      <a:r>
                        <a:rPr lang="en-GB" sz="1100" b="0" i="0" u="none" strike="noStrike" dirty="0" smtClean="0">
                          <a:solidFill>
                            <a:schemeClr val="tx1"/>
                          </a:solidFill>
                          <a:effectLst/>
                          <a:latin typeface="Calibri" panose="020F0502020204030204" pitchFamily="34" charset="0"/>
                        </a:rPr>
                        <a:t>72</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771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4</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r>
            </a:tbl>
          </a:graphicData>
        </a:graphic>
      </p:graphicFrame>
      <p:sp>
        <p:nvSpPr>
          <p:cNvPr id="2" name="TextBox 1"/>
          <p:cNvSpPr txBox="1"/>
          <p:nvPr/>
        </p:nvSpPr>
        <p:spPr>
          <a:xfrm>
            <a:off x="7628218" y="4626385"/>
            <a:ext cx="4181524" cy="1954381"/>
          </a:xfrm>
          <a:prstGeom prst="rect">
            <a:avLst/>
          </a:prstGeom>
          <a:noFill/>
        </p:spPr>
        <p:txBody>
          <a:bodyPr wrap="square" rtlCol="0">
            <a:spAutoFit/>
          </a:bodyPr>
          <a:lstStyle/>
          <a:p>
            <a:pPr algn="just"/>
            <a:r>
              <a:rPr lang="en-GB" sz="800" i="1" dirty="0" smtClean="0"/>
              <a:t>Locally arranged tests may refer to Divisional arrangements, self arranged tests or those arranged by the NHS. </a:t>
            </a:r>
          </a:p>
          <a:p>
            <a:pPr algn="just"/>
            <a:endParaRPr lang="en-GB" sz="800" i="1" dirty="0"/>
          </a:p>
          <a:p>
            <a:pPr algn="just"/>
            <a:r>
              <a:rPr lang="en-GB" sz="800" i="1" dirty="0" smtClean="0"/>
              <a:t>*Work </a:t>
            </a:r>
            <a:r>
              <a:rPr lang="en-GB" sz="800" i="1" dirty="0"/>
              <a:t>has been </a:t>
            </a:r>
            <a:r>
              <a:rPr lang="en-GB" sz="800" i="1" dirty="0" smtClean="0"/>
              <a:t>undertaken resulting in some duplication </a:t>
            </a:r>
            <a:r>
              <a:rPr lang="en-GB" sz="800" i="1" dirty="0"/>
              <a:t>of results </a:t>
            </a:r>
            <a:r>
              <a:rPr lang="en-GB" sz="800" i="1" dirty="0" smtClean="0"/>
              <a:t>being corrected which has resulted </a:t>
            </a:r>
            <a:r>
              <a:rPr lang="en-GB" sz="800" i="1" dirty="0"/>
              <a:t>in a drop, </a:t>
            </a:r>
            <a:r>
              <a:rPr lang="en-GB" sz="800" i="1" dirty="0" smtClean="0"/>
              <a:t>particularly with regards to self referral reporting data, of </a:t>
            </a:r>
            <a:r>
              <a:rPr lang="en-GB" sz="800" i="1" dirty="0"/>
              <a:t>positive and some negative </a:t>
            </a:r>
            <a:r>
              <a:rPr lang="en-GB" sz="800" i="1" dirty="0" smtClean="0"/>
              <a:t>cases.</a:t>
            </a:r>
          </a:p>
          <a:p>
            <a:pPr algn="just"/>
            <a:endParaRPr lang="en-GB" sz="800" i="1" dirty="0"/>
          </a:p>
          <a:p>
            <a:pPr algn="just"/>
            <a:r>
              <a:rPr lang="en-GB" sz="800" i="1" dirty="0"/>
              <a:t>*Please note that individuals who are 'traced' are not always deemed suitable for testing and suitability is determined by the NHS. These tests are not arranged by Police Scotland. For those who have been tested within Phase 3, we have recorded the result accordingly. </a:t>
            </a:r>
            <a:endParaRPr lang="en-GB" sz="800" i="1" dirty="0" smtClean="0"/>
          </a:p>
          <a:p>
            <a:pPr algn="just"/>
            <a:endParaRPr lang="en-GB" sz="800" dirty="0"/>
          </a:p>
          <a:p>
            <a:pPr algn="just"/>
            <a:r>
              <a:rPr lang="en-GB" sz="800" dirty="0" smtClean="0"/>
              <a:t>*Please note Testing </a:t>
            </a:r>
            <a:r>
              <a:rPr lang="en-GB" sz="800" dirty="0"/>
              <a:t>D</a:t>
            </a:r>
            <a:r>
              <a:rPr lang="en-GB" sz="800" dirty="0" smtClean="0"/>
              <a:t>ata is now being reported weekly. The last Testing data report was received on 22</a:t>
            </a:r>
            <a:r>
              <a:rPr lang="en-GB" sz="800" baseline="30000" dirty="0" smtClean="0"/>
              <a:t>nd </a:t>
            </a:r>
            <a:r>
              <a:rPr lang="en-GB" sz="800" dirty="0" smtClean="0"/>
              <a:t>September 2020 and includes tests arranged up to and including 24</a:t>
            </a:r>
            <a:r>
              <a:rPr lang="en-GB" sz="800" baseline="30000" dirty="0" smtClean="0"/>
              <a:t>th</a:t>
            </a:r>
            <a:r>
              <a:rPr lang="en-GB" sz="800" dirty="0" smtClean="0"/>
              <a:t> September 2020. </a:t>
            </a:r>
          </a:p>
          <a:p>
            <a:endParaRPr lang="en-GB" sz="900" i="1" dirty="0"/>
          </a:p>
        </p:txBody>
      </p:sp>
      <p:graphicFrame>
        <p:nvGraphicFramePr>
          <p:cNvPr id="17" name="Chart 16"/>
          <p:cNvGraphicFramePr>
            <a:graphicFrameLocks/>
          </p:cNvGraphicFramePr>
          <p:nvPr>
            <p:extLst>
              <p:ext uri="{D42A27DB-BD31-4B8C-83A1-F6EECF244321}">
                <p14:modId xmlns:p14="http://schemas.microsoft.com/office/powerpoint/2010/main" val="1872145015"/>
              </p:ext>
            </p:extLst>
          </p:nvPr>
        </p:nvGraphicFramePr>
        <p:xfrm>
          <a:off x="216756" y="693927"/>
          <a:ext cx="6898419" cy="2972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657672867"/>
              </p:ext>
            </p:extLst>
          </p:nvPr>
        </p:nvGraphicFramePr>
        <p:xfrm>
          <a:off x="216756" y="3776892"/>
          <a:ext cx="6898419" cy="27419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3467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12191999" cy="646331"/>
          </a:xfrm>
          <a:prstGeom prst="rect">
            <a:avLst/>
          </a:prstGeom>
          <a:solidFill>
            <a:srgbClr val="00B0F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Custody Volume</a:t>
            </a:r>
          </a:p>
          <a:p>
            <a:pPr algn="ctr"/>
            <a:endParaRPr lang="en-GB" sz="800" b="1" dirty="0">
              <a:solidFill>
                <a:prstClr val="white"/>
              </a:solidFill>
            </a:endParaRPr>
          </a:p>
        </p:txBody>
      </p:sp>
      <p:pic>
        <p:nvPicPr>
          <p:cNvPr id="18"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551937" y="1624225"/>
            <a:ext cx="11096366" cy="4710177"/>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3"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2" name="TextBox 1"/>
          <p:cNvSpPr txBox="1"/>
          <p:nvPr/>
        </p:nvSpPr>
        <p:spPr>
          <a:xfrm>
            <a:off x="551937" y="922638"/>
            <a:ext cx="11096366" cy="461665"/>
          </a:xfrm>
          <a:prstGeom prst="rect">
            <a:avLst/>
          </a:prstGeom>
          <a:noFill/>
        </p:spPr>
        <p:txBody>
          <a:bodyPr wrap="square" rtlCol="0">
            <a:spAutoFit/>
          </a:bodyPr>
          <a:lstStyle/>
          <a:p>
            <a:r>
              <a:rPr lang="en-GB" sz="1200" dirty="0" smtClean="0"/>
              <a:t>The below line graph displays the total custody volume over time. The number of custodies fell on the approach to ‘lockdown’, reaching their lowest level on 29</a:t>
            </a:r>
            <a:r>
              <a:rPr lang="en-GB" sz="1200" baseline="30000" dirty="0" smtClean="0"/>
              <a:t>th</a:t>
            </a:r>
            <a:r>
              <a:rPr lang="en-GB" sz="1200" dirty="0" smtClean="0"/>
              <a:t> March. Since that date Custodies have steadily increased and now show a consistent pattern. </a:t>
            </a:r>
            <a:endParaRPr lang="en-GB" sz="1200" dirty="0"/>
          </a:p>
        </p:txBody>
      </p:sp>
      <p:graphicFrame>
        <p:nvGraphicFramePr>
          <p:cNvPr id="11" name="Chart 10"/>
          <p:cNvGraphicFramePr>
            <a:graphicFrameLocks/>
          </p:cNvGraphicFramePr>
          <p:nvPr>
            <p:extLst>
              <p:ext uri="{D42A27DB-BD31-4B8C-83A1-F6EECF244321}">
                <p14:modId xmlns:p14="http://schemas.microsoft.com/office/powerpoint/2010/main" val="1547310014"/>
              </p:ext>
            </p:extLst>
          </p:nvPr>
        </p:nvGraphicFramePr>
        <p:xfrm>
          <a:off x="551938" y="1660610"/>
          <a:ext cx="11096366" cy="4673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6735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824" y="77317"/>
            <a:ext cx="3976776" cy="2501865"/>
            <a:chOff x="8577367" y="3965576"/>
            <a:chExt cx="3552824" cy="2786500"/>
          </a:xfrm>
        </p:grpSpPr>
        <p:grpSp>
          <p:nvGrpSpPr>
            <p:cNvPr id="4" name="Group 3"/>
            <p:cNvGrpSpPr/>
            <p:nvPr/>
          </p:nvGrpSpPr>
          <p:grpSpPr>
            <a:xfrm>
              <a:off x="8577367" y="3965576"/>
              <a:ext cx="3552824" cy="2786500"/>
              <a:chOff x="70835" y="4655345"/>
              <a:chExt cx="4484791" cy="2111215"/>
            </a:xfrm>
          </p:grpSpPr>
          <p:sp>
            <p:nvSpPr>
              <p:cNvPr id="7" name="Rectangle 6"/>
              <p:cNvSpPr/>
              <p:nvPr/>
            </p:nvSpPr>
            <p:spPr>
              <a:xfrm>
                <a:off x="70835" y="4655345"/>
                <a:ext cx="4484791" cy="2111215"/>
              </a:xfrm>
              <a:prstGeom prst="rect">
                <a:avLst/>
              </a:prstGeom>
              <a:no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8" name="Rectangle 7"/>
              <p:cNvSpPr/>
              <p:nvPr/>
            </p:nvSpPr>
            <p:spPr>
              <a:xfrm>
                <a:off x="1040214" y="4671053"/>
                <a:ext cx="2534116" cy="355474"/>
              </a:xfrm>
              <a:prstGeom prst="rect">
                <a:avLst/>
              </a:prstGeom>
              <a:ln>
                <a:noFill/>
              </a:ln>
            </p:spPr>
            <p:txBody>
              <a:bodyPr wrap="square">
                <a:spAutoFit/>
              </a:bodyPr>
              <a:lstStyle/>
              <a:p>
                <a:pPr marL="448310" indent="-448310" algn="ctr"/>
                <a:r>
                  <a:rPr lang="en-GB" sz="1400" b="1" dirty="0" smtClean="0">
                    <a:solidFill>
                      <a:srgbClr val="660066"/>
                    </a:solidFill>
                    <a:ea typeface="Calibri" panose="020F0502020204030204" pitchFamily="34" charset="0"/>
                    <a:cs typeface="Times New Roman" panose="02020603050405020304" pitchFamily="18" charset="0"/>
                  </a:rPr>
                  <a:t>Service Centre Demand</a:t>
                </a:r>
                <a:endParaRPr lang="en-GB" sz="1400" b="1" dirty="0">
                  <a:solidFill>
                    <a:srgbClr val="660066"/>
                  </a:solidFill>
                  <a:ea typeface="Calibri" panose="020F0502020204030204" pitchFamily="34" charset="0"/>
                  <a:cs typeface="Times New Roman" panose="02020603050405020304" pitchFamily="18" charset="0"/>
                </a:endParaRPr>
              </a:p>
            </p:txBody>
          </p:sp>
        </p:grpSp>
        <p:sp>
          <p:nvSpPr>
            <p:cNvPr id="6" name="TextBox 5"/>
            <p:cNvSpPr txBox="1"/>
            <p:nvPr/>
          </p:nvSpPr>
          <p:spPr>
            <a:xfrm>
              <a:off x="8629980" y="4529971"/>
              <a:ext cx="3377925" cy="1131214"/>
            </a:xfrm>
            <a:prstGeom prst="rect">
              <a:avLst/>
            </a:prstGeom>
            <a:noFill/>
          </p:spPr>
          <p:txBody>
            <a:bodyPr wrap="square" rtlCol="0">
              <a:spAutoFit/>
            </a:bodyPr>
            <a:lstStyle/>
            <a:p>
              <a:endParaRPr lang="en-GB" sz="1000" dirty="0" smtClean="0"/>
            </a:p>
            <a:p>
              <a:r>
                <a:rPr lang="en-GB" sz="1000" dirty="0" smtClean="0"/>
                <a:t>The volume of 101 calls answered show an increase over the weekend of 18</a:t>
              </a:r>
              <a:r>
                <a:rPr lang="en-GB" sz="1000" baseline="30000" dirty="0" smtClean="0"/>
                <a:t>th</a:t>
              </a:r>
              <a:r>
                <a:rPr lang="en-GB" sz="1000" dirty="0" smtClean="0"/>
                <a:t> and 19</a:t>
              </a:r>
              <a:r>
                <a:rPr lang="en-GB" sz="1000" baseline="30000" dirty="0" smtClean="0"/>
                <a:t>th</a:t>
              </a:r>
              <a:r>
                <a:rPr lang="en-GB" sz="1000" dirty="0" smtClean="0"/>
                <a:t> then fluctuates for the remainder of the week. Similarly the volume of 999 calls show an increase on the weekend 18</a:t>
              </a:r>
              <a:r>
                <a:rPr lang="en-GB" sz="1000" baseline="30000" dirty="0" smtClean="0"/>
                <a:t>th</a:t>
              </a:r>
              <a:r>
                <a:rPr lang="en-GB" sz="1000" dirty="0" smtClean="0"/>
                <a:t> and 19</a:t>
              </a:r>
              <a:r>
                <a:rPr lang="en-GB" sz="1000" baseline="30000" dirty="0" smtClean="0"/>
                <a:t>th</a:t>
              </a:r>
              <a:r>
                <a:rPr lang="en-GB" sz="1000" dirty="0" smtClean="0"/>
                <a:t> September thereafter decreasing for the remainder of the week.</a:t>
              </a:r>
            </a:p>
          </p:txBody>
        </p:sp>
      </p:grpSp>
      <p:grpSp>
        <p:nvGrpSpPr>
          <p:cNvPr id="19" name="Group 18"/>
          <p:cNvGrpSpPr/>
          <p:nvPr/>
        </p:nvGrpSpPr>
        <p:grpSpPr>
          <a:xfrm>
            <a:off x="61823" y="2671311"/>
            <a:ext cx="3966928" cy="2437576"/>
            <a:chOff x="70836" y="3677611"/>
            <a:chExt cx="4475058" cy="3090446"/>
          </a:xfrm>
        </p:grpSpPr>
        <p:grpSp>
          <p:nvGrpSpPr>
            <p:cNvPr id="20" name="Group 19"/>
            <p:cNvGrpSpPr/>
            <p:nvPr/>
          </p:nvGrpSpPr>
          <p:grpSpPr>
            <a:xfrm>
              <a:off x="70836" y="3677611"/>
              <a:ext cx="4475058" cy="3090446"/>
              <a:chOff x="70835" y="4655345"/>
              <a:chExt cx="4484791" cy="2111215"/>
            </a:xfrm>
          </p:grpSpPr>
          <p:sp>
            <p:nvSpPr>
              <p:cNvPr id="25" name="Rectangle 24"/>
              <p:cNvSpPr/>
              <p:nvPr/>
            </p:nvSpPr>
            <p:spPr>
              <a:xfrm>
                <a:off x="70835" y="4655345"/>
                <a:ext cx="4484791" cy="211121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26" name="Rectangle 25"/>
              <p:cNvSpPr/>
              <p:nvPr/>
            </p:nvSpPr>
            <p:spPr>
              <a:xfrm>
                <a:off x="1630062" y="4672288"/>
                <a:ext cx="1465375" cy="210256"/>
              </a:xfrm>
              <a:prstGeom prst="rect">
                <a:avLst/>
              </a:prstGeom>
            </p:spPr>
            <p:txBody>
              <a:bodyPr wrap="none">
                <a:spAutoFit/>
              </a:bodyPr>
              <a:lstStyle/>
              <a:p>
                <a:pPr marL="448310" indent="-448310"/>
                <a:r>
                  <a:rPr lang="en-GB" sz="1400" b="1" dirty="0" smtClean="0">
                    <a:solidFill>
                      <a:srgbClr val="7030A0"/>
                    </a:solidFill>
                    <a:ea typeface="Calibri" panose="020F0502020204030204" pitchFamily="34" charset="0"/>
                    <a:cs typeface="Times New Roman" panose="02020603050405020304" pitchFamily="18" charset="0"/>
                  </a:rPr>
                  <a:t>Incident Demand</a:t>
                </a:r>
                <a:endParaRPr lang="en-GB" sz="1400" b="1" dirty="0">
                  <a:solidFill>
                    <a:srgbClr val="7030A0"/>
                  </a:solidFill>
                  <a:ea typeface="Calibri" panose="020F0502020204030204" pitchFamily="34" charset="0"/>
                  <a:cs typeface="Times New Roman" panose="02020603050405020304" pitchFamily="18" charset="0"/>
                </a:endParaRPr>
              </a:p>
            </p:txBody>
          </p:sp>
        </p:grpSp>
        <p:sp>
          <p:nvSpPr>
            <p:cNvPr id="21" name="TextBox 20"/>
            <p:cNvSpPr txBox="1"/>
            <p:nvPr/>
          </p:nvSpPr>
          <p:spPr>
            <a:xfrm>
              <a:off x="137107" y="4031866"/>
              <a:ext cx="3302424" cy="224703"/>
            </a:xfrm>
            <a:prstGeom prst="rect">
              <a:avLst/>
            </a:prstGeom>
            <a:noFill/>
          </p:spPr>
          <p:txBody>
            <a:bodyPr wrap="square" rtlCol="0">
              <a:spAutoFit/>
            </a:bodyPr>
            <a:lstStyle/>
            <a:p>
              <a:r>
                <a:rPr lang="en-GB" sz="1000" u="sng" dirty="0" smtClean="0">
                  <a:solidFill>
                    <a:srgbClr val="7030A0"/>
                  </a:solidFill>
                </a:rPr>
                <a:t>Incident Demand</a:t>
              </a:r>
            </a:p>
          </p:txBody>
        </p:sp>
        <p:sp>
          <p:nvSpPr>
            <p:cNvPr id="22" name="TextBox 21"/>
            <p:cNvSpPr txBox="1"/>
            <p:nvPr/>
          </p:nvSpPr>
          <p:spPr>
            <a:xfrm>
              <a:off x="137107" y="4209272"/>
              <a:ext cx="4292443" cy="1092588"/>
            </a:xfrm>
            <a:prstGeom prst="rect">
              <a:avLst/>
            </a:prstGeom>
            <a:noFill/>
          </p:spPr>
          <p:txBody>
            <a:bodyPr wrap="square" rtlCol="0">
              <a:spAutoFit/>
            </a:bodyPr>
            <a:lstStyle/>
            <a:p>
              <a:endParaRPr lang="en-GB" sz="1000" dirty="0" smtClean="0"/>
            </a:p>
            <a:p>
              <a:r>
                <a:rPr lang="en-GB" sz="1000" dirty="0" smtClean="0"/>
                <a:t>Incident volume shows an increase over the weekend 18th and 19</a:t>
              </a:r>
              <a:r>
                <a:rPr lang="en-GB" sz="1000" baseline="30000" dirty="0" smtClean="0"/>
                <a:t>th</a:t>
              </a:r>
              <a:r>
                <a:rPr lang="en-GB" sz="1000" dirty="0" smtClean="0"/>
                <a:t> September, thereafter returning and remaining at consistent levels for the remainder of the week. Overall incident volume continues to show lower levels compared to the same time last </a:t>
              </a:r>
              <a:r>
                <a:rPr lang="en-GB" sz="1000" dirty="0"/>
                <a:t>year. </a:t>
              </a:r>
              <a:endParaRPr lang="en-GB" sz="1000" dirty="0" smtClean="0"/>
            </a:p>
          </p:txBody>
        </p:sp>
      </p:grpSp>
      <p:grpSp>
        <p:nvGrpSpPr>
          <p:cNvPr id="27" name="Group 26"/>
          <p:cNvGrpSpPr/>
          <p:nvPr/>
        </p:nvGrpSpPr>
        <p:grpSpPr>
          <a:xfrm>
            <a:off x="4126288" y="77317"/>
            <a:ext cx="4027111" cy="3302660"/>
            <a:chOff x="8575533" y="71778"/>
            <a:chExt cx="3554657" cy="3460634"/>
          </a:xfrm>
        </p:grpSpPr>
        <p:sp>
          <p:nvSpPr>
            <p:cNvPr id="28" name="Rectangle 27"/>
            <p:cNvSpPr/>
            <p:nvPr/>
          </p:nvSpPr>
          <p:spPr>
            <a:xfrm>
              <a:off x="8575533" y="71778"/>
              <a:ext cx="3554657" cy="3460634"/>
            </a:xfrm>
            <a:prstGeom prst="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200" b="1" dirty="0" smtClean="0">
                <a:solidFill>
                  <a:schemeClr val="tx1"/>
                </a:solidFill>
              </a:endParaRPr>
            </a:p>
          </p:txBody>
        </p:sp>
        <p:sp>
          <p:nvSpPr>
            <p:cNvPr id="29" name="Rectangle 28"/>
            <p:cNvSpPr/>
            <p:nvPr/>
          </p:nvSpPr>
          <p:spPr>
            <a:xfrm>
              <a:off x="9792619" y="94424"/>
              <a:ext cx="1118255" cy="307777"/>
            </a:xfrm>
            <a:prstGeom prst="rect">
              <a:avLst/>
            </a:prstGeom>
          </p:spPr>
          <p:txBody>
            <a:bodyPr wrap="none">
              <a:spAutoFit/>
            </a:bodyPr>
            <a:lstStyle/>
            <a:p>
              <a:pPr algn="ctr"/>
              <a:r>
                <a:rPr lang="en-GB" sz="1400" b="1" dirty="0" smtClean="0">
                  <a:solidFill>
                    <a:srgbClr val="5B9BD5"/>
                  </a:solidFill>
                </a:rPr>
                <a:t>Crime Levels</a:t>
              </a:r>
              <a:endParaRPr lang="en-GB" sz="1400" b="1" dirty="0">
                <a:solidFill>
                  <a:srgbClr val="5B9BD5"/>
                </a:solidFill>
              </a:endParaRPr>
            </a:p>
          </p:txBody>
        </p:sp>
        <p:sp>
          <p:nvSpPr>
            <p:cNvPr id="30" name="TextBox 29"/>
            <p:cNvSpPr txBox="1"/>
            <p:nvPr/>
          </p:nvSpPr>
          <p:spPr>
            <a:xfrm>
              <a:off x="8641080" y="485951"/>
              <a:ext cx="3302424" cy="257998"/>
            </a:xfrm>
            <a:prstGeom prst="rect">
              <a:avLst/>
            </a:prstGeom>
            <a:noFill/>
          </p:spPr>
          <p:txBody>
            <a:bodyPr wrap="square" rtlCol="0">
              <a:spAutoFit/>
            </a:bodyPr>
            <a:lstStyle/>
            <a:p>
              <a:r>
                <a:rPr lang="en-GB" sz="1000" u="sng" dirty="0" smtClean="0">
                  <a:solidFill>
                    <a:srgbClr val="5B9BD5"/>
                  </a:solidFill>
                </a:rPr>
                <a:t>Crime Volume (9 March – Present compared to Previous Year)</a:t>
              </a:r>
            </a:p>
          </p:txBody>
        </p:sp>
        <p:sp>
          <p:nvSpPr>
            <p:cNvPr id="31" name="TextBox 30"/>
            <p:cNvSpPr txBox="1"/>
            <p:nvPr/>
          </p:nvSpPr>
          <p:spPr>
            <a:xfrm>
              <a:off x="8650620" y="736704"/>
              <a:ext cx="3302424" cy="741746"/>
            </a:xfrm>
            <a:prstGeom prst="rect">
              <a:avLst/>
            </a:prstGeom>
            <a:noFill/>
          </p:spPr>
          <p:txBody>
            <a:bodyPr wrap="square" rtlCol="0">
              <a:spAutoFit/>
            </a:bodyPr>
            <a:lstStyle/>
            <a:p>
              <a:r>
                <a:rPr lang="en-GB" sz="1000" dirty="0" smtClean="0"/>
                <a:t>Crime has continued to trend at levels lower than the seasonal average, and total volume year to date is still considerably lower than last year. Total ‘Year to Date’ volume is displayed below, further data is available in the Crime slide.</a:t>
              </a:r>
            </a:p>
          </p:txBody>
        </p:sp>
      </p:grpSp>
      <p:grpSp>
        <p:nvGrpSpPr>
          <p:cNvPr id="37" name="Group 36"/>
          <p:cNvGrpSpPr/>
          <p:nvPr/>
        </p:nvGrpSpPr>
        <p:grpSpPr>
          <a:xfrm>
            <a:off x="4123765" y="3469488"/>
            <a:ext cx="4029635" cy="2998213"/>
            <a:chOff x="70836" y="78983"/>
            <a:chExt cx="4475058" cy="3513146"/>
          </a:xfrm>
        </p:grpSpPr>
        <p:sp>
          <p:nvSpPr>
            <p:cNvPr id="38" name="Rectangle 37"/>
            <p:cNvSpPr/>
            <p:nvPr/>
          </p:nvSpPr>
          <p:spPr>
            <a:xfrm>
              <a:off x="70836" y="78983"/>
              <a:ext cx="4475058" cy="35131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prstClr val="white"/>
                </a:solidFill>
              </a:endParaRPr>
            </a:p>
          </p:txBody>
        </p:sp>
        <p:sp>
          <p:nvSpPr>
            <p:cNvPr id="39" name="Rectangle 38"/>
            <p:cNvSpPr/>
            <p:nvPr/>
          </p:nvSpPr>
          <p:spPr>
            <a:xfrm>
              <a:off x="1179751" y="145101"/>
              <a:ext cx="2143087" cy="307777"/>
            </a:xfrm>
            <a:prstGeom prst="rect">
              <a:avLst/>
            </a:prstGeom>
          </p:spPr>
          <p:txBody>
            <a:bodyPr wrap="none">
              <a:spAutoFit/>
            </a:bodyPr>
            <a:lstStyle/>
            <a:p>
              <a:pPr marL="448310" indent="-448310"/>
              <a:r>
                <a:rPr lang="en-GB" sz="1400" b="1" dirty="0" smtClean="0">
                  <a:solidFill>
                    <a:schemeClr val="accent2"/>
                  </a:solidFill>
                  <a:ea typeface="Calibri" panose="020F0502020204030204" pitchFamily="34" charset="0"/>
                  <a:cs typeface="Times New Roman" panose="02020603050405020304" pitchFamily="18" charset="0"/>
                </a:rPr>
                <a:t>Staff Absence and Welfare</a:t>
              </a:r>
              <a:endParaRPr lang="en-GB" sz="1400" b="1" dirty="0">
                <a:solidFill>
                  <a:schemeClr val="accent2"/>
                </a:solidFill>
                <a:ea typeface="Calibri" panose="020F0502020204030204" pitchFamily="34" charset="0"/>
                <a:cs typeface="Times New Roman" panose="02020603050405020304" pitchFamily="18" charset="0"/>
              </a:endParaRPr>
            </a:p>
          </p:txBody>
        </p:sp>
      </p:grpSp>
      <p:sp>
        <p:nvSpPr>
          <p:cNvPr id="43" name="TextBox 26"/>
          <p:cNvSpPr txBox="1"/>
          <p:nvPr/>
        </p:nvSpPr>
        <p:spPr>
          <a:xfrm>
            <a:off x="1584290" y="6568912"/>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44"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51" name="TextBox 50"/>
          <p:cNvSpPr txBox="1"/>
          <p:nvPr/>
        </p:nvSpPr>
        <p:spPr>
          <a:xfrm>
            <a:off x="138586" y="441010"/>
            <a:ext cx="2930388" cy="246221"/>
          </a:xfrm>
          <a:prstGeom prst="rect">
            <a:avLst/>
          </a:prstGeom>
          <a:noFill/>
        </p:spPr>
        <p:txBody>
          <a:bodyPr wrap="square" rtlCol="0">
            <a:spAutoFit/>
          </a:bodyPr>
          <a:lstStyle/>
          <a:p>
            <a:r>
              <a:rPr lang="en-GB" sz="1000" u="sng" dirty="0" smtClean="0">
                <a:solidFill>
                  <a:srgbClr val="660066"/>
                </a:solidFill>
              </a:rPr>
              <a:t>Service Centre Demand</a:t>
            </a:r>
          </a:p>
        </p:txBody>
      </p:sp>
      <p:grpSp>
        <p:nvGrpSpPr>
          <p:cNvPr id="32" name="Group 31"/>
          <p:cNvGrpSpPr/>
          <p:nvPr/>
        </p:nvGrpSpPr>
        <p:grpSpPr>
          <a:xfrm>
            <a:off x="4123765" y="3469488"/>
            <a:ext cx="4029635" cy="2998213"/>
            <a:chOff x="70836" y="78983"/>
            <a:chExt cx="4475058" cy="3513146"/>
          </a:xfrm>
        </p:grpSpPr>
        <p:sp>
          <p:nvSpPr>
            <p:cNvPr id="33" name="Rectangle 32"/>
            <p:cNvSpPr/>
            <p:nvPr/>
          </p:nvSpPr>
          <p:spPr>
            <a:xfrm>
              <a:off x="70836" y="78983"/>
              <a:ext cx="4475058" cy="35131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prstClr val="white"/>
                </a:solidFill>
              </a:endParaRPr>
            </a:p>
          </p:txBody>
        </p:sp>
        <p:sp>
          <p:nvSpPr>
            <p:cNvPr id="34" name="Rectangle 33"/>
            <p:cNvSpPr/>
            <p:nvPr/>
          </p:nvSpPr>
          <p:spPr>
            <a:xfrm>
              <a:off x="1179751" y="145101"/>
              <a:ext cx="2143087" cy="307777"/>
            </a:xfrm>
            <a:prstGeom prst="rect">
              <a:avLst/>
            </a:prstGeom>
          </p:spPr>
          <p:txBody>
            <a:bodyPr wrap="none">
              <a:spAutoFit/>
            </a:bodyPr>
            <a:lstStyle/>
            <a:p>
              <a:pPr marL="448310" indent="-448310"/>
              <a:r>
                <a:rPr lang="en-GB" sz="1400" b="1" dirty="0" smtClean="0">
                  <a:solidFill>
                    <a:schemeClr val="accent2"/>
                  </a:solidFill>
                  <a:ea typeface="Calibri" panose="020F0502020204030204" pitchFamily="34" charset="0"/>
                  <a:cs typeface="Times New Roman" panose="02020603050405020304" pitchFamily="18" charset="0"/>
                </a:rPr>
                <a:t>Staff Absence and Welfare</a:t>
              </a:r>
              <a:endParaRPr lang="en-GB" sz="1400" b="1" dirty="0">
                <a:solidFill>
                  <a:schemeClr val="accent2"/>
                </a:solidFill>
                <a:ea typeface="Calibri" panose="020F0502020204030204" pitchFamily="34" charset="0"/>
                <a:cs typeface="Times New Roman" panose="02020603050405020304" pitchFamily="18" charset="0"/>
              </a:endParaRPr>
            </a:p>
          </p:txBody>
        </p:sp>
        <p:sp>
          <p:nvSpPr>
            <p:cNvPr id="35" name="TextBox 34"/>
            <p:cNvSpPr txBox="1"/>
            <p:nvPr/>
          </p:nvSpPr>
          <p:spPr>
            <a:xfrm>
              <a:off x="129397" y="1495674"/>
              <a:ext cx="4308178" cy="288509"/>
            </a:xfrm>
            <a:prstGeom prst="rect">
              <a:avLst/>
            </a:prstGeom>
            <a:noFill/>
          </p:spPr>
          <p:txBody>
            <a:bodyPr wrap="square" rtlCol="0">
              <a:spAutoFit/>
            </a:bodyPr>
            <a:lstStyle/>
            <a:p>
              <a:endParaRPr lang="en-GB" sz="1000" dirty="0" smtClean="0"/>
            </a:p>
          </p:txBody>
        </p:sp>
        <p:sp>
          <p:nvSpPr>
            <p:cNvPr id="36" name="TextBox 35"/>
            <p:cNvSpPr txBox="1"/>
            <p:nvPr/>
          </p:nvSpPr>
          <p:spPr>
            <a:xfrm>
              <a:off x="125213" y="444014"/>
              <a:ext cx="4308178" cy="2993279"/>
            </a:xfrm>
            <a:prstGeom prst="rect">
              <a:avLst/>
            </a:prstGeom>
            <a:noFill/>
          </p:spPr>
          <p:txBody>
            <a:bodyPr wrap="square" rtlCol="0">
              <a:spAutoFit/>
            </a:bodyPr>
            <a:lstStyle/>
            <a:p>
              <a:pPr>
                <a:lnSpc>
                  <a:spcPct val="150000"/>
                </a:lnSpc>
              </a:pPr>
              <a:r>
                <a:rPr lang="en-GB" sz="1000" u="sng" dirty="0" smtClean="0">
                  <a:solidFill>
                    <a:schemeClr val="accent2"/>
                  </a:solidFill>
                </a:rPr>
                <a:t>Absences</a:t>
              </a:r>
              <a:endParaRPr lang="en-GB" sz="1000" dirty="0" smtClean="0"/>
            </a:p>
            <a:p>
              <a:r>
                <a:rPr lang="en-GB" sz="1000" dirty="0"/>
                <a:t>Absences </a:t>
              </a:r>
              <a:r>
                <a:rPr lang="en-GB" sz="1000" dirty="0" smtClean="0"/>
                <a:t>had </a:t>
              </a:r>
              <a:r>
                <a:rPr lang="en-GB" sz="1000" dirty="0"/>
                <a:t>generally </a:t>
              </a:r>
              <a:r>
                <a:rPr lang="en-GB" sz="1000" dirty="0" smtClean="0"/>
                <a:t>trended </a:t>
              </a:r>
              <a:r>
                <a:rPr lang="en-GB" sz="1000" dirty="0"/>
                <a:t>lower when compared to 2019. However there has been </a:t>
              </a:r>
              <a:r>
                <a:rPr lang="en-GB" sz="1000" dirty="0" smtClean="0"/>
                <a:t>a recent </a:t>
              </a:r>
              <a:r>
                <a:rPr lang="en-GB" sz="1000" dirty="0"/>
                <a:t>increase in </a:t>
              </a:r>
              <a:r>
                <a:rPr lang="en-GB" sz="1000" dirty="0" smtClean="0"/>
                <a:t>absences which are now showing at slightly higher levels to 2019.</a:t>
              </a:r>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smtClean="0"/>
            </a:p>
            <a:p>
              <a:endParaRPr lang="en-GB" sz="1000" dirty="0"/>
            </a:p>
            <a:p>
              <a:pPr>
                <a:lnSpc>
                  <a:spcPct val="150000"/>
                </a:lnSpc>
              </a:pPr>
              <a:r>
                <a:rPr lang="en-GB" sz="1000" u="sng" dirty="0">
                  <a:solidFill>
                    <a:schemeClr val="accent2"/>
                  </a:solidFill>
                </a:rPr>
                <a:t>Staff COVID </a:t>
              </a:r>
              <a:r>
                <a:rPr lang="en-GB" sz="1000" u="sng" dirty="0" smtClean="0">
                  <a:solidFill>
                    <a:schemeClr val="accent2"/>
                  </a:solidFill>
                </a:rPr>
                <a:t>Screening</a:t>
              </a:r>
              <a:endParaRPr lang="en-GB" sz="1000" dirty="0" smtClean="0"/>
            </a:p>
            <a:p>
              <a:r>
                <a:rPr lang="en-GB" sz="1000" dirty="0" smtClean="0"/>
                <a:t>Testing </a:t>
              </a:r>
              <a:r>
                <a:rPr lang="en-GB" sz="1000" dirty="0"/>
                <a:t>of key workers for COVID-19 </a:t>
              </a:r>
              <a:r>
                <a:rPr lang="en-GB" sz="1000" dirty="0" smtClean="0"/>
                <a:t>continues </a:t>
              </a:r>
              <a:r>
                <a:rPr lang="en-GB" sz="1000" dirty="0"/>
                <a:t>and the number of tests arranged for Police Scotland employees is </a:t>
              </a:r>
              <a:r>
                <a:rPr lang="en-GB" sz="1000" dirty="0" smtClean="0"/>
                <a:t>broken down later in this report.</a:t>
              </a:r>
              <a:endParaRPr lang="en-GB" sz="1000" dirty="0"/>
            </a:p>
          </p:txBody>
        </p:sp>
      </p:grpSp>
      <p:grpSp>
        <p:nvGrpSpPr>
          <p:cNvPr id="59" name="Group 58"/>
          <p:cNvGrpSpPr/>
          <p:nvPr/>
        </p:nvGrpSpPr>
        <p:grpSpPr>
          <a:xfrm>
            <a:off x="8238565" y="77317"/>
            <a:ext cx="3869072" cy="4105127"/>
            <a:chOff x="4625704" y="78981"/>
            <a:chExt cx="3869072" cy="4105127"/>
          </a:xfrm>
        </p:grpSpPr>
        <p:sp>
          <p:nvSpPr>
            <p:cNvPr id="60" name="Rectangle 59"/>
            <p:cNvSpPr/>
            <p:nvPr/>
          </p:nvSpPr>
          <p:spPr>
            <a:xfrm>
              <a:off x="4625704" y="78981"/>
              <a:ext cx="3869072" cy="4105127"/>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1" name="Rectangle 60"/>
            <p:cNvSpPr/>
            <p:nvPr/>
          </p:nvSpPr>
          <p:spPr>
            <a:xfrm>
              <a:off x="5550970" y="80960"/>
              <a:ext cx="1915909" cy="307777"/>
            </a:xfrm>
            <a:prstGeom prst="rect">
              <a:avLst/>
            </a:prstGeom>
            <a:ln>
              <a:noFill/>
            </a:ln>
          </p:spPr>
          <p:txBody>
            <a:bodyPr wrap="none">
              <a:spAutoFit/>
            </a:bodyPr>
            <a:lstStyle/>
            <a:p>
              <a:pPr marL="448310" indent="-448310"/>
              <a:r>
                <a:rPr lang="en-GB" sz="1400" b="1" dirty="0" smtClean="0">
                  <a:solidFill>
                    <a:srgbClr val="FF9999"/>
                  </a:solidFill>
                  <a:ea typeface="Calibri" panose="020F0502020204030204" pitchFamily="34" charset="0"/>
                  <a:cs typeface="Times New Roman" panose="02020603050405020304" pitchFamily="18" charset="0"/>
                </a:rPr>
                <a:t>Coronavirus Legislation</a:t>
              </a:r>
              <a:endParaRPr lang="en-GB" sz="1400" b="1" dirty="0">
                <a:solidFill>
                  <a:srgbClr val="FF9999"/>
                </a:solidFill>
                <a:ea typeface="Calibri" panose="020F0502020204030204" pitchFamily="34" charset="0"/>
                <a:cs typeface="Times New Roman" panose="02020603050405020304" pitchFamily="18" charset="0"/>
              </a:endParaRPr>
            </a:p>
          </p:txBody>
        </p:sp>
        <p:sp>
          <p:nvSpPr>
            <p:cNvPr id="62" name="TextBox 61"/>
            <p:cNvSpPr txBox="1"/>
            <p:nvPr/>
          </p:nvSpPr>
          <p:spPr>
            <a:xfrm>
              <a:off x="4653271" y="713554"/>
              <a:ext cx="3738916" cy="707886"/>
            </a:xfrm>
            <a:prstGeom prst="rect">
              <a:avLst/>
            </a:prstGeom>
            <a:noFill/>
          </p:spPr>
          <p:txBody>
            <a:bodyPr wrap="square" rtlCol="0">
              <a:spAutoFit/>
            </a:bodyPr>
            <a:lstStyle/>
            <a:p>
              <a:r>
                <a:rPr lang="en-GB" sz="1000" dirty="0" smtClean="0"/>
                <a:t>The below chart is indicative of the co-operation levels experienced by police over the last 7 days. </a:t>
              </a:r>
              <a:r>
                <a:rPr lang="en-GB" sz="1000" dirty="0"/>
                <a:t>T</a:t>
              </a:r>
              <a:r>
                <a:rPr lang="en-GB" sz="1000" dirty="0" smtClean="0"/>
                <a:t>he vast majority of interactions between police and the public continue to be resolved without enforcement.</a:t>
              </a:r>
            </a:p>
          </p:txBody>
        </p:sp>
        <p:sp>
          <p:nvSpPr>
            <p:cNvPr id="63" name="TextBox 62"/>
            <p:cNvSpPr txBox="1"/>
            <p:nvPr/>
          </p:nvSpPr>
          <p:spPr>
            <a:xfrm>
              <a:off x="4689178" y="433392"/>
              <a:ext cx="3667102" cy="246221"/>
            </a:xfrm>
            <a:prstGeom prst="rect">
              <a:avLst/>
            </a:prstGeom>
            <a:noFill/>
          </p:spPr>
          <p:txBody>
            <a:bodyPr wrap="square" rtlCol="0">
              <a:spAutoFit/>
            </a:bodyPr>
            <a:lstStyle/>
            <a:p>
              <a:r>
                <a:rPr lang="en-GB" sz="1000" u="sng" dirty="0" smtClean="0">
                  <a:solidFill>
                    <a:srgbClr val="FF9999"/>
                  </a:solidFill>
                </a:rPr>
                <a:t>Co-operation with new Coronavirus Legislation</a:t>
              </a:r>
            </a:p>
          </p:txBody>
        </p:sp>
        <p:sp>
          <p:nvSpPr>
            <p:cNvPr id="65" name="TextBox 64"/>
            <p:cNvSpPr txBox="1"/>
            <p:nvPr/>
          </p:nvSpPr>
          <p:spPr>
            <a:xfrm>
              <a:off x="4675373" y="3318067"/>
              <a:ext cx="3667102" cy="400110"/>
            </a:xfrm>
            <a:prstGeom prst="rect">
              <a:avLst/>
            </a:prstGeom>
            <a:noFill/>
          </p:spPr>
          <p:txBody>
            <a:bodyPr wrap="square" rtlCol="0">
              <a:spAutoFit/>
            </a:bodyPr>
            <a:lstStyle/>
            <a:p>
              <a:r>
                <a:rPr lang="en-GB" sz="1000" u="sng" dirty="0" smtClean="0">
                  <a:solidFill>
                    <a:srgbClr val="FF9999"/>
                  </a:solidFill>
                </a:rPr>
                <a:t>Total Number of Enforcement Activity Relating to Coronavirus Legislation</a:t>
              </a:r>
            </a:p>
          </p:txBody>
        </p:sp>
      </p:grpSp>
      <p:sp>
        <p:nvSpPr>
          <p:cNvPr id="58" name="Rectangle 57"/>
          <p:cNvSpPr/>
          <p:nvPr/>
        </p:nvSpPr>
        <p:spPr>
          <a:xfrm>
            <a:off x="8236961" y="4277708"/>
            <a:ext cx="3869072" cy="219410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4" name="Rectangle 63"/>
          <p:cNvSpPr/>
          <p:nvPr/>
        </p:nvSpPr>
        <p:spPr>
          <a:xfrm>
            <a:off x="8857324" y="4236068"/>
            <a:ext cx="2628348" cy="307777"/>
          </a:xfrm>
          <a:prstGeom prst="rect">
            <a:avLst/>
          </a:prstGeom>
        </p:spPr>
        <p:txBody>
          <a:bodyPr wrap="none">
            <a:spAutoFit/>
          </a:bodyPr>
          <a:lstStyle/>
          <a:p>
            <a:pPr marL="448310" indent="-448310" algn="ctr"/>
            <a:r>
              <a:rPr lang="en-GB" sz="1400" b="1" dirty="0" smtClean="0">
                <a:solidFill>
                  <a:schemeClr val="accent4"/>
                </a:solidFill>
                <a:ea typeface="Calibri" panose="020F0502020204030204" pitchFamily="34" charset="0"/>
                <a:cs typeface="Times New Roman" panose="02020603050405020304" pitchFamily="18" charset="0"/>
              </a:rPr>
              <a:t>Total Referrals to 20</a:t>
            </a:r>
            <a:r>
              <a:rPr lang="en-GB" sz="1400" b="1" baseline="30000" dirty="0" smtClean="0">
                <a:solidFill>
                  <a:schemeClr val="accent4"/>
                </a:solidFill>
                <a:ea typeface="Calibri" panose="020F0502020204030204" pitchFamily="34" charset="0"/>
                <a:cs typeface="Times New Roman" panose="02020603050405020304" pitchFamily="18" charset="0"/>
              </a:rPr>
              <a:t>th</a:t>
            </a:r>
            <a:r>
              <a:rPr lang="en-GB" sz="1400" b="1" dirty="0" smtClean="0">
                <a:solidFill>
                  <a:schemeClr val="accent4"/>
                </a:solidFill>
                <a:ea typeface="Calibri" panose="020F0502020204030204" pitchFamily="34" charset="0"/>
                <a:cs typeface="Times New Roman" panose="02020603050405020304" pitchFamily="18" charset="0"/>
              </a:rPr>
              <a:t> September</a:t>
            </a:r>
            <a:endParaRPr lang="en-GB" sz="1400" b="1" dirty="0">
              <a:solidFill>
                <a:schemeClr val="accent4"/>
              </a:solidFill>
              <a:ea typeface="Calibri" panose="020F0502020204030204" pitchFamily="34" charset="0"/>
              <a:cs typeface="Times New Roman" panose="02020603050405020304" pitchFamily="18" charset="0"/>
            </a:endParaRPr>
          </a:p>
        </p:txBody>
      </p:sp>
      <p:graphicFrame>
        <p:nvGraphicFramePr>
          <p:cNvPr id="69" name="Table 68"/>
          <p:cNvGraphicFramePr>
            <a:graphicFrameLocks noGrp="1"/>
          </p:cNvGraphicFramePr>
          <p:nvPr>
            <p:extLst>
              <p:ext uri="{D42A27DB-BD31-4B8C-83A1-F6EECF244321}">
                <p14:modId xmlns:p14="http://schemas.microsoft.com/office/powerpoint/2010/main" val="3887319528"/>
              </p:ext>
            </p:extLst>
          </p:nvPr>
        </p:nvGraphicFramePr>
        <p:xfrm>
          <a:off x="8521531" y="3752598"/>
          <a:ext cx="3303783" cy="275019"/>
        </p:xfrm>
        <a:graphic>
          <a:graphicData uri="http://schemas.openxmlformats.org/drawingml/2006/table">
            <a:tbl>
              <a:tblPr firstRow="1" bandRow="1">
                <a:tableStyleId>{8A107856-5554-42FB-B03E-39F5DBC370BA}</a:tableStyleId>
              </a:tblPr>
              <a:tblGrid>
                <a:gridCol w="2560970"/>
                <a:gridCol w="742813"/>
              </a:tblGrid>
              <a:tr h="275019">
                <a:tc>
                  <a:txBody>
                    <a:bodyPr/>
                    <a:lstStyle/>
                    <a:p>
                      <a:pPr algn="ctr"/>
                      <a:r>
                        <a:rPr lang="en-GB" sz="1050" dirty="0" smtClean="0">
                          <a:solidFill>
                            <a:srgbClr val="FF9999"/>
                          </a:solidFill>
                        </a:rPr>
                        <a:t>Enforcement</a:t>
                      </a:r>
                      <a:r>
                        <a:rPr lang="en-GB" sz="1050" baseline="0" dirty="0" smtClean="0">
                          <a:solidFill>
                            <a:srgbClr val="FF9999"/>
                          </a:solidFill>
                        </a:rPr>
                        <a:t> Activity over last 7 days</a:t>
                      </a:r>
                      <a:endParaRPr lang="en-GB" sz="1050" dirty="0">
                        <a:solidFill>
                          <a:srgbClr val="FF9999"/>
                        </a:solidFill>
                      </a:endParaRPr>
                    </a:p>
                  </a:txBody>
                  <a:tcPr anchor="ctr">
                    <a:solidFill>
                      <a:schemeClr val="bg1"/>
                    </a:solidFill>
                  </a:tcPr>
                </a:tc>
                <a:tc>
                  <a:txBody>
                    <a:bodyPr/>
                    <a:lstStyle/>
                    <a:p>
                      <a:pPr algn="ctr"/>
                      <a:r>
                        <a:rPr lang="en-GB" sz="1050" dirty="0" smtClean="0">
                          <a:solidFill>
                            <a:srgbClr val="FF9999"/>
                          </a:solidFill>
                        </a:rPr>
                        <a:t>24</a:t>
                      </a:r>
                      <a:endParaRPr lang="en-GB" sz="1050" dirty="0">
                        <a:solidFill>
                          <a:srgbClr val="FF9999"/>
                        </a:solidFill>
                      </a:endParaRPr>
                    </a:p>
                  </a:txBody>
                  <a:tcPr anchor="ctr">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2907426"/>
              </p:ext>
            </p:extLst>
          </p:nvPr>
        </p:nvGraphicFramePr>
        <p:xfrm>
          <a:off x="8447821" y="4560811"/>
          <a:ext cx="3451776" cy="1376374"/>
        </p:xfrm>
        <a:graphic>
          <a:graphicData uri="http://schemas.openxmlformats.org/drawingml/2006/table">
            <a:tbl>
              <a:tblPr firstRow="1" bandRow="1">
                <a:tableStyleId>{C4B1156A-380E-4F78-BDF5-A606A8083BF9}</a:tableStyleId>
              </a:tblPr>
              <a:tblGrid>
                <a:gridCol w="2610335"/>
                <a:gridCol w="841441"/>
              </a:tblGrid>
              <a:tr h="280417">
                <a:tc>
                  <a:txBody>
                    <a:bodyPr/>
                    <a:lstStyle/>
                    <a:p>
                      <a:pPr algn="l"/>
                      <a:r>
                        <a:rPr lang="en-GB" sz="1000" b="1" dirty="0" smtClean="0">
                          <a:solidFill>
                            <a:schemeClr val="tx1"/>
                          </a:solidFill>
                        </a:rPr>
                        <a:t>Public Health Scotland Travel </a:t>
                      </a:r>
                      <a:r>
                        <a:rPr lang="en-GB" sz="1000" b="1" dirty="0" err="1" smtClean="0">
                          <a:solidFill>
                            <a:schemeClr val="tx1"/>
                          </a:solidFill>
                        </a:rPr>
                        <a:t>Regs</a:t>
                      </a:r>
                      <a:r>
                        <a:rPr lang="en-GB" sz="1000" b="1" dirty="0" smtClean="0">
                          <a:solidFill>
                            <a:schemeClr val="tx1"/>
                          </a:solidFill>
                        </a:rPr>
                        <a:t>. Referrals</a:t>
                      </a:r>
                    </a:p>
                  </a:txBody>
                  <a:tcPr anchor="ctr"/>
                </a:tc>
                <a:tc>
                  <a:txBody>
                    <a:bodyPr/>
                    <a:lstStyle/>
                    <a:p>
                      <a:pPr algn="ctr"/>
                      <a:r>
                        <a:rPr lang="en-GB" sz="1000" b="1" dirty="0" smtClean="0"/>
                        <a:t>181</a:t>
                      </a:r>
                      <a:endParaRPr lang="en-GB" sz="1000" b="1" dirty="0"/>
                    </a:p>
                  </a:txBody>
                  <a:tcPr anchor="ctr"/>
                </a:tc>
              </a:tr>
              <a:tr h="280417">
                <a:tc>
                  <a:txBody>
                    <a:bodyPr/>
                    <a:lstStyle/>
                    <a:p>
                      <a:pPr algn="l"/>
                      <a:r>
                        <a:rPr lang="en-GB" sz="1000" b="0" dirty="0" smtClean="0">
                          <a:solidFill>
                            <a:schemeClr val="tx1"/>
                          </a:solidFill>
                        </a:rPr>
                        <a:t>Investigated by Resolution Team</a:t>
                      </a:r>
                    </a:p>
                  </a:txBody>
                  <a:tcPr anchor="ctr"/>
                </a:tc>
                <a:tc>
                  <a:txBody>
                    <a:bodyPr/>
                    <a:lstStyle/>
                    <a:p>
                      <a:pPr algn="ctr"/>
                      <a:r>
                        <a:rPr lang="en-GB" sz="1000" b="1" dirty="0" smtClean="0"/>
                        <a:t>86</a:t>
                      </a:r>
                      <a:endParaRPr lang="en-GB" sz="1000" b="1" dirty="0"/>
                    </a:p>
                  </a:txBody>
                  <a:tcPr anchor="ctr"/>
                </a:tc>
              </a:tr>
              <a:tr h="280417">
                <a:tc>
                  <a:txBody>
                    <a:bodyPr/>
                    <a:lstStyle/>
                    <a:p>
                      <a:pPr algn="l"/>
                      <a:r>
                        <a:rPr lang="en-GB" sz="1000" b="0" smtClean="0">
                          <a:solidFill>
                            <a:schemeClr val="tx1"/>
                          </a:solidFill>
                        </a:rPr>
                        <a:t>Investigated </a:t>
                      </a:r>
                      <a:r>
                        <a:rPr lang="en-GB" sz="1000" b="0" dirty="0" smtClean="0">
                          <a:solidFill>
                            <a:schemeClr val="tx1"/>
                          </a:solidFill>
                        </a:rPr>
                        <a:t>by Local Policing </a:t>
                      </a:r>
                    </a:p>
                  </a:txBody>
                  <a:tcPr anchor="ctr"/>
                </a:tc>
                <a:tc>
                  <a:txBody>
                    <a:bodyPr/>
                    <a:lstStyle/>
                    <a:p>
                      <a:pPr algn="ctr"/>
                      <a:r>
                        <a:rPr lang="en-GB" sz="1000" b="1" smtClean="0"/>
                        <a:t>95</a:t>
                      </a:r>
                      <a:endParaRPr lang="en-GB" sz="1000" b="1" dirty="0"/>
                    </a:p>
                  </a:txBody>
                  <a:tcPr anchor="ctr"/>
                </a:tc>
              </a:tr>
              <a:tr h="254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Investigations</a:t>
                      </a:r>
                      <a:r>
                        <a:rPr lang="en-GB" sz="1000" baseline="0" dirty="0" smtClean="0">
                          <a:solidFill>
                            <a:schemeClr val="tx1"/>
                          </a:solidFill>
                        </a:rPr>
                        <a:t> </a:t>
                      </a:r>
                      <a:r>
                        <a:rPr lang="en-GB" sz="1000" dirty="0" smtClean="0">
                          <a:solidFill>
                            <a:schemeClr val="tx1"/>
                          </a:solidFill>
                        </a:rPr>
                        <a:t>Ongoing</a:t>
                      </a:r>
                      <a:endParaRPr lang="en-GB" sz="1000" dirty="0">
                        <a:solidFill>
                          <a:schemeClr val="tx1"/>
                        </a:solidFill>
                      </a:endParaRPr>
                    </a:p>
                  </a:txBody>
                  <a:tcPr anchor="ctr"/>
                </a:tc>
                <a:tc>
                  <a:txBody>
                    <a:bodyPr/>
                    <a:lstStyle/>
                    <a:p>
                      <a:pPr algn="ctr"/>
                      <a:r>
                        <a:rPr lang="en-GB" sz="1000" b="1" dirty="0" smtClean="0"/>
                        <a:t>0</a:t>
                      </a:r>
                      <a:endParaRPr lang="en-GB" sz="1000" b="1" dirty="0"/>
                    </a:p>
                  </a:txBody>
                  <a:tcPr anchor="ctr"/>
                </a:tc>
              </a:tr>
              <a:tr h="280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FPNs issued for breach of Travel Regs.</a:t>
                      </a:r>
                      <a:endParaRPr lang="en-GB" sz="1000" b="1" dirty="0">
                        <a:solidFill>
                          <a:schemeClr val="tx1"/>
                        </a:solidFill>
                      </a:endParaRPr>
                    </a:p>
                  </a:txBody>
                  <a:tcPr anchor="ctr"/>
                </a:tc>
                <a:tc>
                  <a:txBody>
                    <a:bodyPr/>
                    <a:lstStyle/>
                    <a:p>
                      <a:pPr algn="ctr"/>
                      <a:r>
                        <a:rPr lang="en-GB" sz="1000" b="1" dirty="0" smtClean="0"/>
                        <a:t>2</a:t>
                      </a:r>
                      <a:endParaRPr lang="en-GB" sz="1000" b="1" dirty="0"/>
                    </a:p>
                  </a:txBody>
                  <a:tcPr anchor="ctr"/>
                </a:tc>
              </a:tr>
            </a:tbl>
          </a:graphicData>
        </a:graphic>
      </p:graphicFrame>
      <p:sp>
        <p:nvSpPr>
          <p:cNvPr id="10" name="TextBox 9"/>
          <p:cNvSpPr txBox="1"/>
          <p:nvPr/>
        </p:nvSpPr>
        <p:spPr>
          <a:xfrm>
            <a:off x="8450297" y="5937184"/>
            <a:ext cx="3375017" cy="461665"/>
          </a:xfrm>
          <a:prstGeom prst="rect">
            <a:avLst/>
          </a:prstGeom>
          <a:noFill/>
        </p:spPr>
        <p:txBody>
          <a:bodyPr wrap="square" rtlCol="0">
            <a:spAutoFit/>
          </a:bodyPr>
          <a:lstStyle/>
          <a:p>
            <a:pPr algn="ctr"/>
            <a:r>
              <a:rPr lang="en-GB" sz="800" dirty="0" smtClean="0"/>
              <a:t>Note: The referral figures are a count of reports submitted to Police Scotland. These will therefore vary from counts of the number of individuals.</a:t>
            </a:r>
          </a:p>
          <a:p>
            <a:pPr algn="ctr"/>
            <a:r>
              <a:rPr lang="en-GB" sz="800" dirty="0" smtClean="0"/>
              <a:t>FPN may be derived from both </a:t>
            </a:r>
            <a:r>
              <a:rPr lang="en-GB" sz="800" dirty="0" err="1" smtClean="0"/>
              <a:t>PHS</a:t>
            </a:r>
            <a:r>
              <a:rPr lang="en-GB" sz="800" dirty="0" smtClean="0"/>
              <a:t> and Home Office Referrals.</a:t>
            </a:r>
          </a:p>
        </p:txBody>
      </p:sp>
      <p:graphicFrame>
        <p:nvGraphicFramePr>
          <p:cNvPr id="52" name="Chart 51"/>
          <p:cNvGraphicFramePr>
            <a:graphicFrameLocks/>
          </p:cNvGraphicFramePr>
          <p:nvPr>
            <p:extLst>
              <p:ext uri="{D42A27DB-BD31-4B8C-83A1-F6EECF244321}">
                <p14:modId xmlns:p14="http://schemas.microsoft.com/office/powerpoint/2010/main" val="207329266"/>
              </p:ext>
            </p:extLst>
          </p:nvPr>
        </p:nvGraphicFramePr>
        <p:xfrm>
          <a:off x="4653513" y="1529707"/>
          <a:ext cx="2835419" cy="171130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a:blip r:embed="rId4"/>
          <a:stretch>
            <a:fillRect/>
          </a:stretch>
        </p:blipFill>
        <p:spPr>
          <a:xfrm>
            <a:off x="10872620" y="1813567"/>
            <a:ext cx="816278" cy="939749"/>
          </a:xfrm>
          <a:prstGeom prst="rect">
            <a:avLst/>
          </a:prstGeom>
        </p:spPr>
      </p:pic>
      <p:sp>
        <p:nvSpPr>
          <p:cNvPr id="2" name="Rectangle 1"/>
          <p:cNvSpPr/>
          <p:nvPr/>
        </p:nvSpPr>
        <p:spPr>
          <a:xfrm>
            <a:off x="61823" y="5190238"/>
            <a:ext cx="3960637" cy="1292662"/>
          </a:xfrm>
          <a:prstGeom prst="rect">
            <a:avLst/>
          </a:prstGeom>
          <a:ln w="28575">
            <a:solidFill>
              <a:srgbClr val="24AE94"/>
            </a:solidFill>
          </a:ln>
        </p:spPr>
        <p:txBody>
          <a:bodyPr wrap="square">
            <a:spAutoFit/>
          </a:bodyPr>
          <a:lstStyle/>
          <a:p>
            <a:pPr algn="ctr"/>
            <a:r>
              <a:rPr lang="en-GB" sz="1100" b="1" dirty="0"/>
              <a:t>House Gatherings in Private Dwellings</a:t>
            </a:r>
          </a:p>
          <a:p>
            <a:pPr algn="ctr"/>
            <a:endParaRPr lang="en-GB" sz="1100" dirty="0"/>
          </a:p>
          <a:p>
            <a:pPr lvl="0" algn="ctr">
              <a:defRPr/>
            </a:pPr>
            <a:r>
              <a:rPr lang="en-GB" sz="1100" dirty="0"/>
              <a:t>From </a:t>
            </a:r>
            <a:r>
              <a:rPr lang="en-GB" sz="1100" dirty="0" smtClean="0"/>
              <a:t>14</a:t>
            </a:r>
            <a:r>
              <a:rPr lang="en-GB" sz="1100" baseline="30000" dirty="0" smtClean="0"/>
              <a:t>th</a:t>
            </a:r>
            <a:r>
              <a:rPr lang="en-GB" sz="1100" dirty="0" smtClean="0"/>
              <a:t> - 20</a:t>
            </a:r>
            <a:r>
              <a:rPr lang="en-GB" sz="1100" baseline="30000" dirty="0" smtClean="0"/>
              <a:t>th</a:t>
            </a:r>
            <a:r>
              <a:rPr lang="en-GB" sz="1100" dirty="0" smtClean="0"/>
              <a:t> </a:t>
            </a:r>
            <a:r>
              <a:rPr lang="en-GB" sz="1100" dirty="0"/>
              <a:t>September police </a:t>
            </a:r>
            <a:r>
              <a:rPr lang="en-GB" sz="1100" dirty="0" smtClean="0"/>
              <a:t>attended 564 ‘</a:t>
            </a:r>
            <a:r>
              <a:rPr lang="en-GB" sz="1100" dirty="0"/>
              <a:t>House Party’ Incidents.</a:t>
            </a:r>
          </a:p>
          <a:p>
            <a:pPr algn="ctr"/>
            <a:endParaRPr lang="en-GB" sz="1200" dirty="0"/>
          </a:p>
          <a:p>
            <a:pPr algn="ctr"/>
            <a:r>
              <a:rPr lang="en-GB" sz="1100" dirty="0"/>
              <a:t>Further data is available in the Incident Demand – House Gatherings slide.</a:t>
            </a:r>
          </a:p>
        </p:txBody>
      </p:sp>
      <p:graphicFrame>
        <p:nvGraphicFramePr>
          <p:cNvPr id="56" name="Chart 55"/>
          <p:cNvGraphicFramePr>
            <a:graphicFrameLocks/>
          </p:cNvGraphicFramePr>
          <p:nvPr>
            <p:extLst>
              <p:ext uri="{D42A27DB-BD31-4B8C-83A1-F6EECF244321}">
                <p14:modId xmlns:p14="http://schemas.microsoft.com/office/powerpoint/2010/main" val="4073577594"/>
              </p:ext>
            </p:extLst>
          </p:nvPr>
        </p:nvGraphicFramePr>
        <p:xfrm>
          <a:off x="4565674" y="1440196"/>
          <a:ext cx="2989684" cy="1786696"/>
        </p:xfrm>
        <a:graphic>
          <a:graphicData uri="http://schemas.openxmlformats.org/drawingml/2006/chart">
            <c:chart xmlns:c="http://schemas.openxmlformats.org/drawingml/2006/chart" xmlns:r="http://schemas.openxmlformats.org/officeDocument/2006/relationships" r:id="rId5"/>
          </a:graphicData>
        </a:graphic>
      </p:graphicFrame>
      <p:pic>
        <p:nvPicPr>
          <p:cNvPr id="57" name="Picture 56"/>
          <p:cNvPicPr>
            <a:picLocks noChangeAspect="1"/>
          </p:cNvPicPr>
          <p:nvPr/>
        </p:nvPicPr>
        <p:blipFill>
          <a:blip r:embed="rId6"/>
          <a:stretch>
            <a:fillRect/>
          </a:stretch>
        </p:blipFill>
        <p:spPr>
          <a:xfrm>
            <a:off x="8338616" y="1401299"/>
            <a:ext cx="2248148" cy="1812336"/>
          </a:xfrm>
          <a:prstGeom prst="rect">
            <a:avLst/>
          </a:prstGeom>
        </p:spPr>
      </p:pic>
      <p:graphicFrame>
        <p:nvGraphicFramePr>
          <p:cNvPr id="66" name="Chart 65"/>
          <p:cNvGraphicFramePr>
            <a:graphicFrameLocks/>
          </p:cNvGraphicFramePr>
          <p:nvPr>
            <p:extLst>
              <p:ext uri="{D42A27DB-BD31-4B8C-83A1-F6EECF244321}">
                <p14:modId xmlns:p14="http://schemas.microsoft.com/office/powerpoint/2010/main" val="652222915"/>
              </p:ext>
            </p:extLst>
          </p:nvPr>
        </p:nvGraphicFramePr>
        <p:xfrm>
          <a:off x="875792" y="3831456"/>
          <a:ext cx="2332697" cy="12945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Chart 54"/>
          <p:cNvGraphicFramePr>
            <a:graphicFrameLocks/>
          </p:cNvGraphicFramePr>
          <p:nvPr>
            <p:extLst>
              <p:ext uri="{D42A27DB-BD31-4B8C-83A1-F6EECF244321}">
                <p14:modId xmlns:p14="http://schemas.microsoft.com/office/powerpoint/2010/main" val="281761257"/>
              </p:ext>
            </p:extLst>
          </p:nvPr>
        </p:nvGraphicFramePr>
        <p:xfrm>
          <a:off x="360001" y="1529707"/>
          <a:ext cx="3168246" cy="102145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0" name="Chart 49"/>
          <p:cNvGraphicFramePr>
            <a:graphicFrameLocks/>
          </p:cNvGraphicFramePr>
          <p:nvPr>
            <p:extLst>
              <p:ext uri="{D42A27DB-BD31-4B8C-83A1-F6EECF244321}">
                <p14:modId xmlns:p14="http://schemas.microsoft.com/office/powerpoint/2010/main" val="2186200334"/>
              </p:ext>
            </p:extLst>
          </p:nvPr>
        </p:nvGraphicFramePr>
        <p:xfrm>
          <a:off x="5200368" y="4560810"/>
          <a:ext cx="1876423" cy="106482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54199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93898" y="1062793"/>
            <a:ext cx="9910628" cy="3974716"/>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Service Centre </a:t>
            </a:r>
            <a:r>
              <a:rPr lang="en-GB" sz="2000" b="1" dirty="0">
                <a:solidFill>
                  <a:prstClr val="white"/>
                </a:solidFill>
              </a:rPr>
              <a:t>Demand </a:t>
            </a:r>
            <a:r>
              <a:rPr lang="en-GB" sz="2000" b="1" dirty="0" smtClean="0">
                <a:solidFill>
                  <a:prstClr val="white"/>
                </a:solidFill>
              </a:rPr>
              <a:t>(17</a:t>
            </a:r>
            <a:r>
              <a:rPr lang="en-GB" sz="2000" b="1" baseline="30000" dirty="0" smtClean="0">
                <a:solidFill>
                  <a:prstClr val="white"/>
                </a:solidFill>
              </a:rPr>
              <a:t>th </a:t>
            </a:r>
            <a:r>
              <a:rPr lang="en-GB" sz="2000" b="1" dirty="0" smtClean="0">
                <a:solidFill>
                  <a:prstClr val="white"/>
                </a:solidFill>
              </a:rPr>
              <a:t>– 23</a:t>
            </a:r>
            <a:r>
              <a:rPr lang="en-GB" sz="2000" b="1" baseline="30000" dirty="0" smtClean="0">
                <a:solidFill>
                  <a:prstClr val="white"/>
                </a:solidFill>
              </a:rPr>
              <a:t>rd </a:t>
            </a:r>
            <a:r>
              <a:rPr lang="en-GB" sz="2000" b="1" dirty="0" smtClean="0">
                <a:solidFill>
                  <a:prstClr val="white"/>
                </a:solidFill>
              </a:rPr>
              <a:t>September 2020)</a:t>
            </a:r>
          </a:p>
          <a:p>
            <a:pPr algn="ctr"/>
            <a:endParaRPr lang="en-GB" sz="800" b="1" dirty="0">
              <a:solidFill>
                <a:prstClr val="white"/>
              </a:solidFill>
            </a:endParaRPr>
          </a:p>
        </p:txBody>
      </p:sp>
      <p:sp>
        <p:nvSpPr>
          <p:cNvPr id="4" name="Rectangle 2"/>
          <p:cNvSpPr>
            <a:spLocks noChangeArrowheads="1"/>
          </p:cNvSpPr>
          <p:nvPr/>
        </p:nvSpPr>
        <p:spPr bwMode="auto">
          <a:xfrm>
            <a:off x="-822121" y="1258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13"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2"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61851264"/>
              </p:ext>
            </p:extLst>
          </p:nvPr>
        </p:nvGraphicFramePr>
        <p:xfrm>
          <a:off x="2491642" y="5326042"/>
          <a:ext cx="6883400" cy="952500"/>
        </p:xfrm>
        <a:graphic>
          <a:graphicData uri="http://schemas.openxmlformats.org/drawingml/2006/table">
            <a:tbl>
              <a:tblPr/>
              <a:tblGrid>
                <a:gridCol w="1154103"/>
                <a:gridCol w="824359"/>
                <a:gridCol w="672170"/>
                <a:gridCol w="751435"/>
                <a:gridCol w="713388"/>
                <a:gridCol w="710217"/>
                <a:gridCol w="672170"/>
                <a:gridCol w="713388"/>
                <a:gridCol w="672170"/>
              </a:tblGrid>
              <a:tr h="190500">
                <a:tc>
                  <a:txBody>
                    <a:bodyPr/>
                    <a:lstStyle/>
                    <a:p>
                      <a:pPr algn="ctr" fontAlgn="ctr"/>
                      <a:r>
                        <a:rPr lang="en-GB" sz="11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smtClean="0">
                          <a:solidFill>
                            <a:srgbClr val="FFFFFF"/>
                          </a:solidFill>
                          <a:effectLst/>
                          <a:latin typeface="Calibri" panose="020F0502020204030204" pitchFamily="34" charset="0"/>
                        </a:rPr>
                        <a:t>17-Sep</a:t>
                      </a:r>
                      <a:endParaRPr lang="en-GB" sz="11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smtClean="0">
                          <a:solidFill>
                            <a:srgbClr val="FFFFFF"/>
                          </a:solidFill>
                          <a:effectLst/>
                          <a:latin typeface="Calibri" panose="020F0502020204030204" pitchFamily="34" charset="0"/>
                        </a:rPr>
                        <a:t>18-Sep</a:t>
                      </a:r>
                      <a:endParaRPr lang="en-GB" sz="11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smtClean="0">
                          <a:solidFill>
                            <a:srgbClr val="FFFFFF"/>
                          </a:solidFill>
                          <a:effectLst/>
                          <a:latin typeface="Calibri" panose="020F0502020204030204" pitchFamily="34" charset="0"/>
                        </a:rPr>
                        <a:t>19-Sep</a:t>
                      </a:r>
                      <a:endParaRPr lang="en-GB" sz="11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smtClean="0">
                          <a:solidFill>
                            <a:srgbClr val="FFFFFF"/>
                          </a:solidFill>
                          <a:effectLst/>
                          <a:latin typeface="Calibri" panose="020F0502020204030204" pitchFamily="34" charset="0"/>
                        </a:rPr>
                        <a:t>20-Sep</a:t>
                      </a:r>
                      <a:endParaRPr lang="en-GB" sz="11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smtClean="0">
                          <a:solidFill>
                            <a:srgbClr val="FFFFFF"/>
                          </a:solidFill>
                          <a:effectLst/>
                          <a:latin typeface="Calibri" panose="020F0502020204030204" pitchFamily="34" charset="0"/>
                        </a:rPr>
                        <a:t>21-Sep</a:t>
                      </a:r>
                      <a:endParaRPr lang="en-GB" sz="11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smtClean="0">
                          <a:solidFill>
                            <a:srgbClr val="FFFFFF"/>
                          </a:solidFill>
                          <a:effectLst/>
                          <a:latin typeface="Calibri" panose="020F0502020204030204" pitchFamily="34" charset="0"/>
                        </a:rPr>
                        <a:t>22-Sep</a:t>
                      </a:r>
                      <a:endParaRPr lang="en-GB" sz="11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smtClean="0">
                          <a:solidFill>
                            <a:srgbClr val="FFFFFF"/>
                          </a:solidFill>
                          <a:effectLst/>
                          <a:latin typeface="Calibri" panose="020F0502020204030204" pitchFamily="34" charset="0"/>
                        </a:rPr>
                        <a:t>23-Sep</a:t>
                      </a:r>
                      <a:endParaRPr lang="en-GB" sz="11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ctr"/>
                      <a:r>
                        <a:rPr lang="en-GB" sz="1100" b="1" i="0" u="none" strike="noStrike" dirty="0">
                          <a:solidFill>
                            <a:srgbClr val="FFFFFF"/>
                          </a:solidFill>
                          <a:effectLst/>
                          <a:latin typeface="Calibri" panose="020F0502020204030204" pitchFamily="34" charset="0"/>
                        </a:rPr>
                        <a:t>Total</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r>
              <a:tr h="190500">
                <a:tc>
                  <a:txBody>
                    <a:bodyPr/>
                    <a:lstStyle/>
                    <a:p>
                      <a:pPr algn="ctr" fontAlgn="ctr"/>
                      <a:r>
                        <a:rPr lang="en-GB" sz="1100" b="1" i="0" u="none" strike="noStrike" dirty="0">
                          <a:solidFill>
                            <a:srgbClr val="FFFFFF"/>
                          </a:solidFill>
                          <a:effectLst/>
                          <a:latin typeface="Calibri" panose="020F0502020204030204" pitchFamily="34" charset="0"/>
                        </a:rPr>
                        <a:t>2020 101 </a:t>
                      </a:r>
                      <a:r>
                        <a:rPr lang="en-GB" sz="1100" b="1" i="0" u="none" strike="noStrike" dirty="0" err="1">
                          <a:solidFill>
                            <a:srgbClr val="FFFFFF"/>
                          </a:solidFill>
                          <a:effectLst/>
                          <a:latin typeface="Calibri" panose="020F0502020204030204" pitchFamily="34" charset="0"/>
                        </a:rPr>
                        <a:t>Ans</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r" fontAlgn="b"/>
                      <a:r>
                        <a:rPr lang="en-GB" sz="1100" b="0" i="0" u="none" strike="noStrike">
                          <a:solidFill>
                            <a:srgbClr val="000000"/>
                          </a:solidFill>
                          <a:effectLst/>
                          <a:latin typeface="Calibri" panose="020F0502020204030204" pitchFamily="34" charset="0"/>
                        </a:rPr>
                        <a:t>3515</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3641</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4134</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3473</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4182</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3998</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4198</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27141</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r h="190500">
                <a:tc>
                  <a:txBody>
                    <a:bodyPr/>
                    <a:lstStyle/>
                    <a:p>
                      <a:pPr algn="ctr" fontAlgn="ctr"/>
                      <a:r>
                        <a:rPr lang="en-GB" sz="1100" b="1" i="0" u="none" strike="noStrike">
                          <a:solidFill>
                            <a:srgbClr val="FFFFFF"/>
                          </a:solidFill>
                          <a:effectLst/>
                          <a:latin typeface="Calibri" panose="020F0502020204030204" pitchFamily="34" charset="0"/>
                        </a:rPr>
                        <a:t>2020 999 Ans</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r" fontAlgn="b"/>
                      <a:r>
                        <a:rPr lang="en-GB" sz="1100" b="0" i="0" u="none" strike="noStrike">
                          <a:solidFill>
                            <a:srgbClr val="000000"/>
                          </a:solidFill>
                          <a:effectLst/>
                          <a:latin typeface="Calibri" panose="020F0502020204030204" pitchFamily="34" charset="0"/>
                        </a:rPr>
                        <a:t>1826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2277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2353</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1976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1627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1448</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1496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13003</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r h="190500">
                <a:tc>
                  <a:txBody>
                    <a:bodyPr/>
                    <a:lstStyle/>
                    <a:p>
                      <a:pPr algn="ctr" fontAlgn="ctr"/>
                      <a:r>
                        <a:rPr lang="en-GB" sz="1100" b="1" i="0" u="none" strike="noStrike">
                          <a:solidFill>
                            <a:srgbClr val="FFFFFF"/>
                          </a:solidFill>
                          <a:effectLst/>
                          <a:latin typeface="Calibri" panose="020F0502020204030204" pitchFamily="34" charset="0"/>
                        </a:rPr>
                        <a:t>2019 101 Ans</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r" fontAlgn="b"/>
                      <a:r>
                        <a:rPr lang="en-GB" sz="1100" b="0" i="0" u="none" strike="noStrike">
                          <a:solidFill>
                            <a:srgbClr val="000000"/>
                          </a:solidFill>
                          <a:effectLst/>
                          <a:latin typeface="Calibri" panose="020F0502020204030204" pitchFamily="34" charset="0"/>
                        </a:rPr>
                        <a:t>4658</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5173</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4627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4500</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4327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3801</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5183</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32269</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r h="190500">
                <a:tc>
                  <a:txBody>
                    <a:bodyPr/>
                    <a:lstStyle/>
                    <a:p>
                      <a:pPr algn="ctr" fontAlgn="ctr"/>
                      <a:r>
                        <a:rPr lang="en-GB" sz="1100" b="1" i="0" u="none" strike="noStrike">
                          <a:solidFill>
                            <a:srgbClr val="FFFFFF"/>
                          </a:solidFill>
                          <a:effectLst/>
                          <a:latin typeface="Calibri" panose="020F0502020204030204" pitchFamily="34" charset="0"/>
                        </a:rPr>
                        <a:t>2019 999 Ans</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r" fontAlgn="b"/>
                      <a:r>
                        <a:rPr lang="en-GB" sz="1100" b="0" i="0" u="none" strike="noStrike">
                          <a:solidFill>
                            <a:srgbClr val="000000"/>
                          </a:solidFill>
                          <a:effectLst/>
                          <a:latin typeface="Calibri" panose="020F0502020204030204" pitchFamily="34" charset="0"/>
                        </a:rPr>
                        <a:t>1571</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1557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1698</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2108</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2426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1947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1640</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12947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nvGraphicFramePr>
        <p:xfrm>
          <a:off x="10478278" y="6111551"/>
          <a:ext cx="208280" cy="365760"/>
        </p:xfrm>
        <a:graphic>
          <a:graphicData uri="http://schemas.openxmlformats.org/drawingml/2006/table">
            <a:tbl>
              <a:tblPr/>
              <a:tblGrid>
                <a:gridCol w="208280"/>
              </a:tblGrid>
              <a:tr h="0">
                <a:tc>
                  <a:txBody>
                    <a:bodyPr/>
                    <a:lstStyle/>
                    <a:p>
                      <a:endParaRPr lang="en-GB" dirty="0"/>
                    </a:p>
                  </a:txBody>
                  <a:tcPr>
                    <a:lnL w="6350" cmpd="sng">
                      <a:solidFill>
                        <a:schemeClr val="bg1">
                          <a:lumMod val="95000"/>
                        </a:schemeClr>
                      </a:solidFill>
                      <a:prstDash val="solid"/>
                    </a:lnL>
                    <a:lnR w="6350" cmpd="sng">
                      <a:solidFill>
                        <a:schemeClr val="bg1">
                          <a:lumMod val="95000"/>
                        </a:schemeClr>
                      </a:solidFill>
                      <a:prstDash val="solid"/>
                    </a:lnR>
                    <a:lnT w="6350" cmpd="sng">
                      <a:solidFill>
                        <a:schemeClr val="bg1">
                          <a:lumMod val="95000"/>
                        </a:schemeClr>
                      </a:solidFill>
                      <a:prstDash val="solid"/>
                    </a:lnT>
                    <a:lnB w="6350" cmpd="sng">
                      <a:solidFill>
                        <a:schemeClr val="bg1">
                          <a:lumMod val="95000"/>
                        </a:schemeClr>
                      </a:solidFill>
                      <a:prstDash val="solid"/>
                    </a:lnB>
                  </a:tcPr>
                </a:tc>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1416115296"/>
              </p:ext>
            </p:extLst>
          </p:nvPr>
        </p:nvGraphicFramePr>
        <p:xfrm>
          <a:off x="1019854" y="1062793"/>
          <a:ext cx="9884672" cy="39747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96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7725" y="693927"/>
            <a:ext cx="11852950" cy="2768595"/>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a:t>
            </a:r>
            <a:r>
              <a:rPr lang="en-GB" sz="2000" b="1" dirty="0">
                <a:solidFill>
                  <a:prstClr val="white"/>
                </a:solidFill>
              </a:rPr>
              <a:t>Service Centre 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23</a:t>
            </a:r>
            <a:r>
              <a:rPr lang="en-GB" sz="2000" b="1" baseline="30000" dirty="0" smtClean="0">
                <a:solidFill>
                  <a:prstClr val="white"/>
                </a:solidFill>
              </a:rPr>
              <a:t>rd </a:t>
            </a:r>
            <a:r>
              <a:rPr lang="en-GB" sz="2000" b="1" dirty="0" smtClean="0">
                <a:solidFill>
                  <a:prstClr val="white"/>
                </a:solidFill>
              </a:rPr>
              <a:t>September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6"/>
          <p:cNvSpPr txBox="1"/>
          <p:nvPr/>
        </p:nvSpPr>
        <p:spPr>
          <a:xfrm>
            <a:off x="1582883" y="6584329"/>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4" name="Footer Placeholder 1"/>
          <p:cNvSpPr>
            <a:spLocks noGrp="1"/>
          </p:cNvSpPr>
          <p:nvPr>
            <p:ph type="ftr" sz="quarter" idx="11"/>
          </p:nvPr>
        </p:nvSpPr>
        <p:spPr>
          <a:xfrm>
            <a:off x="11196310" y="6547877"/>
            <a:ext cx="995689" cy="177659"/>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0268089"/>
              </p:ext>
            </p:extLst>
          </p:nvPr>
        </p:nvGraphicFramePr>
        <p:xfrm>
          <a:off x="169524" y="3498983"/>
          <a:ext cx="11852950" cy="3070889"/>
        </p:xfrm>
        <a:graphic>
          <a:graphicData uri="http://schemas.openxmlformats.org/drawingml/2006/table">
            <a:tbl>
              <a:tblPr/>
              <a:tblGrid>
                <a:gridCol w="685400"/>
                <a:gridCol w="365050"/>
                <a:gridCol w="365050"/>
                <a:gridCol w="365050"/>
                <a:gridCol w="365050"/>
                <a:gridCol w="365050"/>
                <a:gridCol w="365050"/>
                <a:gridCol w="365050"/>
                <a:gridCol w="365050"/>
                <a:gridCol w="365050"/>
                <a:gridCol w="365050"/>
                <a:gridCol w="365050"/>
                <a:gridCol w="365050"/>
                <a:gridCol w="365050"/>
                <a:gridCol w="365050"/>
                <a:gridCol w="365050"/>
                <a:gridCol w="329576"/>
                <a:gridCol w="326024"/>
                <a:gridCol w="316400"/>
                <a:gridCol w="339200"/>
                <a:gridCol w="365050"/>
                <a:gridCol w="365050"/>
                <a:gridCol w="365050"/>
                <a:gridCol w="365050"/>
                <a:gridCol w="365050"/>
                <a:gridCol w="365050"/>
                <a:gridCol w="365050"/>
                <a:gridCol w="365050"/>
                <a:gridCol w="365050"/>
                <a:gridCol w="365050"/>
                <a:gridCol w="365050"/>
                <a:gridCol w="365050"/>
              </a:tblGrid>
              <a:tr h="145185">
                <a:tc>
                  <a:txBody>
                    <a:bodyPr/>
                    <a:lstStyle/>
                    <a:p>
                      <a:pPr algn="ctr" fontAlgn="ctr"/>
                      <a:r>
                        <a:rPr lang="en-GB" sz="700" b="1" i="0" u="none" strike="noStrike" dirty="0">
                          <a:solidFill>
                            <a:srgbClr val="FFFFFF"/>
                          </a:solidFill>
                          <a:effectLst/>
                          <a:latin typeface="Calibri" panose="020F0502020204030204" pitchFamily="34" charset="0"/>
                        </a:rPr>
                        <a:t>Total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Total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gridSpan="2">
                  <a:txBody>
                    <a:bodyPr/>
                    <a:lstStyle/>
                    <a:p>
                      <a:pPr algn="ctr" fontAlgn="ctr"/>
                      <a:r>
                        <a:rPr lang="en-GB" sz="700" b="1" i="0" u="none" strike="noStrike" dirty="0">
                          <a:solidFill>
                            <a:srgbClr val="FFFFFF"/>
                          </a:solidFill>
                          <a:effectLst/>
                          <a:latin typeface="Calibri" panose="020F0502020204030204" pitchFamily="34" charset="0"/>
                        </a:rPr>
                        <a:t>March</a:t>
                      </a:r>
                    </a:p>
                  </a:txBody>
                  <a:tcPr marL="3916" marR="3916" marT="3916" marB="0" anchor="ctr">
                    <a:lnL>
                      <a:noFill/>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700" b="1" i="0" u="none" strike="noStrike">
                          <a:solidFill>
                            <a:srgbClr val="FFFFFF"/>
                          </a:solidFill>
                          <a:effectLst/>
                          <a:latin typeface="Calibri" panose="020F0502020204030204" pitchFamily="34" charset="0"/>
                        </a:rPr>
                        <a:t>19-Mar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20-Mar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21-Mar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22-Mar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24-Mar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27-Mar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28-Mar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30-Mar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31-Mar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787290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gridSpan="2">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a:noFill/>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700" b="0" i="0" u="none" strike="noStrike" dirty="0">
                          <a:solidFill>
                            <a:srgbClr val="000000"/>
                          </a:solidFill>
                          <a:effectLst/>
                          <a:latin typeface="Calibri" panose="020F0502020204030204" pitchFamily="34" charset="0"/>
                        </a:rPr>
                        <a:t>3029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3362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3484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2852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4196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4755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4499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4510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4784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4169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3115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4977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4866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321891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gridSpan="2">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a:noFill/>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1904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2038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1558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1311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1447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1336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1299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1471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1391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1302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1314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1259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April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01-Apr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02-Apr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03-Apr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04-Apr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05-Apr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06-Apr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07-Apr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08-Apr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09-Apr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10-Apr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11-Apr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12-Apr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13-Apr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14-Apr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15-Apr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16-Apr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17-Apr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18-Apr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19-Apr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20-Apr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21-Apr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22-Apr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24-Apr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27-Apr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28-Apr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30-Apr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4579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4550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4506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3753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3618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4935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4873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4663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4332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4394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4881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4846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4780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4793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4874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4303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4856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4647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4728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4530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4910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5101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4311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4739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4647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4295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4494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1204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1145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1333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1440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1355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1272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1432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1312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1426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1545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1739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1386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1182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1232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1403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1238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1391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1406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1348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1408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1353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1752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1808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1231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1137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1090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1106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1082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w="6350" cap="flat" cmpd="sng" algn="ctr">
                      <a:solidFill>
                        <a:srgbClr val="E7E6E6"/>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02-May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03-May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04-May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05-May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06-May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07-May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08-May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09-May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10-May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12-May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13-May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14-May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15-May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16-May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17-May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18-May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19-May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20-May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22-May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24-May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27-May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28-May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30-May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4884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5017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4069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4630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4340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4751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4665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5008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4865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3974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4764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4701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5205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4668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5080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4412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3898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4576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4302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4652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4131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3911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4600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4563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4264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4260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3935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3626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1369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1509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1353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1257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1644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1670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1666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1257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1344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1322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1510</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1271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1295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1407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2185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1831</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1500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1278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1325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1467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1613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1702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2741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2936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2342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June</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01-Jun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02-Jun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03-Jun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04-Jun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05-Jun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06-Jun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07-Jun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08-Jun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09-Jun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10-Jun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11-Jun</a:t>
                      </a:r>
                    </a:p>
                  </a:txBody>
                  <a:tcPr marL="3916" marR="3916" marT="3916" marB="0" anchor="ctr">
                    <a:lnL w="6350" cap="flat" cmpd="sng" algn="ctr">
                      <a:solidFill>
                        <a:srgbClr val="E7E6E6"/>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12-Jun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13-Jun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14-Jun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15-Jun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16-Jun</a:t>
                      </a:r>
                    </a:p>
                  </a:txBody>
                  <a:tcPr marL="3916" marR="3916" marT="3916" marB="0" anchor="ctr">
                    <a:lnL>
                      <a:noFill/>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17-Jun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18-Jun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19-Jun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20-Jun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21-Jun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22-Jun</a:t>
                      </a:r>
                    </a:p>
                  </a:txBody>
                  <a:tcPr marL="3916" marR="3916" marT="3916" marB="0" anchor="ctr">
                    <a:lnL w="6350" cap="flat" cmpd="sng" algn="ctr">
                      <a:solidFill>
                        <a:schemeClr val="bg1">
                          <a:lumMod val="85000"/>
                        </a:schemeClr>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24-Jun</a:t>
                      </a:r>
                    </a:p>
                  </a:txBody>
                  <a:tcPr marL="3916" marR="3916" marT="3916" marB="0" anchor="ctr">
                    <a:lnL>
                      <a:noFill/>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25-Jun</a:t>
                      </a:r>
                    </a:p>
                  </a:txBody>
                  <a:tcPr marL="3916" marR="3916" marT="3916" marB="0" anchor="ctr">
                    <a:lnL w="6350" cap="flat" cmpd="sng" algn="ctr">
                      <a:solidFill>
                        <a:schemeClr val="bg1">
                          <a:lumMod val="85000"/>
                        </a:schemeClr>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27-Jun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28-Jun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30-Jun</a:t>
                      </a:r>
                    </a:p>
                  </a:txBody>
                  <a:tcPr marL="3916" marR="3916" marT="3916" marB="0" anchor="ctr">
                    <a:lnL>
                      <a:noFill/>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4086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4376</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4403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4289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4657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4411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3899</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4568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4029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4315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4896</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4974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4443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4086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4608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4947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5045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4538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4139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4441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3994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4691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4877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5084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4316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4677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4831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4033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4706</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4569</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solidFill>
                        <a:schemeClr val="bg1">
                          <a:lumMod val="85000"/>
                        </a:schemeClr>
                      </a:solidFill>
                      <a:prstDash val="solid"/>
                      <a:round/>
                      <a:headEnd type="none" w="med" len="med"/>
                      <a:tailEnd type="none" w="med" len="med"/>
                    </a:lnL>
                    <a:lnR>
                      <a:noFill/>
                    </a:lnR>
                    <a:lnT>
                      <a:noFill/>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2356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1791</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1465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1470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1448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1819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1690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1637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1467</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1070</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1452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1629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1757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1902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1564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1646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1628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1805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2041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2493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1786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1321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1429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1720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2392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2085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2010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1593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1332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1518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July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01-Jul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02-Jul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03-Jul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04-Jul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05-Jul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06-Jul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07-Jul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08-Jul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09-Jul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12-Jul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13-Jul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14-Jul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15-Jul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16-Jul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17-Jul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18-Jul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22-Jul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23-Jul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24-Jul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25-Jul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26-Jul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27-Jul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28-Jul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30-Jul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31-Jul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r>
              <a:tr h="145185">
                <a:tc>
                  <a:txBody>
                    <a:bodyPr/>
                    <a:lstStyle/>
                    <a:p>
                      <a:pPr algn="ctr" fontAlgn="ctr"/>
                      <a:r>
                        <a:rPr lang="en-GB" sz="700" b="1" i="0" u="none" strike="noStrike" dirty="0">
                          <a:solidFill>
                            <a:srgbClr val="FFFFFF"/>
                          </a:solidFill>
                          <a:effectLst/>
                          <a:latin typeface="Calibri" panose="020F0502020204030204" pitchFamily="34" charset="0"/>
                        </a:rPr>
                        <a:t>2020 101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4357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4642</a:t>
                      </a:r>
                    </a:p>
                  </a:txBody>
                  <a:tcPr marL="6350" marR="6350" marT="6350"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4623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4769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3902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4570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4323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4099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4313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3852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4237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3768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4000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4136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3941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3376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3242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4169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3879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3954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3971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4013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3085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4384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3658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4309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3760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45185">
                <a:tc>
                  <a:txBody>
                    <a:bodyPr/>
                    <a:lstStyle/>
                    <a:p>
                      <a:pPr algn="ctr" fontAlgn="ctr"/>
                      <a:r>
                        <a:rPr lang="en-GB" sz="700" b="1" i="0" u="none" strike="noStrike" dirty="0">
                          <a:solidFill>
                            <a:srgbClr val="FFFFFF"/>
                          </a:solidFill>
                          <a:effectLst/>
                          <a:latin typeface="Calibri" panose="020F0502020204030204" pitchFamily="34" charset="0"/>
                        </a:rPr>
                        <a:t>2020 999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1371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1502</a:t>
                      </a:r>
                    </a:p>
                  </a:txBody>
                  <a:tcPr marL="6350" marR="6350" marT="6350"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1662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1952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1666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1502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1907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2338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2128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1656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1631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1680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1856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2039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2696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2225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1751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1784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1613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1694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2064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2274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2434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1465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1860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1662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2429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45185">
                <a:tc>
                  <a:txBody>
                    <a:bodyPr/>
                    <a:lstStyle/>
                    <a:p>
                      <a:pPr algn="ctr" fontAlgn="ctr"/>
                      <a:r>
                        <a:rPr lang="en-GB" sz="700" b="1" i="0" u="none" strike="noStrike" dirty="0" smtClean="0">
                          <a:solidFill>
                            <a:srgbClr val="FFFFFF"/>
                          </a:solidFill>
                          <a:effectLst/>
                          <a:latin typeface="Calibri" panose="020F0502020204030204" pitchFamily="34" charset="0"/>
                        </a:rPr>
                        <a:t>August</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dirty="0" smtClean="0">
                          <a:solidFill>
                            <a:srgbClr val="FFFFFF"/>
                          </a:solidFill>
                          <a:effectLst/>
                          <a:latin typeface="Calibri" panose="020F0502020204030204" pitchFamily="34" charset="0"/>
                        </a:rPr>
                        <a:t>01-Aug</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02-Aug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03-Aug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04-Aug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05-Aug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dirty="0" smtClean="0">
                          <a:solidFill>
                            <a:schemeClr val="bg1"/>
                          </a:solidFill>
                          <a:effectLst/>
                          <a:latin typeface="Calibri" panose="020F0502020204030204" pitchFamily="34" charset="0"/>
                        </a:rPr>
                        <a:t>06-Aug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1" i="0" u="none" strike="noStrike" dirty="0" smtClean="0">
                          <a:solidFill>
                            <a:schemeClr val="bg1"/>
                          </a:solidFill>
                          <a:effectLst/>
                          <a:latin typeface="Calibri" panose="020F0502020204030204" pitchFamily="34" charset="0"/>
                        </a:rPr>
                        <a:t>07-Aug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1" i="0" u="none" strike="noStrike" dirty="0" smtClean="0">
                          <a:solidFill>
                            <a:schemeClr val="bg1"/>
                          </a:solidFill>
                          <a:effectLst/>
                          <a:latin typeface="Calibri" panose="020F0502020204030204" pitchFamily="34" charset="0"/>
                        </a:rPr>
                        <a:t>08-Aug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09-Aug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10-Aug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11-Aug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12-Aug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baseline="0" dirty="0" smtClean="0">
                          <a:solidFill>
                            <a:schemeClr val="bg1"/>
                          </a:solidFill>
                          <a:effectLst/>
                          <a:latin typeface="Calibri" panose="020F0502020204030204" pitchFamily="34" charset="0"/>
                        </a:rPr>
                        <a:t>13-Aug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baseline="0" dirty="0" smtClean="0">
                          <a:solidFill>
                            <a:schemeClr val="bg1"/>
                          </a:solidFill>
                          <a:effectLst/>
                          <a:latin typeface="Calibri" panose="020F0502020204030204" pitchFamily="34" charset="0"/>
                        </a:rPr>
                        <a:t>14-Aug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baseline="0" dirty="0" smtClean="0">
                          <a:solidFill>
                            <a:schemeClr val="bg1"/>
                          </a:solidFill>
                          <a:effectLst/>
                          <a:latin typeface="Calibri" panose="020F0502020204030204" pitchFamily="34" charset="0"/>
                        </a:rPr>
                        <a:t>15-Aug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16-Aug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17-Aug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18-Aug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19-Aug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20-Aug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21-Aug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22-Aug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27-Aug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28-Aug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29-Aug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30-Aug</a:t>
                      </a:r>
                      <a:endParaRPr lang="en-GB" sz="700" b="0"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31-Aug</a:t>
                      </a:r>
                      <a:endParaRPr lang="en-GB" sz="700" b="0"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r>
              <a:tr h="145185">
                <a:tc>
                  <a:txBody>
                    <a:bodyPr/>
                    <a:lstStyle/>
                    <a:p>
                      <a:pPr algn="ctr" fontAlgn="ctr"/>
                      <a:r>
                        <a:rPr lang="en-GB" sz="700" b="1" i="0" u="none" strike="noStrike" dirty="0">
                          <a:solidFill>
                            <a:srgbClr val="FFFFFF"/>
                          </a:solidFill>
                          <a:effectLst/>
                          <a:latin typeface="Calibri" panose="020F0502020204030204" pitchFamily="34" charset="0"/>
                        </a:rPr>
                        <a:t>2020 101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2725</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3005</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3778</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3637</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4217</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3821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3560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3656</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3432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4204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4202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4428</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3640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3996</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3944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3508</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4231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3921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3729</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4074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4242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3524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4130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4005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3461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4384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3658</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4309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3788</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3760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45185">
                <a:tc>
                  <a:txBody>
                    <a:bodyPr/>
                    <a:lstStyle/>
                    <a:p>
                      <a:pPr algn="ctr" fontAlgn="ctr"/>
                      <a:r>
                        <a:rPr lang="en-GB" sz="700" b="1" i="0" u="none" strike="noStrike" dirty="0">
                          <a:solidFill>
                            <a:srgbClr val="FFFFFF"/>
                          </a:solidFill>
                          <a:effectLst/>
                          <a:latin typeface="Calibri" panose="020F0502020204030204" pitchFamily="34" charset="0"/>
                        </a:rPr>
                        <a:t>2020 999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3060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2447</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1922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1722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1516</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2002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2423</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2862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2641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1894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1899</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2361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2280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2491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2814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2233</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1654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1704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1903</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1737</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1959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2612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2151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1785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1491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1484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1465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1860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1662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1664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2429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67189">
                <a:tc>
                  <a:txBody>
                    <a:bodyPr/>
                    <a:lstStyle/>
                    <a:p>
                      <a:pPr algn="ctr" fontAlgn="ctr"/>
                      <a:r>
                        <a:rPr lang="en-GB" sz="700" b="1" i="0" u="none" strike="noStrike" dirty="0" smtClean="0">
                          <a:solidFill>
                            <a:srgbClr val="FFFFFF"/>
                          </a:solidFill>
                          <a:effectLst/>
                          <a:latin typeface="Calibri" panose="020F0502020204030204" pitchFamily="34" charset="0"/>
                        </a:rPr>
                        <a:t>September</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01-Sep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02-Sep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03-Sep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04-Sep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05--Sep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06-Sep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07-Sep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08-Sep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09-Sep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10-Sep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11-Sep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12-Sep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13-Sep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14-Sep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15-Sep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16-Sep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17-Sep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18-Sep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19-Sep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20-Sep</a:t>
                      </a:r>
                      <a:endParaRPr lang="en-GB" sz="7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21-Sep</a:t>
                      </a:r>
                      <a:endParaRPr lang="en-GB" sz="7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22-Sep</a:t>
                      </a:r>
                      <a:endParaRPr lang="en-GB" sz="7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23-Sep</a:t>
                      </a:r>
                      <a:endParaRPr lang="en-GB" sz="7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6">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45185">
                <a:tc>
                  <a:txBody>
                    <a:bodyPr/>
                    <a:lstStyle/>
                    <a:p>
                      <a:pPr algn="ctr" fontAlgn="ctr"/>
                      <a:r>
                        <a:rPr lang="en-GB" sz="700" b="1" i="0" u="none" strike="noStrike" dirty="0" smtClean="0">
                          <a:solidFill>
                            <a:srgbClr val="FFFFFF"/>
                          </a:solidFill>
                          <a:effectLst/>
                          <a:latin typeface="Calibri" panose="020F0502020204030204" pitchFamily="34" charset="0"/>
                        </a:rPr>
                        <a:t>2020</a:t>
                      </a:r>
                      <a:r>
                        <a:rPr lang="en-GB" sz="700" b="1" i="0" u="none" strike="noStrike" baseline="0" dirty="0" smtClean="0">
                          <a:solidFill>
                            <a:srgbClr val="FFFFFF"/>
                          </a:solidFill>
                          <a:effectLst/>
                          <a:latin typeface="Calibri" panose="020F0502020204030204" pitchFamily="34" charset="0"/>
                        </a:rPr>
                        <a:t> 101 </a:t>
                      </a:r>
                      <a:r>
                        <a:rPr lang="en-GB" sz="700" b="1" i="0" u="none" strike="noStrike" baseline="0" dirty="0" err="1" smtClean="0">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b"/>
                      <a:r>
                        <a:rPr lang="en-GB" sz="700" b="0" i="0" u="none" strike="noStrike" dirty="0">
                          <a:solidFill>
                            <a:srgbClr val="000000"/>
                          </a:solidFill>
                          <a:effectLst/>
                          <a:latin typeface="Calibri" panose="020F0502020204030204" pitchFamily="34" charset="0"/>
                        </a:rPr>
                        <a:t>4117</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3859</a:t>
                      </a:r>
                    </a:p>
                  </a:txBody>
                  <a:tcPr marL="7620" marR="7620" marT="7620" marB="0" anchor="ctr">
                    <a:lnL w="6350" cap="flat" cmpd="sng" algn="ctr">
                      <a:solidFill>
                        <a:schemeClr val="bg2">
                          <a:lumMod val="9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3859</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3763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3472</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2921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2879</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3579</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4154</a:t>
                      </a:r>
                    </a:p>
                  </a:txBody>
                  <a:tcPr marL="7620" marR="7620" marT="7620" marB="0" anchor="ctr">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3555</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3419</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3456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3335</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3528</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3506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3690</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3515</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3641</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4134</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3473</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4182</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3998</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4198</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6">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45185">
                <a:tc>
                  <a:txBody>
                    <a:bodyPr/>
                    <a:lstStyle/>
                    <a:p>
                      <a:pPr algn="ctr" fontAlgn="ctr"/>
                      <a:r>
                        <a:rPr lang="en-GB" sz="700" b="1" i="0" u="none" strike="noStrike" dirty="0" smtClean="0">
                          <a:solidFill>
                            <a:srgbClr val="FFFFFF"/>
                          </a:solidFill>
                          <a:effectLst/>
                          <a:latin typeface="Calibri" panose="020F0502020204030204" pitchFamily="34" charset="0"/>
                        </a:rPr>
                        <a:t>2020 999 </a:t>
                      </a:r>
                      <a:r>
                        <a:rPr lang="en-GB" sz="700" b="1" i="0" u="none" strike="noStrike" dirty="0" err="1" smtClean="0">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b"/>
                      <a:r>
                        <a:rPr lang="en-GB" sz="700" b="0" i="0" u="none" strike="noStrike">
                          <a:solidFill>
                            <a:srgbClr val="000000"/>
                          </a:solidFill>
                          <a:effectLst/>
                          <a:latin typeface="Calibri" panose="020F0502020204030204" pitchFamily="34" charset="0"/>
                        </a:rPr>
                        <a:t>1414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1461</a:t>
                      </a:r>
                    </a:p>
                  </a:txBody>
                  <a:tcPr marL="7620" marR="7620" marT="7620" marB="0" anchor="ctr">
                    <a:lnL w="6350" cap="flat" cmpd="sng" algn="ctr">
                      <a:solidFill>
                        <a:schemeClr val="bg2">
                          <a:lumMod val="9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1461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1527</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2016</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2317</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2241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1701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1527</a:t>
                      </a:r>
                    </a:p>
                  </a:txBody>
                  <a:tcPr marL="7620" marR="7620" marT="7620" marB="0" anchor="ctr">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1555</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1923</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1946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1937</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1820</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1919</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1746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1826</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2277</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2353</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1976</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1627</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1448</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1496</a:t>
                      </a:r>
                    </a:p>
                  </a:txBody>
                  <a:tcPr marL="9525" marR="9525" marT="9525"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accent6">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927227681"/>
              </p:ext>
            </p:extLst>
          </p:nvPr>
        </p:nvGraphicFramePr>
        <p:xfrm>
          <a:off x="157725" y="764381"/>
          <a:ext cx="11852950" cy="26981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200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1215" y="994913"/>
            <a:ext cx="9391291" cy="395089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Incident Demand (17</a:t>
            </a:r>
            <a:r>
              <a:rPr lang="en-GB" sz="2000" b="1" baseline="30000" dirty="0" smtClean="0">
                <a:solidFill>
                  <a:prstClr val="white"/>
                </a:solidFill>
              </a:rPr>
              <a:t>th </a:t>
            </a:r>
            <a:r>
              <a:rPr lang="en-GB" sz="2000" b="1" dirty="0">
                <a:solidFill>
                  <a:prstClr val="white"/>
                </a:solidFill>
              </a:rPr>
              <a:t>– </a:t>
            </a:r>
            <a:r>
              <a:rPr lang="en-GB" sz="2000" b="1" dirty="0" smtClean="0">
                <a:solidFill>
                  <a:prstClr val="white"/>
                </a:solidFill>
              </a:rPr>
              <a:t>23</a:t>
            </a:r>
            <a:r>
              <a:rPr lang="en-GB" sz="2000" b="1" baseline="30000" dirty="0" smtClean="0">
                <a:solidFill>
                  <a:prstClr val="white"/>
                </a:solidFill>
              </a:rPr>
              <a:t>rd </a:t>
            </a:r>
            <a:r>
              <a:rPr lang="en-GB" sz="2000" b="1" dirty="0" smtClean="0">
                <a:solidFill>
                  <a:prstClr val="white"/>
                </a:solidFill>
              </a:rPr>
              <a:t>September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0"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32753151"/>
              </p:ext>
            </p:extLst>
          </p:nvPr>
        </p:nvGraphicFramePr>
        <p:xfrm>
          <a:off x="2864971" y="5294393"/>
          <a:ext cx="5816600" cy="676275"/>
        </p:xfrm>
        <a:graphic>
          <a:graphicData uri="http://schemas.openxmlformats.org/drawingml/2006/table">
            <a:tbl>
              <a:tblPr/>
              <a:tblGrid>
                <a:gridCol w="838200"/>
                <a:gridCol w="622300"/>
                <a:gridCol w="622300"/>
                <a:gridCol w="622300"/>
                <a:gridCol w="622300"/>
                <a:gridCol w="622300"/>
                <a:gridCol w="622300"/>
                <a:gridCol w="622300"/>
                <a:gridCol w="622300"/>
              </a:tblGrid>
              <a:tr h="295275">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smtClean="0">
                          <a:solidFill>
                            <a:srgbClr val="FFFFFF"/>
                          </a:solidFill>
                          <a:effectLst/>
                          <a:latin typeface="Calibri" panose="020F0502020204030204" pitchFamily="34" charset="0"/>
                        </a:rPr>
                        <a:t>17-Sep</a:t>
                      </a:r>
                      <a:endParaRPr lang="en-GB" sz="900" b="0"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smtClean="0">
                          <a:solidFill>
                            <a:srgbClr val="FFFFFF"/>
                          </a:solidFill>
                          <a:effectLst/>
                          <a:latin typeface="Calibri" panose="020F0502020204030204" pitchFamily="34" charset="0"/>
                        </a:rPr>
                        <a:t>18-Sep</a:t>
                      </a:r>
                      <a:endParaRPr lang="en-GB" sz="900" b="0"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smtClean="0">
                          <a:solidFill>
                            <a:srgbClr val="FFFFFF"/>
                          </a:solidFill>
                          <a:effectLst/>
                          <a:latin typeface="Calibri" panose="020F0502020204030204" pitchFamily="34" charset="0"/>
                        </a:rPr>
                        <a:t>19-Sep</a:t>
                      </a:r>
                      <a:endParaRPr lang="en-GB" sz="900" b="0"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smtClean="0">
                          <a:solidFill>
                            <a:srgbClr val="FFFFFF"/>
                          </a:solidFill>
                          <a:effectLst/>
                          <a:latin typeface="Calibri" panose="020F0502020204030204" pitchFamily="34" charset="0"/>
                        </a:rPr>
                        <a:t>20-Sep</a:t>
                      </a:r>
                      <a:endParaRPr lang="en-GB" sz="900" b="0"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smtClean="0">
                          <a:solidFill>
                            <a:srgbClr val="FFFFFF"/>
                          </a:solidFill>
                          <a:effectLst/>
                          <a:latin typeface="Calibri" panose="020F0502020204030204" pitchFamily="34" charset="0"/>
                        </a:rPr>
                        <a:t>21-Sep</a:t>
                      </a:r>
                      <a:endParaRPr lang="en-GB" sz="900" b="0"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smtClean="0">
                          <a:solidFill>
                            <a:srgbClr val="FFFFFF"/>
                          </a:solidFill>
                          <a:effectLst/>
                          <a:latin typeface="Calibri" panose="020F0502020204030204" pitchFamily="34" charset="0"/>
                        </a:rPr>
                        <a:t>22-Sep</a:t>
                      </a:r>
                      <a:endParaRPr lang="en-GB" sz="900" b="0"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smtClean="0">
                          <a:solidFill>
                            <a:srgbClr val="FFFFFF"/>
                          </a:solidFill>
                          <a:effectLst/>
                          <a:latin typeface="Calibri" panose="020F0502020204030204" pitchFamily="34" charset="0"/>
                        </a:rPr>
                        <a:t>23-Sep</a:t>
                      </a:r>
                      <a:endParaRPr lang="en-GB" sz="900" b="0"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r>
              <a:tr h="190500">
                <a:tc>
                  <a:txBody>
                    <a:bodyPr/>
                    <a:lstStyle/>
                    <a:p>
                      <a:pPr algn="ctr" rtl="0" fontAlgn="ctr"/>
                      <a:r>
                        <a:rPr lang="en-GB" sz="10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fontAlgn="ctr"/>
                      <a:r>
                        <a:rPr lang="en-GB" sz="1100" b="0" i="0" u="none" strike="noStrike">
                          <a:solidFill>
                            <a:srgbClr val="000000"/>
                          </a:solidFill>
                          <a:effectLst/>
                          <a:latin typeface="Calibri" panose="020F0502020204030204" pitchFamily="34" charset="0"/>
                        </a:rPr>
                        <a:t>4211</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4868</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5180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4253</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4235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3871</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4172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30790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FFFFFF"/>
                    </a:solidFill>
                  </a:tcPr>
                </a:tc>
              </a:tr>
              <a:tr h="190500">
                <a:tc>
                  <a:txBody>
                    <a:bodyPr/>
                    <a:lstStyle/>
                    <a:p>
                      <a:pPr algn="ctr" rtl="0" fontAlgn="ctr"/>
                      <a:r>
                        <a:rPr lang="en-GB" sz="10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fontAlgn="ctr"/>
                      <a:r>
                        <a:rPr lang="en-GB" sz="1100" b="0" i="0" u="none" strike="noStrike">
                          <a:solidFill>
                            <a:srgbClr val="000000"/>
                          </a:solidFill>
                          <a:effectLst/>
                          <a:latin typeface="Calibri" panose="020F0502020204030204" pitchFamily="34" charset="0"/>
                        </a:rPr>
                        <a:t>4516</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4709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4556</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5200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5440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4422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4702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Calibri" panose="020F0502020204030204" pitchFamily="34" charset="0"/>
                        </a:rPr>
                        <a:t>33545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FFFFFF"/>
                    </a:solidFill>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806206577"/>
              </p:ext>
            </p:extLst>
          </p:nvPr>
        </p:nvGraphicFramePr>
        <p:xfrm>
          <a:off x="1390261" y="994913"/>
          <a:ext cx="9237305" cy="4040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156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27367535"/>
              </p:ext>
            </p:extLst>
          </p:nvPr>
        </p:nvGraphicFramePr>
        <p:xfrm>
          <a:off x="261626" y="3855309"/>
          <a:ext cx="11646368" cy="2717814"/>
        </p:xfrm>
        <a:graphic>
          <a:graphicData uri="http://schemas.openxmlformats.org/drawingml/2006/table">
            <a:tbl>
              <a:tblPr/>
              <a:tblGrid>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tblGrid>
              <a:tr h="129132">
                <a:tc>
                  <a:txBody>
                    <a:bodyPr/>
                    <a:lstStyle/>
                    <a:p>
                      <a:pPr algn="ctr" rtl="0" fontAlgn="ctr"/>
                      <a:r>
                        <a:rPr lang="en-GB" sz="700" b="1" i="0" u="none" strike="noStrike" dirty="0">
                          <a:solidFill>
                            <a:srgbClr val="FFFFFF"/>
                          </a:solidFill>
                          <a:effectLst/>
                          <a:latin typeface="Calibri" panose="020F0502020204030204" pitchFamily="34" charset="0"/>
                        </a:rPr>
                        <a:t>Total</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Total</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GB" sz="700" b="1" i="0" u="none" strike="noStrike">
                          <a:solidFill>
                            <a:srgbClr val="FFFFFF"/>
                          </a:solidFill>
                          <a:effectLst/>
                          <a:latin typeface="Calibri" panose="020F0502020204030204" pitchFamily="34" charset="0"/>
                        </a:rPr>
                        <a:t>March</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19-Mar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20-Mar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21-Mar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23-Mar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26-Mar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28-Mar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31-Mar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13022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0" i="0" u="none" strike="noStrike" kern="1200" dirty="0">
                          <a:solidFill>
                            <a:srgbClr val="000000"/>
                          </a:solidFill>
                          <a:effectLst/>
                          <a:latin typeface="Calibri" panose="020F0502020204030204" pitchFamily="34" charset="0"/>
                          <a:ea typeface="+mn-ea"/>
                          <a:cs typeface="+mn-cs"/>
                        </a:rPr>
                        <a:t>819270</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dirty="0">
                          <a:solidFill>
                            <a:srgbClr val="000000"/>
                          </a:solidFill>
                          <a:effectLst/>
                          <a:latin typeface="Calibri" panose="020F0502020204030204" pitchFamily="34" charset="0"/>
                        </a:rPr>
                        <a:t>3752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dirty="0">
                          <a:solidFill>
                            <a:srgbClr val="000000"/>
                          </a:solidFill>
                          <a:effectLst/>
                          <a:latin typeface="Calibri" panose="020F0502020204030204" pitchFamily="34" charset="0"/>
                        </a:rPr>
                        <a:t>4293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4117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3455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3443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3207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3659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3631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4023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3819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3169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4109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4014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3022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0" i="0" u="none" strike="noStrike" kern="1200" dirty="0">
                          <a:solidFill>
                            <a:srgbClr val="000000"/>
                          </a:solidFill>
                          <a:effectLst/>
                          <a:latin typeface="Calibri" panose="020F0502020204030204" pitchFamily="34" charset="0"/>
                          <a:ea typeface="+mn-ea"/>
                          <a:cs typeface="+mn-cs"/>
                        </a:rPr>
                        <a:t>927459</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gridSpan="2">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w="6350" cap="flat" cmpd="sng" algn="ctr">
                      <a:no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hMerge="1">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4549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4606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4618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5217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5082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4351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4695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4507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4564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4544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5270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5176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dirty="0">
                          <a:solidFill>
                            <a:srgbClr val="000000"/>
                          </a:solidFill>
                          <a:effectLst/>
                          <a:latin typeface="Calibri" panose="020F0502020204030204" pitchFamily="34" charset="0"/>
                        </a:rPr>
                        <a:t>5152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29132">
                <a:tc>
                  <a:txBody>
                    <a:bodyPr/>
                    <a:lstStyle/>
                    <a:p>
                      <a:pPr algn="ctr" rtl="0" fontAlgn="ctr"/>
                      <a:r>
                        <a:rPr lang="en-GB" sz="700" b="1" i="0" u="none" strike="noStrike">
                          <a:solidFill>
                            <a:srgbClr val="FFFFFF"/>
                          </a:solidFill>
                          <a:effectLst/>
                          <a:latin typeface="Calibri" panose="020F0502020204030204" pitchFamily="34" charset="0"/>
                        </a:rPr>
                        <a:t>April</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02-Apr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03-Apr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04-Apr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05-Apr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06-Apr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07-Apr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08-Apr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09-Apr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10-Apr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11-Apr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12-Apr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13-Apr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14-Apr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15-Apr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16-Apr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17-Apr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18-Apr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19-Apr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20-Apr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21-Apr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23-Apr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26-Apr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28-Apr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dirty="0">
                          <a:solidFill>
                            <a:srgbClr val="000000"/>
                          </a:solidFill>
                          <a:effectLst/>
                          <a:latin typeface="Calibri" panose="020F0502020204030204" pitchFamily="34" charset="0"/>
                        </a:rPr>
                        <a:t>3837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3806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4130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3874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3666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4242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4298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4844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4408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4277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4462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4276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4444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4771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4296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4312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4395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4296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5067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5366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4150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4042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3937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3719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3738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4482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4209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4436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5134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4738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4321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4676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4818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4863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5202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5340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4651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4470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5079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6157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6080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5611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5292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5004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4617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4622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5063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5002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4915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dirty="0">
                          <a:solidFill>
                            <a:srgbClr val="000000"/>
                          </a:solidFill>
                          <a:effectLst/>
                          <a:latin typeface="Calibri" panose="020F0502020204030204" pitchFamily="34" charset="0"/>
                        </a:rPr>
                        <a:t>4747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r>
              <a:tr h="129132">
                <a:tc>
                  <a:txBody>
                    <a:bodyPr/>
                    <a:lstStyle/>
                    <a:p>
                      <a:pPr algn="ctr" rtl="0" fontAlgn="ctr"/>
                      <a:r>
                        <a:rPr lang="en-GB" sz="700" b="1" i="0" u="none" strike="noStrike">
                          <a:solidFill>
                            <a:srgbClr val="FFFFFF"/>
                          </a:solidFill>
                          <a:effectLst/>
                          <a:latin typeface="Calibri" panose="020F0502020204030204" pitchFamily="34" charset="0"/>
                        </a:rPr>
                        <a:t>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02-May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03-May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04-May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05-May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06-May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07-May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08-May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09-May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10-May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11-May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12-May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13-May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14-May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15-May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16-May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17-May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18-May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19-May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20-May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21-May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23-May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26-May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28-May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31-May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4568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4932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4056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4042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4324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5033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4631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5122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4986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3746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4155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3995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4363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4492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3697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4104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4814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4447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4360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3854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3927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4350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4481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4613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4787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5520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5547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2396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4921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4539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4896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5130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4749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4474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4144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4516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5361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5445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5213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5083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5637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5420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dirty="0">
                          <a:solidFill>
                            <a:srgbClr val="000000"/>
                          </a:solidFill>
                          <a:effectLst/>
                          <a:latin typeface="Calibri" panose="020F0502020204030204" pitchFamily="34" charset="0"/>
                        </a:rPr>
                        <a:t>5074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29132">
                <a:tc>
                  <a:txBody>
                    <a:bodyPr/>
                    <a:lstStyle/>
                    <a:p>
                      <a:pPr algn="ctr" rtl="0" fontAlgn="ctr"/>
                      <a:r>
                        <a:rPr lang="en-GB" sz="700" b="1" i="0" u="none" strike="noStrike">
                          <a:solidFill>
                            <a:srgbClr val="FFFFFF"/>
                          </a:solidFill>
                          <a:effectLst/>
                          <a:latin typeface="Calibri" panose="020F0502020204030204" pitchFamily="34" charset="0"/>
                        </a:rPr>
                        <a:t>June</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02-Jun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03-Jun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04-Jun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05-Jun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06-Jun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07-Jun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08-Jun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09-Jun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10-Jun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11-Jun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12-Jun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13-Jun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14-Jun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15-Jun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16-Jun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17-Jun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18-Jun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19-Jun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20-Jun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21-Jun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23-Jun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26-Jun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28-Jun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4854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4383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4197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4377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3922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3658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4754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4311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4593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4542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4540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5462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4252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4057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4849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5182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4058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4345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a:noFill/>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5632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5002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4626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4469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5515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5233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4801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5186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5438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4603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4650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5317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4766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4690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5180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5071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5889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5759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4996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tcPr>
                </a:tc>
              </a:tr>
              <a:tr h="123965">
                <a:tc>
                  <a:txBody>
                    <a:bodyPr/>
                    <a:lstStyle/>
                    <a:p>
                      <a:pPr algn="ctr" rtl="0" fontAlgn="ctr"/>
                      <a:r>
                        <a:rPr lang="en-GB" sz="700" b="1" i="0" u="none" strike="noStrike" dirty="0">
                          <a:solidFill>
                            <a:srgbClr val="FFFFFF"/>
                          </a:solidFill>
                          <a:effectLst/>
                          <a:latin typeface="Calibri" panose="020F0502020204030204" pitchFamily="34" charset="0"/>
                        </a:rPr>
                        <a:t>July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01-Jul</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02-Jul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smtClean="0">
                          <a:solidFill>
                            <a:schemeClr val="bg1"/>
                          </a:solidFill>
                          <a:effectLst/>
                          <a:latin typeface="Calibri" panose="020F0502020204030204" pitchFamily="34" charset="0"/>
                          <a:ea typeface="+mn-ea"/>
                          <a:cs typeface="+mn-cs"/>
                        </a:rPr>
                        <a:t>03-Jul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smtClean="0">
                          <a:solidFill>
                            <a:schemeClr val="bg1"/>
                          </a:solidFill>
                          <a:effectLst/>
                          <a:latin typeface="Calibri" panose="020F0502020204030204" pitchFamily="34" charset="0"/>
                          <a:ea typeface="+mn-ea"/>
                          <a:cs typeface="+mn-cs"/>
                        </a:rPr>
                        <a:t>04-Jul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05-Jul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06-Jul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07-Jul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08-Jul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12-Jul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13-Jul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14-Jul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15-Jul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16-Jul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17-Jul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18-Jul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19-Jul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20-Jul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21-Jul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22-Jul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23-Jul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24-Jul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25-Jul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26-Jul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27-Jul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28-Jul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29-Jul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30-Jul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31-Jul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dirty="0">
                          <a:solidFill>
                            <a:srgbClr val="000000"/>
                          </a:solidFill>
                          <a:effectLst/>
                          <a:latin typeface="Calibri" panose="020F0502020204030204" pitchFamily="34" charset="0"/>
                        </a:rPr>
                        <a:t>3924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4430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4765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3956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4557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4228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4148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4148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4537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3895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4292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4509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4815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4197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4225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4192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3985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4041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4706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4904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4276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3937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4240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3915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5005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35588">
                <a:tc>
                  <a:txBody>
                    <a:bodyPr/>
                    <a:lstStyle/>
                    <a:p>
                      <a:pPr algn="ctr" rtl="0" fontAlgn="ctr"/>
                      <a:r>
                        <a:rPr lang="en-GB" sz="700" b="1" i="0" u="none" strike="noStrike" dirty="0">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4918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4618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4819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4668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5388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4980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4432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4831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4877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5511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5067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5332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5061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4581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4801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5076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4591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4922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5203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5235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5489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5853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5368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5052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4979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4902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August</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01-Aug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02-Aug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06-Aug</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07-Aug</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08-Aug</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09-Aug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10-Aug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11-Aug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12-Aug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17-Aug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18-Aug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19-Aug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20-Aug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21-Aug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22-Aug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27-Aug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28-Aug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29-Aug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GB" sz="700" b="0" i="0" u="none" strike="noStrike" dirty="0" smtClean="0">
                          <a:solidFill>
                            <a:schemeClr val="bg1"/>
                          </a:solidFill>
                          <a:effectLst/>
                          <a:latin typeface="Calibri" panose="020F0502020204030204" pitchFamily="34" charset="0"/>
                        </a:rPr>
                        <a:t>30-Aug</a:t>
                      </a:r>
                      <a:endParaRPr lang="en-GB" sz="700" b="0" i="0" u="none" strike="noStrike" dirty="0">
                        <a:solidFill>
                          <a:schemeClr val="bg1"/>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0" i="0" u="none" strike="noStrike" dirty="0" smtClean="0">
                          <a:solidFill>
                            <a:schemeClr val="bg1"/>
                          </a:solidFill>
                          <a:effectLst/>
                          <a:latin typeface="Calibri" panose="020F0502020204030204" pitchFamily="34" charset="0"/>
                        </a:rPr>
                        <a:t>31-Aug</a:t>
                      </a:r>
                      <a:endParaRPr lang="en-GB" sz="700" b="0" i="0" u="none" strike="noStrike" dirty="0">
                        <a:solidFill>
                          <a:schemeClr val="bg1"/>
                        </a:solidFill>
                        <a:effectLst/>
                        <a:latin typeface="Calibri" panose="020F0502020204030204" pitchFamily="34" charset="0"/>
                      </a:endParaRPr>
                    </a:p>
                  </a:txBody>
                  <a:tcPr marL="4024" marR="4024" marT="4024" marB="0" anchor="ctr">
                    <a:lnL>
                      <a:noFill/>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2020</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dirty="0">
                          <a:solidFill>
                            <a:srgbClr val="000000"/>
                          </a:solidFill>
                          <a:effectLst/>
                          <a:latin typeface="Calibri" panose="020F0502020204030204" pitchFamily="34" charset="0"/>
                        </a:rPr>
                        <a:t>4804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4342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4167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3934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4019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4388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4630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5412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4783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4344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4417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5099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4554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5087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5331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4348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4091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4171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4382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4848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5127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4264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4244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3888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3858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3958</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4347</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4677</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4246</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4059</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w="6350" cap="flat" cmpd="sng" algn="ctr">
                      <a:solidFill>
                        <a:schemeClr val="bg2">
                          <a:lumMod val="90000"/>
                        </a:schemeClr>
                      </a:solidFill>
                      <a:prstDash val="solid"/>
                      <a:round/>
                      <a:headEnd type="none" w="med" len="med"/>
                      <a:tailEnd type="none" w="med" len="med"/>
                    </a:lnB>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2019</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4917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5761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5847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5195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4855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4674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5020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5314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5673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4774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4872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4490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4505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4812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5165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5245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4660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4748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4590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4428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4507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5350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5821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5265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4712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4542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4692</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4541</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4998</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5281</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Sept</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01-Sep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02-Sep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3175"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03-Sep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04--Sep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05-Sep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06-Sep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07-Sep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08-Sep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09-Sep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10-Sep</a:t>
                      </a:r>
                      <a:endParaRPr lang="en-GB" sz="700" b="1" i="0" u="none" strike="noStrike" dirty="0">
                        <a:solidFill>
                          <a:schemeClr val="bg1"/>
                        </a:solidFill>
                        <a:effectLst/>
                        <a:latin typeface="Calibri" panose="020F0502020204030204" pitchFamily="34" charset="0"/>
                      </a:endParaRPr>
                    </a:p>
                  </a:txBody>
                  <a:tcPr marL="3916" marR="3916" marT="391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11-Sep</a:t>
                      </a:r>
                      <a:endParaRPr lang="en-GB" sz="700" b="1" i="0" u="none" strike="noStrike" dirty="0">
                        <a:solidFill>
                          <a:schemeClr val="bg1"/>
                        </a:solidFill>
                        <a:effectLst/>
                        <a:latin typeface="Calibri" panose="020F0502020204030204" pitchFamily="34" charset="0"/>
                      </a:endParaRPr>
                    </a:p>
                  </a:txBody>
                  <a:tcPr marL="3916" marR="3916" marT="391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12-Sep</a:t>
                      </a:r>
                      <a:endParaRPr lang="en-GB" sz="700" b="1" i="0" u="none" strike="noStrike" dirty="0">
                        <a:solidFill>
                          <a:schemeClr val="bg1"/>
                        </a:solidFill>
                        <a:effectLst/>
                        <a:latin typeface="Calibri" panose="020F0502020204030204" pitchFamily="34" charset="0"/>
                      </a:endParaRPr>
                    </a:p>
                  </a:txBody>
                  <a:tcPr marL="3916" marR="3916" marT="391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13-Sep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14-Sep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15-Sep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16-Sep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17-Sep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18-Sep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19-Sep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20-Sep</a:t>
                      </a:r>
                      <a:endParaRPr lang="en-GB" sz="7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21-Sep</a:t>
                      </a:r>
                      <a:endParaRPr lang="en-GB" sz="7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22-Sep</a:t>
                      </a:r>
                      <a:endParaRPr lang="en-GB" sz="7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23-Sep</a:t>
                      </a:r>
                      <a:endParaRPr lang="en-GB" sz="7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w="635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2020</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4055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3766</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3877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4451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4505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4135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4029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4123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4125</a:t>
                      </a:r>
                    </a:p>
                  </a:txBody>
                  <a:tcPr marL="7620" marR="7620" marT="762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3959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4287</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4450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a:solidFill>
                            <a:srgbClr val="000000"/>
                          </a:solidFill>
                          <a:effectLst/>
                          <a:latin typeface="Calibri" panose="020F0502020204030204" pitchFamily="34" charset="0"/>
                          <a:ea typeface="+mn-ea"/>
                          <a:cs typeface="+mn-cs"/>
                        </a:rPr>
                        <a:t>4139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4076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4194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4202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4211</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4868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5180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4253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4235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3871</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4172</a:t>
                      </a:r>
                    </a:p>
                  </a:txBody>
                  <a:tcPr marL="9525" marR="9525" marT="9525" marB="0" anchor="ctr">
                    <a:lnL w="12700"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2019</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5235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4408</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GB" sz="700" b="0" i="0" u="none" strike="noStrike" kern="1200">
                          <a:solidFill>
                            <a:srgbClr val="000000"/>
                          </a:solidFill>
                          <a:effectLst/>
                          <a:latin typeface="Calibri" panose="020F0502020204030204" pitchFamily="34" charset="0"/>
                          <a:ea typeface="+mn-ea"/>
                          <a:cs typeface="+mn-cs"/>
                        </a:rPr>
                        <a:t>4189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4177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4381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4858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5054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4626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4385</a:t>
                      </a:r>
                    </a:p>
                  </a:txBody>
                  <a:tcPr marL="7620" marR="7620" marT="762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a:solidFill>
                            <a:srgbClr val="000000"/>
                          </a:solidFill>
                          <a:effectLst/>
                          <a:latin typeface="Calibri" panose="020F0502020204030204" pitchFamily="34" charset="0"/>
                          <a:ea typeface="+mn-ea"/>
                          <a:cs typeface="+mn-cs"/>
                        </a:rPr>
                        <a:t>4232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a:solidFill>
                            <a:srgbClr val="000000"/>
                          </a:solidFill>
                          <a:effectLst/>
                          <a:latin typeface="Calibri" panose="020F0502020204030204" pitchFamily="34" charset="0"/>
                          <a:ea typeface="+mn-ea"/>
                          <a:cs typeface="+mn-cs"/>
                        </a:rPr>
                        <a:t>4352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4424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4880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4984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4532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kern="1200" dirty="0">
                          <a:solidFill>
                            <a:srgbClr val="000000"/>
                          </a:solidFill>
                          <a:effectLst/>
                          <a:latin typeface="Calibri" panose="020F0502020204030204" pitchFamily="34" charset="0"/>
                          <a:ea typeface="+mn-ea"/>
                          <a:cs typeface="+mn-cs"/>
                        </a:rPr>
                        <a:t>4475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a:solidFill>
                            <a:srgbClr val="000000"/>
                          </a:solidFill>
                          <a:effectLst/>
                          <a:latin typeface="Calibri" panose="020F0502020204030204" pitchFamily="34" charset="0"/>
                          <a:ea typeface="+mn-ea"/>
                          <a:cs typeface="+mn-cs"/>
                        </a:rPr>
                        <a:t>4516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4709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4556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5200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5440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4422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Calibri" panose="020F0502020204030204" pitchFamily="34" charset="0"/>
                          <a:ea typeface="+mn-ea"/>
                          <a:cs typeface="+mn-cs"/>
                        </a:rPr>
                        <a:t>4702</a:t>
                      </a:r>
                    </a:p>
                  </a:txBody>
                  <a:tcPr marL="9525" marR="9525" marT="9525" marB="0" anchor="ctr">
                    <a:lnL w="12700"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3175"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bl>
          </a:graphicData>
        </a:graphic>
      </p:graphicFrame>
      <p:sp>
        <p:nvSpPr>
          <p:cNvPr id="12" name="Rectangle 11"/>
          <p:cNvSpPr/>
          <p:nvPr/>
        </p:nvSpPr>
        <p:spPr>
          <a:xfrm>
            <a:off x="112700" y="662186"/>
            <a:ext cx="11944220" cy="3127289"/>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Incident </a:t>
            </a:r>
            <a:r>
              <a:rPr lang="en-GB" sz="2000" b="1" dirty="0">
                <a:solidFill>
                  <a:prstClr val="white"/>
                </a:solidFill>
              </a:rPr>
              <a:t>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23</a:t>
            </a:r>
            <a:r>
              <a:rPr lang="en-GB" sz="2000" b="1" baseline="30000" dirty="0" smtClean="0">
                <a:solidFill>
                  <a:prstClr val="white"/>
                </a:solidFill>
              </a:rPr>
              <a:t>rd </a:t>
            </a:r>
            <a:r>
              <a:rPr lang="en-GB" sz="2000" b="1" dirty="0" smtClean="0">
                <a:solidFill>
                  <a:prstClr val="white"/>
                </a:solidFill>
              </a:rPr>
              <a:t>September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130016" y="6638957"/>
            <a:ext cx="114011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Note: No figures should be considered as Official Police Statistics. These may not yet have been verified or validated.</a:t>
            </a:r>
            <a:endParaRPr lang="en-GB" sz="1200" dirty="0">
              <a:solidFill>
                <a:prstClr val="white">
                  <a:lumMod val="65000"/>
                </a:prstClr>
              </a:solidFill>
            </a:endParaRPr>
          </a:p>
        </p:txBody>
      </p:sp>
      <p:sp>
        <p:nvSpPr>
          <p:cNvPr id="23" name="Footer Placeholder 1"/>
          <p:cNvSpPr>
            <a:spLocks noGrp="1"/>
          </p:cNvSpPr>
          <p:nvPr>
            <p:ph type="ftr" sz="quarter" idx="11"/>
          </p:nvPr>
        </p:nvSpPr>
        <p:spPr>
          <a:xfrm>
            <a:off x="11196310" y="649287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2431081974"/>
              </p:ext>
            </p:extLst>
          </p:nvPr>
        </p:nvGraphicFramePr>
        <p:xfrm>
          <a:off x="130016" y="655524"/>
          <a:ext cx="11857768" cy="3199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1668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23687" y="1152082"/>
            <a:ext cx="7710138" cy="2870142"/>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Incident </a:t>
            </a:r>
            <a:r>
              <a:rPr lang="en-GB" sz="2000" b="1" dirty="0">
                <a:solidFill>
                  <a:prstClr val="white"/>
                </a:solidFill>
              </a:rPr>
              <a:t>Demand </a:t>
            </a:r>
            <a:r>
              <a:rPr lang="en-GB" sz="2000" b="1" dirty="0" smtClean="0">
                <a:solidFill>
                  <a:prstClr val="white"/>
                </a:solidFill>
              </a:rPr>
              <a:t>– House Gatherings (31</a:t>
            </a:r>
            <a:r>
              <a:rPr lang="en-GB" sz="2000" b="1" baseline="30000" dirty="0" smtClean="0">
                <a:solidFill>
                  <a:prstClr val="white"/>
                </a:solidFill>
              </a:rPr>
              <a:t>st</a:t>
            </a:r>
            <a:r>
              <a:rPr lang="en-GB" sz="2000" b="1" dirty="0" smtClean="0">
                <a:solidFill>
                  <a:prstClr val="white"/>
                </a:solidFill>
              </a:rPr>
              <a:t> August </a:t>
            </a:r>
            <a:r>
              <a:rPr lang="en-GB" sz="2000" b="1" dirty="0">
                <a:solidFill>
                  <a:prstClr val="white"/>
                </a:solidFill>
              </a:rPr>
              <a:t>– </a:t>
            </a:r>
            <a:r>
              <a:rPr lang="en-GB" sz="2000" b="1" dirty="0" smtClean="0">
                <a:solidFill>
                  <a:prstClr val="white"/>
                </a:solidFill>
              </a:rPr>
              <a:t>20</a:t>
            </a:r>
            <a:r>
              <a:rPr lang="en-GB" sz="2000" b="1" baseline="30000" dirty="0" smtClean="0">
                <a:solidFill>
                  <a:prstClr val="white"/>
                </a:solidFill>
              </a:rPr>
              <a:t>th</a:t>
            </a:r>
            <a:r>
              <a:rPr lang="en-GB" sz="2000" b="1" dirty="0" smtClean="0">
                <a:solidFill>
                  <a:prstClr val="white"/>
                </a:solidFill>
              </a:rPr>
              <a:t> September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395416" y="6484210"/>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Note: No figures should be considered as Official Police Statistics. These may not yet have been verified or validated.</a:t>
            </a:r>
            <a:endParaRPr lang="en-GB" sz="1400" dirty="0">
              <a:solidFill>
                <a:prstClr val="white">
                  <a:lumMod val="65000"/>
                </a:prstClr>
              </a:solidFill>
            </a:endParaRPr>
          </a:p>
        </p:txBody>
      </p:sp>
      <p:sp>
        <p:nvSpPr>
          <p:cNvPr id="23" name="Footer Placeholder 1"/>
          <p:cNvSpPr>
            <a:spLocks noGrp="1"/>
          </p:cNvSpPr>
          <p:nvPr>
            <p:ph type="ftr" sz="quarter" idx="11"/>
          </p:nvPr>
        </p:nvSpPr>
        <p:spPr>
          <a:xfrm>
            <a:off x="11196310" y="6439032"/>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2" name="TextBox 1"/>
          <p:cNvSpPr txBox="1"/>
          <p:nvPr/>
        </p:nvSpPr>
        <p:spPr>
          <a:xfrm>
            <a:off x="805789" y="772255"/>
            <a:ext cx="10624212" cy="307777"/>
          </a:xfrm>
          <a:prstGeom prst="rect">
            <a:avLst/>
          </a:prstGeom>
          <a:noFill/>
        </p:spPr>
        <p:txBody>
          <a:bodyPr wrap="square" rtlCol="0">
            <a:spAutoFit/>
          </a:bodyPr>
          <a:lstStyle/>
          <a:p>
            <a:r>
              <a:rPr lang="en-GB" sz="1400" dirty="0" smtClean="0"/>
              <a:t>From Friday 28</a:t>
            </a:r>
            <a:r>
              <a:rPr lang="en-GB" sz="1400" baseline="30000" dirty="0" smtClean="0"/>
              <a:t>th</a:t>
            </a:r>
            <a:r>
              <a:rPr lang="en-GB" sz="1400" dirty="0" smtClean="0"/>
              <a:t> August 2020, additional monitoring of ‘house party’ incidents has taken place. This will be reported weekly going forward.</a:t>
            </a:r>
            <a:endParaRPr lang="en-GB" sz="1400" dirty="0"/>
          </a:p>
        </p:txBody>
      </p:sp>
      <p:graphicFrame>
        <p:nvGraphicFramePr>
          <p:cNvPr id="7" name="Table 6"/>
          <p:cNvGraphicFramePr>
            <a:graphicFrameLocks noGrp="1"/>
          </p:cNvGraphicFramePr>
          <p:nvPr>
            <p:extLst/>
          </p:nvPr>
        </p:nvGraphicFramePr>
        <p:xfrm>
          <a:off x="805781" y="4383541"/>
          <a:ext cx="9989738" cy="368304"/>
        </p:xfrm>
        <a:graphic>
          <a:graphicData uri="http://schemas.openxmlformats.org/drawingml/2006/table">
            <a:tbl>
              <a:tblPr/>
              <a:tblGrid>
                <a:gridCol w="455426"/>
                <a:gridCol w="455426"/>
                <a:gridCol w="455426"/>
                <a:gridCol w="455426"/>
                <a:gridCol w="455426"/>
                <a:gridCol w="455426"/>
                <a:gridCol w="455426"/>
                <a:gridCol w="455426"/>
                <a:gridCol w="455426"/>
                <a:gridCol w="455426"/>
                <a:gridCol w="455426"/>
                <a:gridCol w="455426"/>
                <a:gridCol w="455426"/>
                <a:gridCol w="455426"/>
                <a:gridCol w="455426"/>
                <a:gridCol w="455426"/>
                <a:gridCol w="455426"/>
                <a:gridCol w="455426"/>
                <a:gridCol w="455426"/>
                <a:gridCol w="455426"/>
                <a:gridCol w="455426"/>
                <a:gridCol w="425792"/>
              </a:tblGrid>
              <a:tr h="184152">
                <a:tc>
                  <a:txBody>
                    <a:bodyPr/>
                    <a:lstStyle/>
                    <a:p>
                      <a:pPr algn="ctr" fontAlgn="b"/>
                      <a:r>
                        <a:rPr lang="en-GB" sz="1100" b="0" i="0" u="none" strike="noStrike" dirty="0" smtClean="0">
                          <a:solidFill>
                            <a:srgbClr val="FFFFFF"/>
                          </a:solidFill>
                          <a:effectLst/>
                          <a:latin typeface="Calibri" panose="020F0502020204030204" pitchFamily="34" charset="0"/>
                        </a:rPr>
                        <a:t>31-Aug</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07-Sep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08-Sep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09-Sep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10-Sep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17-Sep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18-Sep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19-Sep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20-Sep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FFFFFF"/>
                          </a:solidFill>
                          <a:effectLst/>
                          <a:latin typeface="Calibri" panose="020F0502020204030204" pitchFamily="34" charset="0"/>
                        </a:rPr>
                        <a:t>Total</a:t>
                      </a:r>
                      <a:endParaRPr lang="en-GB" sz="1100" b="1"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84152">
                <a:tc>
                  <a:txBody>
                    <a:bodyPr/>
                    <a:lstStyle/>
                    <a:p>
                      <a:pPr algn="ctr" fontAlgn="b"/>
                      <a:r>
                        <a:rPr lang="en-GB"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1528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246047" y="4045475"/>
            <a:ext cx="4176182" cy="307777"/>
          </a:xfrm>
          <a:prstGeom prst="rect">
            <a:avLst/>
          </a:prstGeom>
          <a:noFill/>
        </p:spPr>
        <p:txBody>
          <a:bodyPr wrap="square" rtlCol="0">
            <a:spAutoFit/>
          </a:bodyPr>
          <a:lstStyle/>
          <a:p>
            <a:r>
              <a:rPr lang="en-GB" sz="1400" dirty="0" smtClean="0"/>
              <a:t>Attended ‘House Party’ Incidents</a:t>
            </a:r>
            <a:endParaRPr lang="en-GB" sz="1400" dirty="0"/>
          </a:p>
        </p:txBody>
      </p:sp>
      <p:sp>
        <p:nvSpPr>
          <p:cNvPr id="16" name="TextBox 15"/>
          <p:cNvSpPr txBox="1"/>
          <p:nvPr/>
        </p:nvSpPr>
        <p:spPr>
          <a:xfrm>
            <a:off x="246047" y="4816408"/>
            <a:ext cx="3755281" cy="307777"/>
          </a:xfrm>
          <a:prstGeom prst="rect">
            <a:avLst/>
          </a:prstGeom>
          <a:noFill/>
        </p:spPr>
        <p:txBody>
          <a:bodyPr wrap="square" rtlCol="0">
            <a:spAutoFit/>
          </a:bodyPr>
          <a:lstStyle/>
          <a:p>
            <a:r>
              <a:rPr lang="en-GB" sz="1400" dirty="0" smtClean="0"/>
              <a:t>Parties Dispersed </a:t>
            </a:r>
            <a:endParaRPr lang="en-GB" sz="1400" dirty="0"/>
          </a:p>
        </p:txBody>
      </p:sp>
      <p:sp>
        <p:nvSpPr>
          <p:cNvPr id="17" name="TextBox 16"/>
          <p:cNvSpPr txBox="1"/>
          <p:nvPr/>
        </p:nvSpPr>
        <p:spPr>
          <a:xfrm>
            <a:off x="246047" y="5550065"/>
            <a:ext cx="2810302" cy="307777"/>
          </a:xfrm>
          <a:prstGeom prst="rect">
            <a:avLst/>
          </a:prstGeom>
          <a:noFill/>
        </p:spPr>
        <p:txBody>
          <a:bodyPr wrap="square" rtlCol="0">
            <a:spAutoFit/>
          </a:bodyPr>
          <a:lstStyle/>
          <a:p>
            <a:r>
              <a:rPr lang="en-GB" sz="1400" dirty="0" smtClean="0"/>
              <a:t>Enforcement Activity </a:t>
            </a:r>
            <a:endParaRPr lang="en-GB" sz="1400" dirty="0"/>
          </a:p>
        </p:txBody>
      </p:sp>
      <p:graphicFrame>
        <p:nvGraphicFramePr>
          <p:cNvPr id="11" name="Table 10"/>
          <p:cNvGraphicFramePr>
            <a:graphicFrameLocks noGrp="1"/>
          </p:cNvGraphicFramePr>
          <p:nvPr>
            <p:extLst/>
          </p:nvPr>
        </p:nvGraphicFramePr>
        <p:xfrm>
          <a:off x="805777" y="5857841"/>
          <a:ext cx="1134989" cy="521970"/>
        </p:xfrm>
        <a:graphic>
          <a:graphicData uri="http://schemas.openxmlformats.org/drawingml/2006/table">
            <a:tbl>
              <a:tblPr/>
              <a:tblGrid>
                <a:gridCol w="629027"/>
                <a:gridCol w="505962"/>
              </a:tblGrid>
              <a:tr h="165435">
                <a:tc>
                  <a:txBody>
                    <a:bodyPr/>
                    <a:lstStyle/>
                    <a:p>
                      <a:pPr algn="l" fontAlgn="b"/>
                      <a:r>
                        <a:rPr lang="en-GB" sz="1100" b="0" i="0" u="none" strike="noStrike" dirty="0">
                          <a:solidFill>
                            <a:srgbClr val="FFFFFF"/>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FFFFFF"/>
                          </a:solidFill>
                          <a:effectLst/>
                          <a:latin typeface="Calibri" panose="020F0502020204030204" pitchFamily="34" charset="0"/>
                        </a:rPr>
                        <a:t>Total</a:t>
                      </a:r>
                      <a:endParaRPr lang="en-GB" sz="1100" b="1"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65435">
                <a:tc>
                  <a:txBody>
                    <a:bodyPr/>
                    <a:lstStyle/>
                    <a:p>
                      <a:pPr algn="l" fontAlgn="b"/>
                      <a:r>
                        <a:rPr lang="en-GB" sz="1100" b="0" i="0" u="none" strike="noStrike" dirty="0">
                          <a:solidFill>
                            <a:srgbClr val="FFFFFF"/>
                          </a:solidFill>
                          <a:effectLst/>
                          <a:latin typeface="Calibri" panose="020F0502020204030204" pitchFamily="34" charset="0"/>
                        </a:rPr>
                        <a:t>FPNs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000000"/>
                          </a:solidFill>
                          <a:effectLst/>
                          <a:latin typeface="Calibri" panose="020F0502020204030204" pitchFamily="34" charset="0"/>
                        </a:rPr>
                        <a:t>78</a:t>
                      </a:r>
                      <a:endParaRPr lang="en-GB"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435">
                <a:tc>
                  <a:txBody>
                    <a:bodyPr/>
                    <a:lstStyle/>
                    <a:p>
                      <a:pPr algn="l" fontAlgn="b"/>
                      <a:r>
                        <a:rPr lang="en-GB" sz="1100" b="0" i="0" u="none" strike="noStrike" dirty="0">
                          <a:solidFill>
                            <a:srgbClr val="FFFFFF"/>
                          </a:solidFill>
                          <a:effectLst/>
                          <a:latin typeface="Calibri" panose="020F0502020204030204" pitchFamily="34" charset="0"/>
                        </a:rPr>
                        <a:t>Charges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000000"/>
                          </a:solidFill>
                          <a:effectLst/>
                          <a:latin typeface="Calibri" panose="020F0502020204030204" pitchFamily="34" charset="0"/>
                        </a:rPr>
                        <a:t>19</a:t>
                      </a:r>
                      <a:endParaRPr lang="en-GB"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extLst/>
          </p:nvPr>
        </p:nvGraphicFramePr>
        <p:xfrm>
          <a:off x="805778" y="5124185"/>
          <a:ext cx="9989745" cy="361317"/>
        </p:xfrm>
        <a:graphic>
          <a:graphicData uri="http://schemas.openxmlformats.org/drawingml/2006/table">
            <a:tbl>
              <a:tblPr/>
              <a:tblGrid>
                <a:gridCol w="453548"/>
                <a:gridCol w="453548"/>
                <a:gridCol w="453548"/>
                <a:gridCol w="453548"/>
                <a:gridCol w="453548"/>
                <a:gridCol w="453548"/>
                <a:gridCol w="453548"/>
                <a:gridCol w="453548"/>
                <a:gridCol w="453548"/>
                <a:gridCol w="453548"/>
                <a:gridCol w="453548"/>
                <a:gridCol w="453548"/>
                <a:gridCol w="453548"/>
                <a:gridCol w="453548"/>
                <a:gridCol w="453548"/>
                <a:gridCol w="453548"/>
                <a:gridCol w="453548"/>
                <a:gridCol w="453548"/>
                <a:gridCol w="453548"/>
                <a:gridCol w="453548"/>
                <a:gridCol w="453548"/>
                <a:gridCol w="465237"/>
              </a:tblGrid>
              <a:tr h="163975">
                <a:tc>
                  <a:txBody>
                    <a:bodyPr/>
                    <a:lstStyle/>
                    <a:p>
                      <a:pPr algn="ctr" fontAlgn="b"/>
                      <a:r>
                        <a:rPr lang="en-GB" sz="1100" b="0" i="0" u="none" strike="noStrike" dirty="0" smtClean="0">
                          <a:solidFill>
                            <a:srgbClr val="FFFFFF"/>
                          </a:solidFill>
                          <a:effectLst/>
                          <a:latin typeface="Calibri" panose="020F0502020204030204" pitchFamily="34" charset="0"/>
                        </a:rPr>
                        <a:t>31-Aug</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07-Sep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08-Sep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09-Sep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10-Sep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17-Sep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18-Sep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19-Sep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FFFFFF"/>
                          </a:solidFill>
                          <a:effectLst/>
                          <a:latin typeface="Calibri" panose="020F0502020204030204" pitchFamily="34" charset="0"/>
                        </a:rPr>
                        <a:t>20-Sep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FFFFFF"/>
                          </a:solidFill>
                          <a:effectLst/>
                          <a:latin typeface="Calibri" panose="020F0502020204030204" pitchFamily="34" charset="0"/>
                        </a:rPr>
                        <a:t>Total</a:t>
                      </a:r>
                      <a:endParaRPr lang="en-GB" sz="1100" b="1"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84152">
                <a:tc>
                  <a:txBody>
                    <a:bodyPr/>
                    <a:lstStyle/>
                    <a:p>
                      <a:pPr algn="ctr" fontAlgn="ctr"/>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8</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26</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14</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2</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3</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16</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6</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10</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39</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26</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5</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14</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Calibri" panose="020F0502020204030204" pitchFamily="34" charset="0"/>
                        </a:rPr>
                        <a:t>13</a:t>
                      </a:r>
                      <a:endParaRPr lang="en-GB"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8</a:t>
                      </a:r>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21</a:t>
                      </a:r>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61</a:t>
                      </a:r>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51</a:t>
                      </a:r>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smtClean="0">
                          <a:solidFill>
                            <a:srgbClr val="000000"/>
                          </a:solidFill>
                          <a:effectLst/>
                          <a:latin typeface="Calibri" panose="020F0502020204030204" pitchFamily="34" charset="0"/>
                        </a:rPr>
                        <a:t>325</a:t>
                      </a:r>
                      <a:endParaRPr lang="en-GB"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890865" y="6022545"/>
            <a:ext cx="5057192" cy="461665"/>
          </a:xfrm>
          <a:prstGeom prst="rect">
            <a:avLst/>
          </a:prstGeom>
          <a:noFill/>
        </p:spPr>
        <p:txBody>
          <a:bodyPr wrap="square" rtlCol="0">
            <a:spAutoFit/>
          </a:bodyPr>
          <a:lstStyle/>
          <a:p>
            <a:r>
              <a:rPr lang="en-GB" sz="800" dirty="0" smtClean="0"/>
              <a:t>* Please note – Number of Parties that have been dispersed data is now taken from the CVI database as a more sustainable measure.  * These numbers are subject to </a:t>
            </a:r>
            <a:r>
              <a:rPr lang="en-GB" sz="800" dirty="0"/>
              <a:t>c</a:t>
            </a:r>
            <a:r>
              <a:rPr lang="en-GB" sz="800" dirty="0" smtClean="0"/>
              <a:t>hange as better data becomes available. There may be revisions to the date to reflect calendar day rather then police day. </a:t>
            </a:r>
            <a:endParaRPr lang="en-GB" sz="800" dirty="0"/>
          </a:p>
        </p:txBody>
      </p:sp>
      <p:graphicFrame>
        <p:nvGraphicFramePr>
          <p:cNvPr id="18" name="Chart 17"/>
          <p:cNvGraphicFramePr>
            <a:graphicFrameLocks/>
          </p:cNvGraphicFramePr>
          <p:nvPr>
            <p:extLst>
              <p:ext uri="{D42A27DB-BD31-4B8C-83A1-F6EECF244321}">
                <p14:modId xmlns:p14="http://schemas.microsoft.com/office/powerpoint/2010/main" val="4069606824"/>
              </p:ext>
            </p:extLst>
          </p:nvPr>
        </p:nvGraphicFramePr>
        <p:xfrm>
          <a:off x="2202024" y="1205956"/>
          <a:ext cx="7539135" cy="2751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507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4448"/>
            <a:ext cx="6851847" cy="4395693"/>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a:t>
            </a:r>
            <a:r>
              <a:rPr lang="en-GB" sz="2000" b="1" dirty="0" smtClean="0">
                <a:solidFill>
                  <a:schemeClr val="bg1"/>
                </a:solidFill>
              </a:rPr>
              <a:t>Crime Demand (14</a:t>
            </a:r>
            <a:r>
              <a:rPr lang="en-GB" sz="2000" b="1" baseline="30000" dirty="0" smtClean="0">
                <a:solidFill>
                  <a:schemeClr val="bg1"/>
                </a:solidFill>
              </a:rPr>
              <a:t>th </a:t>
            </a:r>
            <a:r>
              <a:rPr lang="en-GB" sz="2000" b="1" dirty="0">
                <a:solidFill>
                  <a:schemeClr val="bg1"/>
                </a:solidFill>
              </a:rPr>
              <a:t>September</a:t>
            </a:r>
            <a:r>
              <a:rPr lang="en-GB" sz="2000" b="1" baseline="30000" dirty="0" smtClean="0">
                <a:solidFill>
                  <a:schemeClr val="bg1"/>
                </a:solidFill>
              </a:rPr>
              <a:t>  </a:t>
            </a:r>
            <a:r>
              <a:rPr lang="en-GB" sz="2000" b="1" dirty="0" smtClean="0">
                <a:solidFill>
                  <a:schemeClr val="bg1"/>
                </a:solidFill>
              </a:rPr>
              <a:t>– 20</a:t>
            </a:r>
            <a:r>
              <a:rPr lang="en-GB" sz="2000" b="1" baseline="30000" dirty="0" smtClean="0">
                <a:solidFill>
                  <a:schemeClr val="bg1"/>
                </a:solidFill>
              </a:rPr>
              <a:t>th </a:t>
            </a:r>
            <a:r>
              <a:rPr lang="en-GB" sz="2000" b="1" dirty="0" smtClean="0">
                <a:solidFill>
                  <a:schemeClr val="bg1"/>
                </a:solidFill>
              </a:rPr>
              <a:t>September 2020)</a:t>
            </a: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5181597" y="5637919"/>
            <a:ext cx="6851847" cy="646331"/>
          </a:xfrm>
          <a:prstGeom prst="rect">
            <a:avLst/>
          </a:prstGeom>
          <a:ln>
            <a:noFill/>
          </a:ln>
        </p:spPr>
        <p:txBody>
          <a:bodyPr wrap="square">
            <a:spAutoFit/>
          </a:bodyPr>
          <a:lstStyle/>
          <a:p>
            <a:r>
              <a:rPr lang="en-GB" sz="1200" dirty="0" smtClean="0"/>
              <a:t>All Crime Groups (</a:t>
            </a:r>
            <a:r>
              <a:rPr lang="en-GB" sz="1200" dirty="0"/>
              <a:t>with the exception of Group </a:t>
            </a:r>
            <a:r>
              <a:rPr lang="en-GB" sz="1200" dirty="0" smtClean="0"/>
              <a:t>2) show a decrease in volume when the preceding weeks volume is compared to the same period in 2019.  All divisions this week have noted a decrease in crime volumes, with the exception of Forth Valley which shows a slight increase.</a:t>
            </a:r>
          </a:p>
        </p:txBody>
      </p:sp>
      <p:sp>
        <p:nvSpPr>
          <p:cNvPr id="1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1"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2429532784"/>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174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228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2171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996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1281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2624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2318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Calibri" panose="020F0502020204030204" pitchFamily="34" charset="0"/>
                        </a:rPr>
                        <a:t>9792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166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257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1633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793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1236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2362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1695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8142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1336336704"/>
              </p:ext>
            </p:extLst>
          </p:nvPr>
        </p:nvGraphicFramePr>
        <p:xfrm>
          <a:off x="157844" y="921624"/>
          <a:ext cx="4953708" cy="43106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a:graphicFrameLocks/>
          </p:cNvGraphicFramePr>
          <p:nvPr>
            <p:extLst>
              <p:ext uri="{D42A27DB-BD31-4B8C-83A1-F6EECF244321}">
                <p14:modId xmlns:p14="http://schemas.microsoft.com/office/powerpoint/2010/main" val="1779529059"/>
              </p:ext>
            </p:extLst>
          </p:nvPr>
        </p:nvGraphicFramePr>
        <p:xfrm>
          <a:off x="5181597" y="833983"/>
          <a:ext cx="6768356" cy="43982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13548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1625"/>
            <a:ext cx="6851847"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1896348117"/>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dirty="0">
                          <a:solidFill>
                            <a:srgbClr val="000000"/>
                          </a:solidFill>
                          <a:effectLst/>
                          <a:latin typeface="Calibri" panose="020F0502020204030204" pitchFamily="34" charset="0"/>
                        </a:rPr>
                        <a:t>5084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7425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61049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26140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36334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72770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66366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a:solidFill>
                            <a:srgbClr val="000000"/>
                          </a:solidFill>
                          <a:effectLst/>
                          <a:latin typeface="Calibri" panose="020F0502020204030204" pitchFamily="34" charset="0"/>
                        </a:rPr>
                        <a:t>275168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4719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6928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50178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23142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39540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71531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59354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255392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Crime </a:t>
            </a:r>
            <a:r>
              <a:rPr lang="en-GB" sz="2000" b="1" dirty="0">
                <a:solidFill>
                  <a:prstClr val="white"/>
                </a:solidFill>
              </a:rPr>
              <a:t>Demand </a:t>
            </a:r>
            <a:r>
              <a:rPr lang="en-GB" sz="2000" b="1" dirty="0" smtClean="0">
                <a:solidFill>
                  <a:prstClr val="white"/>
                </a:solidFill>
              </a:rPr>
              <a:t>(</a:t>
            </a:r>
            <a:r>
              <a:rPr lang="en-GB" sz="2000" b="1" dirty="0" smtClean="0">
                <a:solidFill>
                  <a:schemeClr val="bg1"/>
                </a:solidFill>
              </a:rPr>
              <a:t>9</a:t>
            </a:r>
            <a:r>
              <a:rPr lang="en-GB" sz="2000" b="1" baseline="30000" dirty="0" smtClean="0">
                <a:solidFill>
                  <a:schemeClr val="bg1"/>
                </a:solidFill>
              </a:rPr>
              <a:t>th</a:t>
            </a:r>
            <a:r>
              <a:rPr lang="en-GB" sz="2000" b="1" dirty="0" smtClean="0">
                <a:solidFill>
                  <a:schemeClr val="bg1"/>
                </a:solidFill>
              </a:rPr>
              <a:t> March – 20</a:t>
            </a:r>
            <a:r>
              <a:rPr lang="en-GB" sz="2000" b="1" baseline="30000" dirty="0" smtClean="0">
                <a:solidFill>
                  <a:schemeClr val="bg1"/>
                </a:solidFill>
              </a:rPr>
              <a:t>th</a:t>
            </a:r>
            <a:r>
              <a:rPr lang="en-GB" sz="2000" b="1" dirty="0" smtClean="0">
                <a:solidFill>
                  <a:schemeClr val="bg1"/>
                </a:solidFill>
              </a:rPr>
              <a:t> September 2020)</a:t>
            </a:r>
            <a:endParaRPr lang="en-GB" sz="2000" b="1" dirty="0">
              <a:solidFill>
                <a:schemeClr val="bg1"/>
              </a:solidFill>
            </a:endParaRP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5181599" y="5626884"/>
            <a:ext cx="6851847" cy="646331"/>
          </a:xfrm>
          <a:prstGeom prst="rect">
            <a:avLst/>
          </a:prstGeom>
          <a:ln>
            <a:noFill/>
          </a:ln>
        </p:spPr>
        <p:txBody>
          <a:bodyPr wrap="square">
            <a:spAutoFit/>
          </a:bodyPr>
          <a:lstStyle/>
          <a:p>
            <a:pPr algn="ctr"/>
            <a:r>
              <a:rPr lang="en-GB" sz="1200" dirty="0" smtClean="0"/>
              <a:t>All Crime Groups (with the exception of Group 5) show a decrease in volume when compared to the same period in 2019. All Divisions continue to show a cumulative decrease in </a:t>
            </a:r>
            <a:r>
              <a:rPr lang="en-GB" sz="1200" dirty="0"/>
              <a:t>volume when </a:t>
            </a:r>
            <a:r>
              <a:rPr lang="en-GB" sz="1200" dirty="0" smtClean="0"/>
              <a:t>compared </a:t>
            </a:r>
            <a:r>
              <a:rPr lang="en-GB" sz="1200" dirty="0"/>
              <a:t>to the same time period in 2019. </a:t>
            </a:r>
            <a:endParaRPr lang="en-GB" sz="1200" dirty="0" smtClean="0"/>
          </a:p>
        </p:txBody>
      </p:sp>
      <p:sp>
        <p:nvSpPr>
          <p:cNvPr id="14"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1" name="Chart 20"/>
          <p:cNvGraphicFramePr>
            <a:graphicFrameLocks/>
          </p:cNvGraphicFramePr>
          <p:nvPr>
            <p:extLst>
              <p:ext uri="{D42A27DB-BD31-4B8C-83A1-F6EECF244321}">
                <p14:modId xmlns:p14="http://schemas.microsoft.com/office/powerpoint/2010/main" val="2190553105"/>
              </p:ext>
            </p:extLst>
          </p:nvPr>
        </p:nvGraphicFramePr>
        <p:xfrm>
          <a:off x="242047" y="940192"/>
          <a:ext cx="4769224" cy="4292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a:graphicFrameLocks/>
          </p:cNvGraphicFramePr>
          <p:nvPr>
            <p:extLst>
              <p:ext uri="{D42A27DB-BD31-4B8C-83A1-F6EECF244321}">
                <p14:modId xmlns:p14="http://schemas.microsoft.com/office/powerpoint/2010/main" val="2332691658"/>
              </p:ext>
            </p:extLst>
          </p:nvPr>
        </p:nvGraphicFramePr>
        <p:xfrm>
          <a:off x="5262282" y="934549"/>
          <a:ext cx="6771163" cy="42976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6460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25280</TotalTime>
  <Words>4679</Words>
  <Application>Microsoft Office PowerPoint</Application>
  <PresentationFormat>Widescreen</PresentationFormat>
  <Paragraphs>2645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Police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Team</dc:creator>
  <cp:lastModifiedBy>Lamond, Catriona</cp:lastModifiedBy>
  <cp:revision>3183</cp:revision>
  <cp:lastPrinted>2020-03-24T09:47:05Z</cp:lastPrinted>
  <dcterms:created xsi:type="dcterms:W3CDTF">2019-05-16T09:44:28Z</dcterms:created>
  <dcterms:modified xsi:type="dcterms:W3CDTF">2020-09-24T14:29:16Z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By">
    <vt:lpwstr>SPNET\1840289</vt:lpwstr>
  </property>
  <property fmtid="{D5CDD505-2E9C-101B-9397-08002B2CF9AE}" pid="5" name="ClassificationMadeExternally">
    <vt:lpwstr>No</vt:lpwstr>
  </property>
  <property fmtid="{D5CDD505-2E9C-101B-9397-08002B2CF9AE}" pid="6" name="ClassificationMadeOn">
    <vt:filetime>2020-04-30T15:55:52Z</vt:filetime>
  </property>
</Properties>
</file>