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76" r:id="rId2"/>
    <p:sldId id="894" r:id="rId3"/>
    <p:sldId id="887" r:id="rId4"/>
    <p:sldId id="907" r:id="rId5"/>
    <p:sldId id="901" r:id="rId6"/>
    <p:sldId id="908" r:id="rId7"/>
    <p:sldId id="909" r:id="rId8"/>
    <p:sldId id="861" r:id="rId9"/>
    <p:sldId id="862" r:id="rId10"/>
    <p:sldId id="926" r:id="rId11"/>
    <p:sldId id="927" r:id="rId12"/>
    <p:sldId id="928" r:id="rId13"/>
    <p:sldId id="929" r:id="rId14"/>
    <p:sldId id="930" r:id="rId15"/>
    <p:sldId id="932" r:id="rId16"/>
    <p:sldId id="915" r:id="rId17"/>
    <p:sldId id="916" r:id="rId18"/>
    <p:sldId id="917" r:id="rId19"/>
    <p:sldId id="931" r:id="rId20"/>
  </p:sldIdLst>
  <p:sldSz cx="12192000" cy="6858000"/>
  <p:notesSz cx="9928225" cy="143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2F05A3-9B1F-4D8D-A2D8-E45FC34672E6}">
          <p14:sldIdLst>
            <p14:sldId id="576"/>
          </p14:sldIdLst>
        </p14:section>
        <p14:section name="Highlight Page" id="{CBF89D5E-51D6-4DCF-8F7C-9B668BCC4DCE}">
          <p14:sldIdLst>
            <p14:sldId id="894"/>
          </p14:sldIdLst>
        </p14:section>
        <p14:section name="Service Centre" id="{6A4E2BF4-C3F8-4A15-8DC5-F1F65881899F}">
          <p14:sldIdLst>
            <p14:sldId id="887"/>
            <p14:sldId id="907"/>
          </p14:sldIdLst>
        </p14:section>
        <p14:section name="Incident Demand" id="{BA22FD8B-E854-46EB-B8E5-07DDE6B245B8}">
          <p14:sldIdLst>
            <p14:sldId id="901"/>
            <p14:sldId id="908"/>
            <p14:sldId id="909"/>
          </p14:sldIdLst>
        </p14:section>
        <p14:section name="Crime" id="{C79D4424-1726-4F63-84E8-ECA073A21864}">
          <p14:sldIdLst>
            <p14:sldId id="861"/>
            <p14:sldId id="862"/>
          </p14:sldIdLst>
        </p14:section>
        <p14:section name="CVI" id="{96CEC298-05B3-459D-8904-C7D2A18EFB4E}">
          <p14:sldIdLst>
            <p14:sldId id="926"/>
            <p14:sldId id="927"/>
            <p14:sldId id="928"/>
            <p14:sldId id="929"/>
            <p14:sldId id="930"/>
          </p14:sldIdLst>
        </p14:section>
        <p14:section name="Staff Absence &amp; Welfare" id="{461953AF-F167-44E1-9096-5C5D35B7664F}">
          <p14:sldIdLst>
            <p14:sldId id="932"/>
            <p14:sldId id="915"/>
            <p14:sldId id="916"/>
            <p14:sldId id="917"/>
            <p14:sldId id="9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4"/>
    <a:srgbClr val="6FD7D0"/>
    <a:srgbClr val="99E3DD"/>
    <a:srgbClr val="7030A0"/>
    <a:srgbClr val="660066"/>
    <a:srgbClr val="BFBFBF"/>
    <a:srgbClr val="FFE8CB"/>
    <a:srgbClr val="FFC000"/>
    <a:srgbClr val="FFF4E7"/>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1515" autoAdjust="0"/>
  </p:normalViewPr>
  <p:slideViewPr>
    <p:cSldViewPr snapToGrid="0">
      <p:cViewPr varScale="1">
        <p:scale>
          <a:sx n="57" d="100"/>
          <a:sy n="57" d="100"/>
        </p:scale>
        <p:origin x="12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Absence%20Workings%20-%20ONGO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Absence%20Workings%20-%20ONGO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Covid%20Testing%20Stats%20Workings%20-%20ONGOIN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Covid%20Testing%20Stats%20Workings%20-%20ONGOING.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Crime%20Workings%20-%20COMPLE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Crime%20Workings%20-%20ONGO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Crime%20Workings%20-%20ONGOI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Crime%20Workings%20-%20ONGOI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37\Crime%20Workings%20-%20ONGOI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44161</c:v>
                </c:pt>
                <c:pt idx="1">
                  <c:v>44162</c:v>
                </c:pt>
                <c:pt idx="2">
                  <c:v>44163</c:v>
                </c:pt>
                <c:pt idx="3">
                  <c:v>44164</c:v>
                </c:pt>
                <c:pt idx="4">
                  <c:v>44165</c:v>
                </c:pt>
                <c:pt idx="5">
                  <c:v>44166</c:v>
                </c:pt>
                <c:pt idx="6">
                  <c:v>44167</c:v>
                </c:pt>
              </c:numCache>
            </c:numRef>
          </c:cat>
          <c:val>
            <c:numRef>
              <c:f>'Weekly Bulletin'!$H$80:$N$80</c:f>
              <c:numCache>
                <c:formatCode>General</c:formatCode>
                <c:ptCount val="7"/>
                <c:pt idx="0">
                  <c:v>3786</c:v>
                </c:pt>
                <c:pt idx="1">
                  <c:v>4267</c:v>
                </c:pt>
                <c:pt idx="2">
                  <c:v>4345</c:v>
                </c:pt>
                <c:pt idx="3">
                  <c:v>3615</c:v>
                </c:pt>
                <c:pt idx="4">
                  <c:v>3719</c:v>
                </c:pt>
                <c:pt idx="5">
                  <c:v>3887</c:v>
                </c:pt>
                <c:pt idx="6">
                  <c:v>3666</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44161</c:v>
                </c:pt>
                <c:pt idx="1">
                  <c:v>44162</c:v>
                </c:pt>
                <c:pt idx="2">
                  <c:v>44163</c:v>
                </c:pt>
                <c:pt idx="3">
                  <c:v>44164</c:v>
                </c:pt>
                <c:pt idx="4">
                  <c:v>44165</c:v>
                </c:pt>
                <c:pt idx="5">
                  <c:v>44166</c:v>
                </c:pt>
                <c:pt idx="6">
                  <c:v>44167</c:v>
                </c:pt>
              </c:numCache>
            </c:numRef>
          </c:cat>
          <c:val>
            <c:numRef>
              <c:f>'Weekly Bulletin'!$H$81:$N$81</c:f>
              <c:numCache>
                <c:formatCode>General</c:formatCode>
                <c:ptCount val="7"/>
                <c:pt idx="0">
                  <c:v>3984</c:v>
                </c:pt>
                <c:pt idx="1">
                  <c:v>4279</c:v>
                </c:pt>
                <c:pt idx="2">
                  <c:v>3984</c:v>
                </c:pt>
                <c:pt idx="3">
                  <c:v>4607</c:v>
                </c:pt>
                <c:pt idx="4">
                  <c:v>4438</c:v>
                </c:pt>
                <c:pt idx="5">
                  <c:v>4115</c:v>
                </c:pt>
                <c:pt idx="6">
                  <c:v>3958</c:v>
                </c:pt>
              </c:numCache>
            </c:numRef>
          </c:val>
          <c:smooth val="0"/>
        </c:ser>
        <c:dLbls>
          <c:showLegendKey val="0"/>
          <c:showVal val="0"/>
          <c:showCatName val="0"/>
          <c:showSerName val="0"/>
          <c:showPercent val="0"/>
          <c:showBubbleSize val="0"/>
        </c:dLbls>
        <c:smooth val="0"/>
        <c:axId val="400513048"/>
        <c:axId val="400517752"/>
      </c:lineChart>
      <c:dateAx>
        <c:axId val="400513048"/>
        <c:scaling>
          <c:orientation val="minMax"/>
        </c:scaling>
        <c:delete val="1"/>
        <c:axPos val="b"/>
        <c:numFmt formatCode="d\-mmm" sourceLinked="1"/>
        <c:majorTickMark val="out"/>
        <c:minorTickMark val="none"/>
        <c:tickLblPos val="nextTo"/>
        <c:crossAx val="400517752"/>
        <c:crosses val="autoZero"/>
        <c:auto val="1"/>
        <c:lblOffset val="100"/>
        <c:baseTimeUnit val="days"/>
      </c:dateAx>
      <c:valAx>
        <c:axId val="400517752"/>
        <c:scaling>
          <c:orientation val="minMax"/>
          <c:min val="3000"/>
        </c:scaling>
        <c:delete val="1"/>
        <c:axPos val="l"/>
        <c:numFmt formatCode="General" sourceLinked="1"/>
        <c:majorTickMark val="out"/>
        <c:minorTickMark val="none"/>
        <c:tickLblPos val="nextTo"/>
        <c:crossAx val="40051304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INFO'!$H$66</c:f>
              <c:strCache>
                <c:ptCount val="1"/>
                <c:pt idx="0">
                  <c:v>2020</c:v>
                </c:pt>
              </c:strCache>
            </c:strRef>
          </c:tx>
          <c:spPr>
            <a:ln w="28575" cap="rnd">
              <a:solidFill>
                <a:schemeClr val="accent2"/>
              </a:solidFill>
              <a:round/>
            </a:ln>
            <a:effectLst/>
          </c:spPr>
          <c:marker>
            <c:symbol val="none"/>
          </c:marker>
          <c:cat>
            <c:numRef>
              <c:f>'WEEKLY PUBLIC INFO'!$I$65:$O$65</c:f>
              <c:numCache>
                <c:formatCode>d\-mmm</c:formatCode>
                <c:ptCount val="7"/>
                <c:pt idx="0">
                  <c:v>44161</c:v>
                </c:pt>
                <c:pt idx="1">
                  <c:v>44162</c:v>
                </c:pt>
                <c:pt idx="2">
                  <c:v>44163</c:v>
                </c:pt>
                <c:pt idx="3">
                  <c:v>44164</c:v>
                </c:pt>
                <c:pt idx="4">
                  <c:v>44165</c:v>
                </c:pt>
                <c:pt idx="5">
                  <c:v>44166</c:v>
                </c:pt>
                <c:pt idx="6">
                  <c:v>44167</c:v>
                </c:pt>
              </c:numCache>
            </c:numRef>
          </c:cat>
          <c:val>
            <c:numRef>
              <c:f>'WEEKLY PUBLIC INFO'!$I$66:$O$66</c:f>
              <c:numCache>
                <c:formatCode>General</c:formatCode>
                <c:ptCount val="7"/>
                <c:pt idx="0">
                  <c:v>1404</c:v>
                </c:pt>
                <c:pt idx="1">
                  <c:v>1396</c:v>
                </c:pt>
                <c:pt idx="2">
                  <c:v>1345</c:v>
                </c:pt>
                <c:pt idx="3">
                  <c:v>1332</c:v>
                </c:pt>
                <c:pt idx="4">
                  <c:v>1320</c:v>
                </c:pt>
                <c:pt idx="5">
                  <c:v>1322</c:v>
                </c:pt>
                <c:pt idx="6">
                  <c:v>1290</c:v>
                </c:pt>
              </c:numCache>
            </c:numRef>
          </c:val>
          <c:smooth val="0"/>
        </c:ser>
        <c:ser>
          <c:idx val="1"/>
          <c:order val="1"/>
          <c:tx>
            <c:strRef>
              <c:f>'WEEKLY PUBLIC INFO'!$H$67</c:f>
              <c:strCache>
                <c:ptCount val="1"/>
                <c:pt idx="0">
                  <c:v>2019</c:v>
                </c:pt>
              </c:strCache>
            </c:strRef>
          </c:tx>
          <c:spPr>
            <a:ln w="28575" cap="rnd">
              <a:solidFill>
                <a:schemeClr val="accent4"/>
              </a:solidFill>
              <a:round/>
            </a:ln>
            <a:effectLst/>
          </c:spPr>
          <c:marker>
            <c:symbol val="none"/>
          </c:marker>
          <c:cat>
            <c:numRef>
              <c:f>'WEEKLY PUBLIC INFO'!$I$65:$O$65</c:f>
              <c:numCache>
                <c:formatCode>d\-mmm</c:formatCode>
                <c:ptCount val="7"/>
                <c:pt idx="0">
                  <c:v>44161</c:v>
                </c:pt>
                <c:pt idx="1">
                  <c:v>44162</c:v>
                </c:pt>
                <c:pt idx="2">
                  <c:v>44163</c:v>
                </c:pt>
                <c:pt idx="3">
                  <c:v>44164</c:v>
                </c:pt>
                <c:pt idx="4">
                  <c:v>44165</c:v>
                </c:pt>
                <c:pt idx="5">
                  <c:v>44166</c:v>
                </c:pt>
                <c:pt idx="6">
                  <c:v>44167</c:v>
                </c:pt>
              </c:numCache>
            </c:numRef>
          </c:cat>
          <c:val>
            <c:numRef>
              <c:f>'WEEKLY PUBLIC INFO'!$I$67:$O$67</c:f>
              <c:numCache>
                <c:formatCode>General</c:formatCode>
                <c:ptCount val="7"/>
                <c:pt idx="0">
                  <c:v>1211</c:v>
                </c:pt>
                <c:pt idx="1">
                  <c:v>1217</c:v>
                </c:pt>
                <c:pt idx="2">
                  <c:v>1209</c:v>
                </c:pt>
                <c:pt idx="3">
                  <c:v>1229</c:v>
                </c:pt>
                <c:pt idx="4">
                  <c:v>1212</c:v>
                </c:pt>
                <c:pt idx="5">
                  <c:v>1228</c:v>
                </c:pt>
                <c:pt idx="6">
                  <c:v>1206</c:v>
                </c:pt>
              </c:numCache>
            </c:numRef>
          </c:val>
          <c:smooth val="0"/>
        </c:ser>
        <c:dLbls>
          <c:showLegendKey val="0"/>
          <c:showVal val="0"/>
          <c:showCatName val="0"/>
          <c:showSerName val="0"/>
          <c:showPercent val="0"/>
          <c:showBubbleSize val="0"/>
        </c:dLbls>
        <c:smooth val="0"/>
        <c:axId val="495196144"/>
        <c:axId val="495199280"/>
      </c:lineChart>
      <c:dateAx>
        <c:axId val="49519614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199280"/>
        <c:crosses val="autoZero"/>
        <c:auto val="1"/>
        <c:lblOffset val="100"/>
        <c:baseTimeUnit val="days"/>
      </c:dateAx>
      <c:valAx>
        <c:axId val="495199280"/>
        <c:scaling>
          <c:orientation val="minMax"/>
          <c:min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19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INFO'!$B$33</c:f>
              <c:strCache>
                <c:ptCount val="1"/>
                <c:pt idx="0">
                  <c:v>2020</c:v>
                </c:pt>
              </c:strCache>
            </c:strRef>
          </c:tx>
          <c:spPr>
            <a:ln w="28575" cap="rnd">
              <a:solidFill>
                <a:schemeClr val="accent2"/>
              </a:solidFill>
              <a:round/>
            </a:ln>
            <a:effectLst/>
          </c:spPr>
          <c:marker>
            <c:symbol val="none"/>
          </c:marker>
          <c:cat>
            <c:numRef>
              <c:f>'WEEKLY PUBLIC INFO'!$A$34:$A$293</c:f>
              <c:numCache>
                <c:formatCode>d\-mmm</c:formatCode>
                <c:ptCount val="260"/>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numCache>
            </c:numRef>
          </c:cat>
          <c:val>
            <c:numRef>
              <c:f>'WEEKLY PUBLIC INFO'!$B$34:$B$293</c:f>
              <c:numCache>
                <c:formatCode>General</c:formatCode>
                <c:ptCount val="260"/>
                <c:pt idx="0">
                  <c:v>1424</c:v>
                </c:pt>
                <c:pt idx="1">
                  <c:v>1725</c:v>
                </c:pt>
                <c:pt idx="2">
                  <c:v>2587</c:v>
                </c:pt>
                <c:pt idx="3">
                  <c:v>2681</c:v>
                </c:pt>
                <c:pt idx="4">
                  <c:v>2765</c:v>
                </c:pt>
                <c:pt idx="5">
                  <c:v>2926</c:v>
                </c:pt>
                <c:pt idx="6">
                  <c:v>3238</c:v>
                </c:pt>
                <c:pt idx="7">
                  <c:v>3460</c:v>
                </c:pt>
                <c:pt idx="8">
                  <c:v>3619</c:v>
                </c:pt>
                <c:pt idx="9">
                  <c:v>3669</c:v>
                </c:pt>
                <c:pt idx="10">
                  <c:v>3731</c:v>
                </c:pt>
                <c:pt idx="11">
                  <c:v>3745</c:v>
                </c:pt>
                <c:pt idx="12">
                  <c:v>3716</c:v>
                </c:pt>
                <c:pt idx="13">
                  <c:v>3688</c:v>
                </c:pt>
                <c:pt idx="14">
                  <c:v>3562</c:v>
                </c:pt>
                <c:pt idx="15">
                  <c:v>3421</c:v>
                </c:pt>
                <c:pt idx="16">
                  <c:v>3330</c:v>
                </c:pt>
                <c:pt idx="17">
                  <c:v>3258</c:v>
                </c:pt>
                <c:pt idx="18">
                  <c:v>3214</c:v>
                </c:pt>
                <c:pt idx="19">
                  <c:v>3114</c:v>
                </c:pt>
                <c:pt idx="20">
                  <c:v>2992</c:v>
                </c:pt>
                <c:pt idx="21">
                  <c:v>2871</c:v>
                </c:pt>
                <c:pt idx="22">
                  <c:v>2823</c:v>
                </c:pt>
                <c:pt idx="23">
                  <c:v>2730</c:v>
                </c:pt>
                <c:pt idx="24">
                  <c:v>2653</c:v>
                </c:pt>
                <c:pt idx="25">
                  <c:v>2619</c:v>
                </c:pt>
                <c:pt idx="26">
                  <c:v>2548</c:v>
                </c:pt>
                <c:pt idx="27">
                  <c:v>2440</c:v>
                </c:pt>
                <c:pt idx="28">
                  <c:v>2376</c:v>
                </c:pt>
                <c:pt idx="29">
                  <c:v>2347</c:v>
                </c:pt>
                <c:pt idx="30">
                  <c:v>2333</c:v>
                </c:pt>
                <c:pt idx="31">
                  <c:v>2301</c:v>
                </c:pt>
                <c:pt idx="32">
                  <c:v>2292</c:v>
                </c:pt>
                <c:pt idx="33">
                  <c:v>2268</c:v>
                </c:pt>
                <c:pt idx="34">
                  <c:v>2175</c:v>
                </c:pt>
                <c:pt idx="35">
                  <c:v>2105</c:v>
                </c:pt>
                <c:pt idx="36">
                  <c:v>2069</c:v>
                </c:pt>
                <c:pt idx="37">
                  <c:v>2015</c:v>
                </c:pt>
                <c:pt idx="38">
                  <c:v>1981</c:v>
                </c:pt>
                <c:pt idx="39">
                  <c:v>1954</c:v>
                </c:pt>
                <c:pt idx="40">
                  <c:v>1926</c:v>
                </c:pt>
                <c:pt idx="41">
                  <c:v>1870</c:v>
                </c:pt>
                <c:pt idx="42">
                  <c:v>1815</c:v>
                </c:pt>
                <c:pt idx="43">
                  <c:v>1783</c:v>
                </c:pt>
                <c:pt idx="44">
                  <c:v>1779</c:v>
                </c:pt>
                <c:pt idx="45">
                  <c:v>1720</c:v>
                </c:pt>
                <c:pt idx="46">
                  <c:v>1709</c:v>
                </c:pt>
                <c:pt idx="47">
                  <c:v>1686</c:v>
                </c:pt>
                <c:pt idx="48">
                  <c:v>1626</c:v>
                </c:pt>
                <c:pt idx="49">
                  <c:v>1550</c:v>
                </c:pt>
                <c:pt idx="50">
                  <c:v>1486</c:v>
                </c:pt>
                <c:pt idx="51">
                  <c:v>1385</c:v>
                </c:pt>
                <c:pt idx="52">
                  <c:v>1293</c:v>
                </c:pt>
                <c:pt idx="53">
                  <c:v>1266</c:v>
                </c:pt>
                <c:pt idx="54">
                  <c:v>1249</c:v>
                </c:pt>
                <c:pt idx="55">
                  <c:v>1217</c:v>
                </c:pt>
                <c:pt idx="56">
                  <c:v>1194</c:v>
                </c:pt>
                <c:pt idx="57">
                  <c:v>1182</c:v>
                </c:pt>
                <c:pt idx="58">
                  <c:v>1137</c:v>
                </c:pt>
                <c:pt idx="59">
                  <c:v>1102</c:v>
                </c:pt>
                <c:pt idx="60">
                  <c:v>1081</c:v>
                </c:pt>
                <c:pt idx="61">
                  <c:v>1072</c:v>
                </c:pt>
                <c:pt idx="62">
                  <c:v>1060</c:v>
                </c:pt>
                <c:pt idx="63">
                  <c:v>1053</c:v>
                </c:pt>
                <c:pt idx="64">
                  <c:v>1043</c:v>
                </c:pt>
                <c:pt idx="65">
                  <c:v>1058</c:v>
                </c:pt>
                <c:pt idx="66">
                  <c:v>1046</c:v>
                </c:pt>
                <c:pt idx="67">
                  <c:v>1026</c:v>
                </c:pt>
                <c:pt idx="68">
                  <c:v>1006</c:v>
                </c:pt>
                <c:pt idx="69">
                  <c:v>984</c:v>
                </c:pt>
                <c:pt idx="70">
                  <c:v>970</c:v>
                </c:pt>
                <c:pt idx="71">
                  <c:v>963</c:v>
                </c:pt>
                <c:pt idx="72">
                  <c:v>974</c:v>
                </c:pt>
                <c:pt idx="73">
                  <c:v>960</c:v>
                </c:pt>
                <c:pt idx="74">
                  <c:v>931</c:v>
                </c:pt>
                <c:pt idx="75">
                  <c:v>929</c:v>
                </c:pt>
                <c:pt idx="76">
                  <c:v>915</c:v>
                </c:pt>
                <c:pt idx="77">
                  <c:v>910</c:v>
                </c:pt>
                <c:pt idx="78">
                  <c:v>900</c:v>
                </c:pt>
                <c:pt idx="79">
                  <c:v>905</c:v>
                </c:pt>
                <c:pt idx="80">
                  <c:v>899</c:v>
                </c:pt>
                <c:pt idx="81">
                  <c:v>904</c:v>
                </c:pt>
                <c:pt idx="82">
                  <c:v>889</c:v>
                </c:pt>
                <c:pt idx="83">
                  <c:v>887</c:v>
                </c:pt>
                <c:pt idx="84">
                  <c:v>903</c:v>
                </c:pt>
                <c:pt idx="85">
                  <c:v>900</c:v>
                </c:pt>
                <c:pt idx="86">
                  <c:v>891</c:v>
                </c:pt>
                <c:pt idx="87">
                  <c:v>888</c:v>
                </c:pt>
                <c:pt idx="88">
                  <c:v>883</c:v>
                </c:pt>
                <c:pt idx="89">
                  <c:v>894</c:v>
                </c:pt>
                <c:pt idx="90">
                  <c:v>886</c:v>
                </c:pt>
                <c:pt idx="91">
                  <c:v>887</c:v>
                </c:pt>
                <c:pt idx="92">
                  <c:v>872</c:v>
                </c:pt>
                <c:pt idx="93">
                  <c:v>868</c:v>
                </c:pt>
                <c:pt idx="94">
                  <c:v>869</c:v>
                </c:pt>
                <c:pt idx="95">
                  <c:v>864</c:v>
                </c:pt>
                <c:pt idx="96">
                  <c:v>861</c:v>
                </c:pt>
                <c:pt idx="97">
                  <c:v>861</c:v>
                </c:pt>
                <c:pt idx="98">
                  <c:v>857</c:v>
                </c:pt>
                <c:pt idx="99">
                  <c:v>853</c:v>
                </c:pt>
                <c:pt idx="100">
                  <c:v>845</c:v>
                </c:pt>
                <c:pt idx="101">
                  <c:v>840</c:v>
                </c:pt>
                <c:pt idx="102">
                  <c:v>841</c:v>
                </c:pt>
                <c:pt idx="103">
                  <c:v>825</c:v>
                </c:pt>
                <c:pt idx="104">
                  <c:v>839</c:v>
                </c:pt>
                <c:pt idx="105">
                  <c:v>823</c:v>
                </c:pt>
                <c:pt idx="106">
                  <c:v>826</c:v>
                </c:pt>
                <c:pt idx="107">
                  <c:v>831</c:v>
                </c:pt>
                <c:pt idx="108">
                  <c:v>842</c:v>
                </c:pt>
                <c:pt idx="109">
                  <c:v>832</c:v>
                </c:pt>
                <c:pt idx="110">
                  <c:v>815</c:v>
                </c:pt>
                <c:pt idx="111">
                  <c:v>801</c:v>
                </c:pt>
                <c:pt idx="112">
                  <c:v>806</c:v>
                </c:pt>
                <c:pt idx="113">
                  <c:v>810</c:v>
                </c:pt>
                <c:pt idx="114">
                  <c:v>819</c:v>
                </c:pt>
                <c:pt idx="115">
                  <c:v>823</c:v>
                </c:pt>
                <c:pt idx="116">
                  <c:v>818</c:v>
                </c:pt>
                <c:pt idx="117">
                  <c:v>810</c:v>
                </c:pt>
                <c:pt idx="118">
                  <c:v>809</c:v>
                </c:pt>
                <c:pt idx="119">
                  <c:v>808</c:v>
                </c:pt>
                <c:pt idx="120">
                  <c:v>798</c:v>
                </c:pt>
                <c:pt idx="121">
                  <c:v>811</c:v>
                </c:pt>
                <c:pt idx="122">
                  <c:v>794</c:v>
                </c:pt>
                <c:pt idx="123">
                  <c:v>787</c:v>
                </c:pt>
                <c:pt idx="124">
                  <c:v>796</c:v>
                </c:pt>
                <c:pt idx="125">
                  <c:v>800</c:v>
                </c:pt>
                <c:pt idx="126">
                  <c:v>802</c:v>
                </c:pt>
                <c:pt idx="127">
                  <c:v>804</c:v>
                </c:pt>
                <c:pt idx="128">
                  <c:v>814</c:v>
                </c:pt>
                <c:pt idx="129">
                  <c:v>809</c:v>
                </c:pt>
                <c:pt idx="130">
                  <c:v>806</c:v>
                </c:pt>
                <c:pt idx="131">
                  <c:v>801</c:v>
                </c:pt>
                <c:pt idx="132">
                  <c:v>821</c:v>
                </c:pt>
                <c:pt idx="133">
                  <c:v>826</c:v>
                </c:pt>
                <c:pt idx="134">
                  <c:v>831</c:v>
                </c:pt>
                <c:pt idx="135">
                  <c:v>867</c:v>
                </c:pt>
                <c:pt idx="136">
                  <c:v>838</c:v>
                </c:pt>
                <c:pt idx="137">
                  <c:v>835</c:v>
                </c:pt>
                <c:pt idx="138">
                  <c:v>804</c:v>
                </c:pt>
                <c:pt idx="139">
                  <c:v>806</c:v>
                </c:pt>
                <c:pt idx="140">
                  <c:v>804</c:v>
                </c:pt>
                <c:pt idx="141">
                  <c:v>811</c:v>
                </c:pt>
                <c:pt idx="142">
                  <c:v>814</c:v>
                </c:pt>
                <c:pt idx="143">
                  <c:v>810</c:v>
                </c:pt>
                <c:pt idx="144">
                  <c:v>822</c:v>
                </c:pt>
                <c:pt idx="145">
                  <c:v>822</c:v>
                </c:pt>
                <c:pt idx="146">
                  <c:v>811</c:v>
                </c:pt>
                <c:pt idx="147">
                  <c:v>821</c:v>
                </c:pt>
                <c:pt idx="148">
                  <c:v>836</c:v>
                </c:pt>
                <c:pt idx="149">
                  <c:v>829</c:v>
                </c:pt>
                <c:pt idx="150">
                  <c:v>830</c:v>
                </c:pt>
                <c:pt idx="151">
                  <c:v>824</c:v>
                </c:pt>
                <c:pt idx="152">
                  <c:v>819</c:v>
                </c:pt>
                <c:pt idx="153">
                  <c:v>846</c:v>
                </c:pt>
                <c:pt idx="154">
                  <c:v>866</c:v>
                </c:pt>
                <c:pt idx="155">
                  <c:v>878</c:v>
                </c:pt>
                <c:pt idx="156">
                  <c:v>913</c:v>
                </c:pt>
                <c:pt idx="157">
                  <c:v>913</c:v>
                </c:pt>
                <c:pt idx="158">
                  <c:v>908</c:v>
                </c:pt>
                <c:pt idx="159">
                  <c:v>898</c:v>
                </c:pt>
                <c:pt idx="160">
                  <c:v>994</c:v>
                </c:pt>
                <c:pt idx="161">
                  <c:v>1067</c:v>
                </c:pt>
                <c:pt idx="162">
                  <c:v>1074</c:v>
                </c:pt>
                <c:pt idx="163">
                  <c:v>1116</c:v>
                </c:pt>
                <c:pt idx="164">
                  <c:v>1151</c:v>
                </c:pt>
                <c:pt idx="165">
                  <c:v>1115</c:v>
                </c:pt>
                <c:pt idx="166">
                  <c:v>1059</c:v>
                </c:pt>
                <c:pt idx="167">
                  <c:v>1050</c:v>
                </c:pt>
                <c:pt idx="168">
                  <c:v>1059</c:v>
                </c:pt>
                <c:pt idx="169">
                  <c:v>1048</c:v>
                </c:pt>
                <c:pt idx="170">
                  <c:v>1051</c:v>
                </c:pt>
                <c:pt idx="171">
                  <c:v>1031</c:v>
                </c:pt>
                <c:pt idx="172">
                  <c:v>1038</c:v>
                </c:pt>
                <c:pt idx="173">
                  <c:v>1013</c:v>
                </c:pt>
                <c:pt idx="174">
                  <c:v>1018</c:v>
                </c:pt>
                <c:pt idx="175">
                  <c:v>1046</c:v>
                </c:pt>
                <c:pt idx="176">
                  <c:v>1068</c:v>
                </c:pt>
                <c:pt idx="177">
                  <c:v>1085</c:v>
                </c:pt>
                <c:pt idx="178">
                  <c:v>1097</c:v>
                </c:pt>
                <c:pt idx="179">
                  <c:v>1097</c:v>
                </c:pt>
                <c:pt idx="180">
                  <c:v>1088</c:v>
                </c:pt>
                <c:pt idx="181">
                  <c:v>1184</c:v>
                </c:pt>
                <c:pt idx="182">
                  <c:v>1191</c:v>
                </c:pt>
                <c:pt idx="183">
                  <c:v>1181</c:v>
                </c:pt>
                <c:pt idx="184">
                  <c:v>1176</c:v>
                </c:pt>
                <c:pt idx="185">
                  <c:v>1166</c:v>
                </c:pt>
                <c:pt idx="186">
                  <c:v>1166</c:v>
                </c:pt>
                <c:pt idx="187">
                  <c:v>1155</c:v>
                </c:pt>
                <c:pt idx="188">
                  <c:v>1158</c:v>
                </c:pt>
                <c:pt idx="189">
                  <c:v>1139</c:v>
                </c:pt>
                <c:pt idx="190">
                  <c:v>1108</c:v>
                </c:pt>
                <c:pt idx="191">
                  <c:v>1119</c:v>
                </c:pt>
                <c:pt idx="192">
                  <c:v>1129</c:v>
                </c:pt>
                <c:pt idx="193">
                  <c:v>1129</c:v>
                </c:pt>
                <c:pt idx="194">
                  <c:v>1136</c:v>
                </c:pt>
                <c:pt idx="195">
                  <c:v>1153</c:v>
                </c:pt>
                <c:pt idx="196">
                  <c:v>1214</c:v>
                </c:pt>
                <c:pt idx="197">
                  <c:v>1218</c:v>
                </c:pt>
                <c:pt idx="198">
                  <c:v>1212</c:v>
                </c:pt>
                <c:pt idx="199">
                  <c:v>1210</c:v>
                </c:pt>
                <c:pt idx="200">
                  <c:v>1203</c:v>
                </c:pt>
                <c:pt idx="201">
                  <c:v>1186</c:v>
                </c:pt>
                <c:pt idx="202">
                  <c:v>1206</c:v>
                </c:pt>
                <c:pt idx="203">
                  <c:v>1216</c:v>
                </c:pt>
                <c:pt idx="204">
                  <c:v>1241</c:v>
                </c:pt>
                <c:pt idx="205">
                  <c:v>1227</c:v>
                </c:pt>
                <c:pt idx="206">
                  <c:v>1210</c:v>
                </c:pt>
                <c:pt idx="207">
                  <c:v>1235</c:v>
                </c:pt>
                <c:pt idx="208">
                  <c:v>1246</c:v>
                </c:pt>
                <c:pt idx="209">
                  <c:v>1299</c:v>
                </c:pt>
                <c:pt idx="210">
                  <c:v>1345</c:v>
                </c:pt>
                <c:pt idx="211">
                  <c:v>1377</c:v>
                </c:pt>
                <c:pt idx="212">
                  <c:v>1434</c:v>
                </c:pt>
                <c:pt idx="213">
                  <c:v>1448</c:v>
                </c:pt>
                <c:pt idx="214">
                  <c:v>1449</c:v>
                </c:pt>
                <c:pt idx="215">
                  <c:v>1426</c:v>
                </c:pt>
                <c:pt idx="216">
                  <c:v>1456</c:v>
                </c:pt>
                <c:pt idx="217">
                  <c:v>1444</c:v>
                </c:pt>
                <c:pt idx="218">
                  <c:v>1444</c:v>
                </c:pt>
                <c:pt idx="219">
                  <c:v>1425</c:v>
                </c:pt>
                <c:pt idx="220">
                  <c:v>1382</c:v>
                </c:pt>
                <c:pt idx="221">
                  <c:v>1385</c:v>
                </c:pt>
                <c:pt idx="222">
                  <c:v>1388</c:v>
                </c:pt>
                <c:pt idx="223">
                  <c:v>1422</c:v>
                </c:pt>
                <c:pt idx="224">
                  <c:v>1446</c:v>
                </c:pt>
                <c:pt idx="225">
                  <c:v>1418</c:v>
                </c:pt>
                <c:pt idx="226">
                  <c:v>1457</c:v>
                </c:pt>
                <c:pt idx="227">
                  <c:v>1407</c:v>
                </c:pt>
                <c:pt idx="228">
                  <c:v>1414</c:v>
                </c:pt>
                <c:pt idx="229">
                  <c:v>1433</c:v>
                </c:pt>
                <c:pt idx="230">
                  <c:v>1397</c:v>
                </c:pt>
                <c:pt idx="231">
                  <c:v>1430</c:v>
                </c:pt>
                <c:pt idx="232">
                  <c:v>1439</c:v>
                </c:pt>
                <c:pt idx="233">
                  <c:v>1450</c:v>
                </c:pt>
                <c:pt idx="234">
                  <c:v>1450</c:v>
                </c:pt>
                <c:pt idx="235">
                  <c:v>1431</c:v>
                </c:pt>
                <c:pt idx="236">
                  <c:v>1418</c:v>
                </c:pt>
                <c:pt idx="237">
                  <c:v>1463</c:v>
                </c:pt>
                <c:pt idx="238">
                  <c:v>1458</c:v>
                </c:pt>
                <c:pt idx="239">
                  <c:v>1452</c:v>
                </c:pt>
                <c:pt idx="240">
                  <c:v>1482</c:v>
                </c:pt>
                <c:pt idx="241">
                  <c:v>1459</c:v>
                </c:pt>
                <c:pt idx="242">
                  <c:v>1451</c:v>
                </c:pt>
                <c:pt idx="243">
                  <c:v>1410</c:v>
                </c:pt>
                <c:pt idx="244">
                  <c:v>1401</c:v>
                </c:pt>
                <c:pt idx="245">
                  <c:v>1366</c:v>
                </c:pt>
                <c:pt idx="246">
                  <c:v>1354</c:v>
                </c:pt>
                <c:pt idx="247">
                  <c:v>1382</c:v>
                </c:pt>
                <c:pt idx="248">
                  <c:v>1379</c:v>
                </c:pt>
                <c:pt idx="249">
                  <c:v>1366</c:v>
                </c:pt>
                <c:pt idx="250">
                  <c:v>1351</c:v>
                </c:pt>
                <c:pt idx="251">
                  <c:v>1352</c:v>
                </c:pt>
                <c:pt idx="252">
                  <c:v>1373</c:v>
                </c:pt>
                <c:pt idx="253">
                  <c:v>1404</c:v>
                </c:pt>
                <c:pt idx="254">
                  <c:v>1396</c:v>
                </c:pt>
                <c:pt idx="255">
                  <c:v>1345</c:v>
                </c:pt>
                <c:pt idx="256">
                  <c:v>1332</c:v>
                </c:pt>
                <c:pt idx="257">
                  <c:v>1320</c:v>
                </c:pt>
                <c:pt idx="258">
                  <c:v>1322</c:v>
                </c:pt>
                <c:pt idx="259">
                  <c:v>1290</c:v>
                </c:pt>
              </c:numCache>
            </c:numRef>
          </c:val>
          <c:smooth val="0"/>
        </c:ser>
        <c:ser>
          <c:idx val="1"/>
          <c:order val="1"/>
          <c:tx>
            <c:strRef>
              <c:f>'WEEKLY PUBLIC INFO'!$C$33</c:f>
              <c:strCache>
                <c:ptCount val="1"/>
                <c:pt idx="0">
                  <c:v>2019</c:v>
                </c:pt>
              </c:strCache>
            </c:strRef>
          </c:tx>
          <c:spPr>
            <a:ln w="28575" cap="rnd">
              <a:solidFill>
                <a:srgbClr val="FFC000"/>
              </a:solidFill>
              <a:round/>
            </a:ln>
            <a:effectLst/>
          </c:spPr>
          <c:marker>
            <c:symbol val="none"/>
          </c:marker>
          <c:cat>
            <c:numRef>
              <c:f>'WEEKLY PUBLIC INFO'!$A$34:$A$293</c:f>
              <c:numCache>
                <c:formatCode>d\-mmm</c:formatCode>
                <c:ptCount val="260"/>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numCache>
            </c:numRef>
          </c:cat>
          <c:val>
            <c:numRef>
              <c:f>'WEEKLY PUBLIC INFO'!$C$34:$C$293</c:f>
              <c:numCache>
                <c:formatCode>General</c:formatCode>
                <c:ptCount val="260"/>
                <c:pt idx="0">
                  <c:v>977</c:v>
                </c:pt>
                <c:pt idx="1">
                  <c:v>979</c:v>
                </c:pt>
                <c:pt idx="2">
                  <c:v>964</c:v>
                </c:pt>
                <c:pt idx="3">
                  <c:v>963</c:v>
                </c:pt>
                <c:pt idx="4">
                  <c:v>973</c:v>
                </c:pt>
                <c:pt idx="5">
                  <c:v>971</c:v>
                </c:pt>
                <c:pt idx="6">
                  <c:v>961</c:v>
                </c:pt>
                <c:pt idx="7">
                  <c:v>951</c:v>
                </c:pt>
                <c:pt idx="8">
                  <c:v>985</c:v>
                </c:pt>
                <c:pt idx="9">
                  <c:v>1018</c:v>
                </c:pt>
                <c:pt idx="10">
                  <c:v>1007</c:v>
                </c:pt>
                <c:pt idx="11">
                  <c:v>1006</c:v>
                </c:pt>
                <c:pt idx="12">
                  <c:v>993</c:v>
                </c:pt>
                <c:pt idx="13">
                  <c:v>994</c:v>
                </c:pt>
                <c:pt idx="14">
                  <c:v>987</c:v>
                </c:pt>
                <c:pt idx="15">
                  <c:v>995</c:v>
                </c:pt>
                <c:pt idx="16">
                  <c:v>983</c:v>
                </c:pt>
                <c:pt idx="17">
                  <c:v>985</c:v>
                </c:pt>
                <c:pt idx="18">
                  <c:v>976</c:v>
                </c:pt>
                <c:pt idx="19">
                  <c:v>965</c:v>
                </c:pt>
                <c:pt idx="20">
                  <c:v>968</c:v>
                </c:pt>
                <c:pt idx="21">
                  <c:v>978</c:v>
                </c:pt>
                <c:pt idx="22">
                  <c:v>993</c:v>
                </c:pt>
                <c:pt idx="23">
                  <c:v>1022</c:v>
                </c:pt>
                <c:pt idx="24">
                  <c:v>1006</c:v>
                </c:pt>
                <c:pt idx="25">
                  <c:v>1012</c:v>
                </c:pt>
                <c:pt idx="26">
                  <c:v>989</c:v>
                </c:pt>
                <c:pt idx="27">
                  <c:v>989</c:v>
                </c:pt>
                <c:pt idx="28">
                  <c:v>1000</c:v>
                </c:pt>
                <c:pt idx="29">
                  <c:v>1024</c:v>
                </c:pt>
                <c:pt idx="30">
                  <c:v>1024</c:v>
                </c:pt>
                <c:pt idx="31">
                  <c:v>1017</c:v>
                </c:pt>
                <c:pt idx="32">
                  <c:v>1006</c:v>
                </c:pt>
                <c:pt idx="33">
                  <c:v>993</c:v>
                </c:pt>
                <c:pt idx="34">
                  <c:v>988</c:v>
                </c:pt>
                <c:pt idx="35">
                  <c:v>981</c:v>
                </c:pt>
                <c:pt idx="36">
                  <c:v>992</c:v>
                </c:pt>
                <c:pt idx="37">
                  <c:v>988</c:v>
                </c:pt>
                <c:pt idx="38">
                  <c:v>1000</c:v>
                </c:pt>
                <c:pt idx="39">
                  <c:v>1000</c:v>
                </c:pt>
                <c:pt idx="40">
                  <c:v>988</c:v>
                </c:pt>
                <c:pt idx="41">
                  <c:v>984</c:v>
                </c:pt>
                <c:pt idx="42">
                  <c:v>963</c:v>
                </c:pt>
                <c:pt idx="43">
                  <c:v>978</c:v>
                </c:pt>
                <c:pt idx="44">
                  <c:v>973</c:v>
                </c:pt>
                <c:pt idx="45">
                  <c:v>981</c:v>
                </c:pt>
                <c:pt idx="46">
                  <c:v>986</c:v>
                </c:pt>
                <c:pt idx="47">
                  <c:v>999</c:v>
                </c:pt>
                <c:pt idx="48">
                  <c:v>987</c:v>
                </c:pt>
                <c:pt idx="49">
                  <c:v>1000</c:v>
                </c:pt>
                <c:pt idx="50">
                  <c:v>1022</c:v>
                </c:pt>
                <c:pt idx="51">
                  <c:v>1027</c:v>
                </c:pt>
                <c:pt idx="52">
                  <c:v>1037</c:v>
                </c:pt>
                <c:pt idx="53">
                  <c:v>1032</c:v>
                </c:pt>
                <c:pt idx="54">
                  <c:v>1030</c:v>
                </c:pt>
                <c:pt idx="55">
                  <c:v>1029</c:v>
                </c:pt>
                <c:pt idx="56">
                  <c:v>1025</c:v>
                </c:pt>
                <c:pt idx="57">
                  <c:v>1052</c:v>
                </c:pt>
                <c:pt idx="58">
                  <c:v>1054</c:v>
                </c:pt>
                <c:pt idx="59">
                  <c:v>1034</c:v>
                </c:pt>
                <c:pt idx="60">
                  <c:v>1031</c:v>
                </c:pt>
                <c:pt idx="61">
                  <c:v>1028</c:v>
                </c:pt>
                <c:pt idx="62">
                  <c:v>1023</c:v>
                </c:pt>
                <c:pt idx="63">
                  <c:v>1023</c:v>
                </c:pt>
                <c:pt idx="64">
                  <c:v>1058</c:v>
                </c:pt>
                <c:pt idx="65">
                  <c:v>1060</c:v>
                </c:pt>
                <c:pt idx="66">
                  <c:v>1062</c:v>
                </c:pt>
                <c:pt idx="67">
                  <c:v>1061</c:v>
                </c:pt>
                <c:pt idx="68">
                  <c:v>1071</c:v>
                </c:pt>
                <c:pt idx="69">
                  <c:v>1058</c:v>
                </c:pt>
                <c:pt idx="70">
                  <c:v>1044</c:v>
                </c:pt>
                <c:pt idx="71">
                  <c:v>1053</c:v>
                </c:pt>
                <c:pt idx="72">
                  <c:v>1069</c:v>
                </c:pt>
                <c:pt idx="73">
                  <c:v>1055</c:v>
                </c:pt>
                <c:pt idx="74">
                  <c:v>1044</c:v>
                </c:pt>
                <c:pt idx="75">
                  <c:v>1037</c:v>
                </c:pt>
                <c:pt idx="76">
                  <c:v>1043</c:v>
                </c:pt>
                <c:pt idx="77">
                  <c:v>1041</c:v>
                </c:pt>
                <c:pt idx="78">
                  <c:v>1038</c:v>
                </c:pt>
                <c:pt idx="79">
                  <c:v>1067</c:v>
                </c:pt>
                <c:pt idx="80">
                  <c:v>1062</c:v>
                </c:pt>
                <c:pt idx="81">
                  <c:v>1052</c:v>
                </c:pt>
                <c:pt idx="82">
                  <c:v>1049</c:v>
                </c:pt>
                <c:pt idx="83">
                  <c:v>1023</c:v>
                </c:pt>
                <c:pt idx="84">
                  <c:v>1023</c:v>
                </c:pt>
                <c:pt idx="85">
                  <c:v>1020</c:v>
                </c:pt>
                <c:pt idx="86">
                  <c:v>1032</c:v>
                </c:pt>
                <c:pt idx="87">
                  <c:v>1036</c:v>
                </c:pt>
                <c:pt idx="88">
                  <c:v>1052</c:v>
                </c:pt>
                <c:pt idx="89">
                  <c:v>1049</c:v>
                </c:pt>
                <c:pt idx="90">
                  <c:v>1043</c:v>
                </c:pt>
                <c:pt idx="91">
                  <c:v>1038</c:v>
                </c:pt>
                <c:pt idx="92">
                  <c:v>1054</c:v>
                </c:pt>
                <c:pt idx="93">
                  <c:v>1056</c:v>
                </c:pt>
                <c:pt idx="94">
                  <c:v>1044</c:v>
                </c:pt>
                <c:pt idx="95">
                  <c:v>1053</c:v>
                </c:pt>
                <c:pt idx="96">
                  <c:v>1038</c:v>
                </c:pt>
                <c:pt idx="97">
                  <c:v>1035</c:v>
                </c:pt>
                <c:pt idx="98">
                  <c:v>1019</c:v>
                </c:pt>
                <c:pt idx="99">
                  <c:v>1033</c:v>
                </c:pt>
                <c:pt idx="100">
                  <c:v>1057</c:v>
                </c:pt>
                <c:pt idx="101">
                  <c:v>1066</c:v>
                </c:pt>
                <c:pt idx="102">
                  <c:v>1069</c:v>
                </c:pt>
                <c:pt idx="103">
                  <c:v>1056</c:v>
                </c:pt>
                <c:pt idx="104">
                  <c:v>1036</c:v>
                </c:pt>
                <c:pt idx="105">
                  <c:v>1019</c:v>
                </c:pt>
                <c:pt idx="106">
                  <c:v>1015</c:v>
                </c:pt>
                <c:pt idx="107">
                  <c:v>1021</c:v>
                </c:pt>
                <c:pt idx="108">
                  <c:v>1034</c:v>
                </c:pt>
                <c:pt idx="109">
                  <c:v>1035</c:v>
                </c:pt>
                <c:pt idx="110">
                  <c:v>1038</c:v>
                </c:pt>
                <c:pt idx="111">
                  <c:v>1036</c:v>
                </c:pt>
                <c:pt idx="112">
                  <c:v>1015</c:v>
                </c:pt>
                <c:pt idx="113">
                  <c:v>1015</c:v>
                </c:pt>
                <c:pt idx="114">
                  <c:v>1022</c:v>
                </c:pt>
                <c:pt idx="115">
                  <c:v>1006</c:v>
                </c:pt>
                <c:pt idx="116">
                  <c:v>1025</c:v>
                </c:pt>
                <c:pt idx="117">
                  <c:v>1012</c:v>
                </c:pt>
                <c:pt idx="118">
                  <c:v>1007</c:v>
                </c:pt>
                <c:pt idx="119">
                  <c:v>985</c:v>
                </c:pt>
                <c:pt idx="120">
                  <c:v>981</c:v>
                </c:pt>
                <c:pt idx="121">
                  <c:v>970</c:v>
                </c:pt>
                <c:pt idx="122">
                  <c:v>987</c:v>
                </c:pt>
                <c:pt idx="123">
                  <c:v>1001</c:v>
                </c:pt>
                <c:pt idx="124">
                  <c:v>981</c:v>
                </c:pt>
                <c:pt idx="125">
                  <c:v>980</c:v>
                </c:pt>
                <c:pt idx="126">
                  <c:v>974</c:v>
                </c:pt>
                <c:pt idx="127">
                  <c:v>981</c:v>
                </c:pt>
                <c:pt idx="128">
                  <c:v>1005</c:v>
                </c:pt>
                <c:pt idx="129">
                  <c:v>1015</c:v>
                </c:pt>
                <c:pt idx="130">
                  <c:v>999</c:v>
                </c:pt>
                <c:pt idx="131">
                  <c:v>974</c:v>
                </c:pt>
                <c:pt idx="132">
                  <c:v>975</c:v>
                </c:pt>
                <c:pt idx="133">
                  <c:v>972</c:v>
                </c:pt>
                <c:pt idx="134">
                  <c:v>983</c:v>
                </c:pt>
                <c:pt idx="135">
                  <c:v>996</c:v>
                </c:pt>
                <c:pt idx="136">
                  <c:v>985</c:v>
                </c:pt>
                <c:pt idx="137">
                  <c:v>979</c:v>
                </c:pt>
                <c:pt idx="138">
                  <c:v>967</c:v>
                </c:pt>
                <c:pt idx="139">
                  <c:v>959</c:v>
                </c:pt>
                <c:pt idx="140">
                  <c:v>948</c:v>
                </c:pt>
                <c:pt idx="141">
                  <c:v>964</c:v>
                </c:pt>
                <c:pt idx="142">
                  <c:v>976</c:v>
                </c:pt>
                <c:pt idx="143">
                  <c:v>993</c:v>
                </c:pt>
                <c:pt idx="144">
                  <c:v>1025</c:v>
                </c:pt>
                <c:pt idx="145">
                  <c:v>1023</c:v>
                </c:pt>
                <c:pt idx="146">
                  <c:v>1019</c:v>
                </c:pt>
                <c:pt idx="147">
                  <c:v>1021</c:v>
                </c:pt>
                <c:pt idx="148">
                  <c:v>1023</c:v>
                </c:pt>
                <c:pt idx="149">
                  <c:v>1021</c:v>
                </c:pt>
                <c:pt idx="150">
                  <c:v>1037</c:v>
                </c:pt>
                <c:pt idx="151">
                  <c:v>1031</c:v>
                </c:pt>
                <c:pt idx="152">
                  <c:v>1027</c:v>
                </c:pt>
                <c:pt idx="153">
                  <c:v>1020</c:v>
                </c:pt>
                <c:pt idx="154">
                  <c:v>999</c:v>
                </c:pt>
                <c:pt idx="155">
                  <c:v>1004</c:v>
                </c:pt>
                <c:pt idx="156">
                  <c:v>1036</c:v>
                </c:pt>
                <c:pt idx="157">
                  <c:v>1054</c:v>
                </c:pt>
                <c:pt idx="158">
                  <c:v>1059</c:v>
                </c:pt>
                <c:pt idx="159">
                  <c:v>1058</c:v>
                </c:pt>
                <c:pt idx="160">
                  <c:v>1055</c:v>
                </c:pt>
                <c:pt idx="161">
                  <c:v>1051</c:v>
                </c:pt>
                <c:pt idx="162">
                  <c:v>1052</c:v>
                </c:pt>
                <c:pt idx="163">
                  <c:v>1072</c:v>
                </c:pt>
                <c:pt idx="164">
                  <c:v>1054</c:v>
                </c:pt>
                <c:pt idx="165">
                  <c:v>1072</c:v>
                </c:pt>
                <c:pt idx="166">
                  <c:v>1061</c:v>
                </c:pt>
                <c:pt idx="167">
                  <c:v>1047</c:v>
                </c:pt>
                <c:pt idx="168">
                  <c:v>1051</c:v>
                </c:pt>
                <c:pt idx="169">
                  <c:v>1063</c:v>
                </c:pt>
                <c:pt idx="170">
                  <c:v>1073</c:v>
                </c:pt>
                <c:pt idx="171">
                  <c:v>1075</c:v>
                </c:pt>
                <c:pt idx="172">
                  <c:v>1090</c:v>
                </c:pt>
                <c:pt idx="173">
                  <c:v>1083</c:v>
                </c:pt>
                <c:pt idx="174">
                  <c:v>1078</c:v>
                </c:pt>
                <c:pt idx="175">
                  <c:v>1061</c:v>
                </c:pt>
                <c:pt idx="176">
                  <c:v>1073</c:v>
                </c:pt>
                <c:pt idx="177">
                  <c:v>1102</c:v>
                </c:pt>
                <c:pt idx="178">
                  <c:v>1078</c:v>
                </c:pt>
                <c:pt idx="179">
                  <c:v>1095</c:v>
                </c:pt>
                <c:pt idx="180">
                  <c:v>1082</c:v>
                </c:pt>
                <c:pt idx="181">
                  <c:v>1078</c:v>
                </c:pt>
                <c:pt idx="182">
                  <c:v>1067</c:v>
                </c:pt>
                <c:pt idx="183">
                  <c:v>1097</c:v>
                </c:pt>
                <c:pt idx="184">
                  <c:v>1105</c:v>
                </c:pt>
                <c:pt idx="185">
                  <c:v>1102</c:v>
                </c:pt>
                <c:pt idx="186">
                  <c:v>1111</c:v>
                </c:pt>
                <c:pt idx="187">
                  <c:v>1106</c:v>
                </c:pt>
                <c:pt idx="188">
                  <c:v>1092</c:v>
                </c:pt>
                <c:pt idx="189">
                  <c:v>1091</c:v>
                </c:pt>
                <c:pt idx="190">
                  <c:v>1110</c:v>
                </c:pt>
                <c:pt idx="191">
                  <c:v>1112</c:v>
                </c:pt>
                <c:pt idx="192">
                  <c:v>1100</c:v>
                </c:pt>
                <c:pt idx="193">
                  <c:v>1099</c:v>
                </c:pt>
                <c:pt idx="194">
                  <c:v>1073</c:v>
                </c:pt>
                <c:pt idx="195">
                  <c:v>1062</c:v>
                </c:pt>
                <c:pt idx="196">
                  <c:v>1300</c:v>
                </c:pt>
                <c:pt idx="197">
                  <c:v>1066</c:v>
                </c:pt>
                <c:pt idx="198">
                  <c:v>1068</c:v>
                </c:pt>
                <c:pt idx="199">
                  <c:v>1098</c:v>
                </c:pt>
                <c:pt idx="200">
                  <c:v>1087</c:v>
                </c:pt>
                <c:pt idx="201">
                  <c:v>1107</c:v>
                </c:pt>
                <c:pt idx="202">
                  <c:v>1102</c:v>
                </c:pt>
                <c:pt idx="203">
                  <c:v>1102</c:v>
                </c:pt>
                <c:pt idx="204">
                  <c:v>1115</c:v>
                </c:pt>
                <c:pt idx="205">
                  <c:v>1118</c:v>
                </c:pt>
                <c:pt idx="206">
                  <c:v>1115</c:v>
                </c:pt>
                <c:pt idx="207">
                  <c:v>1106</c:v>
                </c:pt>
                <c:pt idx="208">
                  <c:v>1096</c:v>
                </c:pt>
                <c:pt idx="209">
                  <c:v>1087</c:v>
                </c:pt>
                <c:pt idx="210">
                  <c:v>1089</c:v>
                </c:pt>
                <c:pt idx="211">
                  <c:v>1089</c:v>
                </c:pt>
                <c:pt idx="212">
                  <c:v>1103</c:v>
                </c:pt>
                <c:pt idx="213">
                  <c:v>1093</c:v>
                </c:pt>
                <c:pt idx="214">
                  <c:v>1089</c:v>
                </c:pt>
                <c:pt idx="215">
                  <c:v>1076</c:v>
                </c:pt>
                <c:pt idx="216">
                  <c:v>1076</c:v>
                </c:pt>
                <c:pt idx="217">
                  <c:v>1092</c:v>
                </c:pt>
                <c:pt idx="218">
                  <c:v>1084</c:v>
                </c:pt>
                <c:pt idx="219">
                  <c:v>1099</c:v>
                </c:pt>
                <c:pt idx="220">
                  <c:v>1111</c:v>
                </c:pt>
                <c:pt idx="221">
                  <c:v>1128</c:v>
                </c:pt>
                <c:pt idx="222">
                  <c:v>1113</c:v>
                </c:pt>
                <c:pt idx="223">
                  <c:v>1097</c:v>
                </c:pt>
                <c:pt idx="224">
                  <c:v>1110</c:v>
                </c:pt>
                <c:pt idx="225">
                  <c:v>1116</c:v>
                </c:pt>
                <c:pt idx="226">
                  <c:v>1123</c:v>
                </c:pt>
                <c:pt idx="227">
                  <c:v>1142</c:v>
                </c:pt>
                <c:pt idx="228">
                  <c:v>1142</c:v>
                </c:pt>
                <c:pt idx="229">
                  <c:v>1163</c:v>
                </c:pt>
                <c:pt idx="230">
                  <c:v>1149</c:v>
                </c:pt>
                <c:pt idx="231">
                  <c:v>1155</c:v>
                </c:pt>
                <c:pt idx="232">
                  <c:v>1178</c:v>
                </c:pt>
                <c:pt idx="233">
                  <c:v>1186</c:v>
                </c:pt>
                <c:pt idx="234">
                  <c:v>1171</c:v>
                </c:pt>
                <c:pt idx="235">
                  <c:v>1155</c:v>
                </c:pt>
                <c:pt idx="236">
                  <c:v>1149</c:v>
                </c:pt>
                <c:pt idx="237">
                  <c:v>1150</c:v>
                </c:pt>
                <c:pt idx="238">
                  <c:v>1148</c:v>
                </c:pt>
                <c:pt idx="239">
                  <c:v>1191</c:v>
                </c:pt>
                <c:pt idx="240">
                  <c:v>1211</c:v>
                </c:pt>
                <c:pt idx="241">
                  <c:v>1200</c:v>
                </c:pt>
                <c:pt idx="242">
                  <c:v>1202</c:v>
                </c:pt>
                <c:pt idx="243">
                  <c:v>1195</c:v>
                </c:pt>
                <c:pt idx="244">
                  <c:v>1160</c:v>
                </c:pt>
                <c:pt idx="245">
                  <c:v>1152</c:v>
                </c:pt>
                <c:pt idx="246">
                  <c:v>1165</c:v>
                </c:pt>
                <c:pt idx="247">
                  <c:v>1188</c:v>
                </c:pt>
                <c:pt idx="248">
                  <c:v>1194</c:v>
                </c:pt>
                <c:pt idx="249">
                  <c:v>1198</c:v>
                </c:pt>
                <c:pt idx="250">
                  <c:v>1199</c:v>
                </c:pt>
                <c:pt idx="251">
                  <c:v>1204</c:v>
                </c:pt>
                <c:pt idx="252">
                  <c:v>1194</c:v>
                </c:pt>
                <c:pt idx="253">
                  <c:v>1211</c:v>
                </c:pt>
                <c:pt idx="254">
                  <c:v>1217</c:v>
                </c:pt>
                <c:pt idx="255">
                  <c:v>1209</c:v>
                </c:pt>
                <c:pt idx="256">
                  <c:v>1229</c:v>
                </c:pt>
                <c:pt idx="257">
                  <c:v>1212</c:v>
                </c:pt>
                <c:pt idx="258">
                  <c:v>1228</c:v>
                </c:pt>
                <c:pt idx="259">
                  <c:v>1206</c:v>
                </c:pt>
              </c:numCache>
            </c:numRef>
          </c:val>
          <c:smooth val="0"/>
        </c:ser>
        <c:dLbls>
          <c:showLegendKey val="0"/>
          <c:showVal val="0"/>
          <c:showCatName val="0"/>
          <c:showSerName val="0"/>
          <c:showPercent val="0"/>
          <c:showBubbleSize val="0"/>
        </c:dLbls>
        <c:smooth val="0"/>
        <c:axId val="401890784"/>
        <c:axId val="401896272"/>
      </c:lineChart>
      <c:dateAx>
        <c:axId val="40189078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1896272"/>
        <c:crosses val="autoZero"/>
        <c:auto val="1"/>
        <c:lblOffset val="100"/>
        <c:baseTimeUnit val="days"/>
        <c:majorUnit val="5"/>
        <c:majorTimeUnit val="days"/>
      </c:dateAx>
      <c:valAx>
        <c:axId val="401896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890784"/>
        <c:crosses val="autoZero"/>
        <c:crossBetween val="between"/>
      </c:valAx>
      <c:spPr>
        <a:noFill/>
        <a:ln>
          <a:noFill/>
        </a:ln>
        <a:effectLst/>
      </c:spPr>
    </c:plotArea>
    <c:legend>
      <c:legendPos val="b"/>
      <c:layout>
        <c:manualLayout>
          <c:xMode val="edge"/>
          <c:yMode val="edge"/>
          <c:x val="0.4410699739944024"/>
          <c:y val="0.74029310811491411"/>
          <c:w val="0.12270149429972588"/>
          <c:h val="3.88268428682665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'Near</a:t>
            </a:r>
            <a:r>
              <a:rPr lang="en-GB" baseline="0"/>
              <a:t> Miss' Form Submission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18"/>
              <c:layout>
                <c:manualLayout>
                  <c:x val="-5.4127198917456026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'NEAR MISS'!$AQ$5:$CA$5</c:f>
              <c:numCache>
                <c:formatCode>m/d/yyyy</c:formatCode>
                <c:ptCount val="37"/>
                <c:pt idx="0">
                  <c:v>43913</c:v>
                </c:pt>
                <c:pt idx="1">
                  <c:v>43920</c:v>
                </c:pt>
                <c:pt idx="2">
                  <c:v>43927</c:v>
                </c:pt>
                <c:pt idx="3">
                  <c:v>43934</c:v>
                </c:pt>
                <c:pt idx="4">
                  <c:v>43941</c:v>
                </c:pt>
                <c:pt idx="5">
                  <c:v>43948</c:v>
                </c:pt>
                <c:pt idx="6">
                  <c:v>43955</c:v>
                </c:pt>
                <c:pt idx="7">
                  <c:v>43962</c:v>
                </c:pt>
                <c:pt idx="8">
                  <c:v>43969</c:v>
                </c:pt>
                <c:pt idx="9">
                  <c:v>43976</c:v>
                </c:pt>
                <c:pt idx="10">
                  <c:v>43983</c:v>
                </c:pt>
                <c:pt idx="11">
                  <c:v>43990</c:v>
                </c:pt>
                <c:pt idx="12">
                  <c:v>43997</c:v>
                </c:pt>
                <c:pt idx="13">
                  <c:v>44004</c:v>
                </c:pt>
                <c:pt idx="14">
                  <c:v>44011</c:v>
                </c:pt>
                <c:pt idx="15">
                  <c:v>44018</c:v>
                </c:pt>
                <c:pt idx="16">
                  <c:v>44025</c:v>
                </c:pt>
                <c:pt idx="17">
                  <c:v>44032</c:v>
                </c:pt>
                <c:pt idx="18">
                  <c:v>44039</c:v>
                </c:pt>
                <c:pt idx="19">
                  <c:v>44046</c:v>
                </c:pt>
                <c:pt idx="20">
                  <c:v>44053</c:v>
                </c:pt>
                <c:pt idx="21">
                  <c:v>44060</c:v>
                </c:pt>
                <c:pt idx="22">
                  <c:v>44067</c:v>
                </c:pt>
                <c:pt idx="23">
                  <c:v>44074</c:v>
                </c:pt>
                <c:pt idx="24">
                  <c:v>44081</c:v>
                </c:pt>
                <c:pt idx="25">
                  <c:v>44088</c:v>
                </c:pt>
                <c:pt idx="26">
                  <c:v>44095</c:v>
                </c:pt>
                <c:pt idx="27">
                  <c:v>44102</c:v>
                </c:pt>
                <c:pt idx="28">
                  <c:v>44110</c:v>
                </c:pt>
                <c:pt idx="29">
                  <c:v>44116</c:v>
                </c:pt>
                <c:pt idx="30">
                  <c:v>44123</c:v>
                </c:pt>
                <c:pt idx="31">
                  <c:v>44130</c:v>
                </c:pt>
                <c:pt idx="32">
                  <c:v>44137</c:v>
                </c:pt>
                <c:pt idx="33">
                  <c:v>44144</c:v>
                </c:pt>
                <c:pt idx="34">
                  <c:v>44151</c:v>
                </c:pt>
                <c:pt idx="35">
                  <c:v>44158</c:v>
                </c:pt>
                <c:pt idx="36">
                  <c:v>44165</c:v>
                </c:pt>
              </c:numCache>
            </c:numRef>
          </c:cat>
          <c:val>
            <c:numRef>
              <c:f>'NEAR MISS'!$AQ$6:$CA$6</c:f>
              <c:numCache>
                <c:formatCode>General</c:formatCode>
                <c:ptCount val="37"/>
                <c:pt idx="0">
                  <c:v>31</c:v>
                </c:pt>
                <c:pt idx="1">
                  <c:v>39</c:v>
                </c:pt>
                <c:pt idx="2">
                  <c:v>55</c:v>
                </c:pt>
                <c:pt idx="3">
                  <c:v>88</c:v>
                </c:pt>
                <c:pt idx="4">
                  <c:v>68</c:v>
                </c:pt>
                <c:pt idx="5">
                  <c:v>24</c:v>
                </c:pt>
                <c:pt idx="6">
                  <c:v>19</c:v>
                </c:pt>
                <c:pt idx="7">
                  <c:v>20</c:v>
                </c:pt>
                <c:pt idx="8">
                  <c:v>78</c:v>
                </c:pt>
                <c:pt idx="9">
                  <c:v>96</c:v>
                </c:pt>
                <c:pt idx="10">
                  <c:v>81</c:v>
                </c:pt>
                <c:pt idx="11">
                  <c:v>54</c:v>
                </c:pt>
                <c:pt idx="12">
                  <c:v>46</c:v>
                </c:pt>
                <c:pt idx="13">
                  <c:v>36</c:v>
                </c:pt>
                <c:pt idx="14">
                  <c:v>22</c:v>
                </c:pt>
                <c:pt idx="15">
                  <c:v>16</c:v>
                </c:pt>
                <c:pt idx="16">
                  <c:v>11</c:v>
                </c:pt>
                <c:pt idx="17">
                  <c:v>2</c:v>
                </c:pt>
                <c:pt idx="18">
                  <c:v>23</c:v>
                </c:pt>
                <c:pt idx="19">
                  <c:v>47</c:v>
                </c:pt>
                <c:pt idx="20">
                  <c:v>24</c:v>
                </c:pt>
                <c:pt idx="21">
                  <c:v>20</c:v>
                </c:pt>
                <c:pt idx="22">
                  <c:v>20</c:v>
                </c:pt>
                <c:pt idx="23">
                  <c:v>32</c:v>
                </c:pt>
                <c:pt idx="24">
                  <c:v>37</c:v>
                </c:pt>
                <c:pt idx="25">
                  <c:v>86</c:v>
                </c:pt>
                <c:pt idx="26">
                  <c:v>47</c:v>
                </c:pt>
                <c:pt idx="27">
                  <c:v>58</c:v>
                </c:pt>
                <c:pt idx="28">
                  <c:v>65</c:v>
                </c:pt>
                <c:pt idx="29">
                  <c:v>34</c:v>
                </c:pt>
                <c:pt idx="30">
                  <c:v>62</c:v>
                </c:pt>
                <c:pt idx="31">
                  <c:v>71</c:v>
                </c:pt>
                <c:pt idx="32">
                  <c:v>117</c:v>
                </c:pt>
                <c:pt idx="33">
                  <c:v>117</c:v>
                </c:pt>
                <c:pt idx="34">
                  <c:v>71</c:v>
                </c:pt>
                <c:pt idx="35">
                  <c:v>60</c:v>
                </c:pt>
                <c:pt idx="36">
                  <c:v>69</c:v>
                </c:pt>
              </c:numCache>
            </c:numRef>
          </c:val>
          <c:smooth val="0"/>
        </c:ser>
        <c:dLbls>
          <c:showLegendKey val="0"/>
          <c:showVal val="0"/>
          <c:showCatName val="0"/>
          <c:showSerName val="0"/>
          <c:showPercent val="0"/>
          <c:showBubbleSize val="0"/>
        </c:dLbls>
        <c:smooth val="0"/>
        <c:axId val="401889216"/>
        <c:axId val="401889608"/>
      </c:lineChart>
      <c:dateAx>
        <c:axId val="401889216"/>
        <c:scaling>
          <c:orientation val="minMax"/>
          <c:max val="4416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Ending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1889608"/>
        <c:crosses val="autoZero"/>
        <c:auto val="1"/>
        <c:lblOffset val="100"/>
        <c:baseTimeUnit val="days"/>
      </c:dateAx>
      <c:valAx>
        <c:axId val="401889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88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Symptomatic Testing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302098924224379E-2"/>
          <c:y val="9.5264966377892432E-2"/>
          <c:w val="0.94120231876613147"/>
          <c:h val="0.6751612883314605"/>
        </c:manualLayout>
      </c:layout>
      <c:barChart>
        <c:barDir val="col"/>
        <c:grouping val="clustered"/>
        <c:varyColors val="0"/>
        <c:ser>
          <c:idx val="0"/>
          <c:order val="0"/>
          <c:spPr>
            <a:solidFill>
              <a:schemeClr val="accent2"/>
            </a:solidFill>
            <a:ln>
              <a:noFill/>
            </a:ln>
            <a:effectLst/>
          </c:spPr>
          <c:invertIfNegative val="0"/>
          <c:cat>
            <c:numRef>
              <c:f>'SLIDE MAKER'!$A$90:$A$247</c:f>
              <c:numCache>
                <c:formatCode>m/d/yyyy</c:formatCode>
                <c:ptCount val="158"/>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pt idx="31">
                  <c:v>44044</c:v>
                </c:pt>
                <c:pt idx="32">
                  <c:v>44045</c:v>
                </c:pt>
                <c:pt idx="33">
                  <c:v>44046</c:v>
                </c:pt>
                <c:pt idx="34">
                  <c:v>44047</c:v>
                </c:pt>
                <c:pt idx="35">
                  <c:v>44048</c:v>
                </c:pt>
                <c:pt idx="36">
                  <c:v>44049</c:v>
                </c:pt>
                <c:pt idx="37">
                  <c:v>44050</c:v>
                </c:pt>
                <c:pt idx="38">
                  <c:v>44051</c:v>
                </c:pt>
                <c:pt idx="39">
                  <c:v>44052</c:v>
                </c:pt>
                <c:pt idx="40">
                  <c:v>44053</c:v>
                </c:pt>
                <c:pt idx="41">
                  <c:v>44054</c:v>
                </c:pt>
                <c:pt idx="42">
                  <c:v>44055</c:v>
                </c:pt>
                <c:pt idx="43">
                  <c:v>44056</c:v>
                </c:pt>
                <c:pt idx="44">
                  <c:v>44057</c:v>
                </c:pt>
                <c:pt idx="45">
                  <c:v>44058</c:v>
                </c:pt>
                <c:pt idx="46">
                  <c:v>44059</c:v>
                </c:pt>
                <c:pt idx="47">
                  <c:v>44060</c:v>
                </c:pt>
                <c:pt idx="48">
                  <c:v>44061</c:v>
                </c:pt>
                <c:pt idx="49">
                  <c:v>44062</c:v>
                </c:pt>
                <c:pt idx="50">
                  <c:v>44063</c:v>
                </c:pt>
                <c:pt idx="51">
                  <c:v>44064</c:v>
                </c:pt>
                <c:pt idx="52">
                  <c:v>44065</c:v>
                </c:pt>
                <c:pt idx="53">
                  <c:v>44066</c:v>
                </c:pt>
                <c:pt idx="54">
                  <c:v>44067</c:v>
                </c:pt>
                <c:pt idx="55">
                  <c:v>44068</c:v>
                </c:pt>
                <c:pt idx="56">
                  <c:v>44069</c:v>
                </c:pt>
                <c:pt idx="57">
                  <c:v>44070</c:v>
                </c:pt>
                <c:pt idx="58">
                  <c:v>44071</c:v>
                </c:pt>
                <c:pt idx="59">
                  <c:v>44072</c:v>
                </c:pt>
                <c:pt idx="60">
                  <c:v>44073</c:v>
                </c:pt>
                <c:pt idx="61">
                  <c:v>44074</c:v>
                </c:pt>
                <c:pt idx="62">
                  <c:v>44075</c:v>
                </c:pt>
                <c:pt idx="63">
                  <c:v>44076</c:v>
                </c:pt>
                <c:pt idx="64">
                  <c:v>44077</c:v>
                </c:pt>
                <c:pt idx="65">
                  <c:v>44078</c:v>
                </c:pt>
                <c:pt idx="66">
                  <c:v>44079</c:v>
                </c:pt>
                <c:pt idx="67">
                  <c:v>44080</c:v>
                </c:pt>
                <c:pt idx="68">
                  <c:v>44081</c:v>
                </c:pt>
                <c:pt idx="69">
                  <c:v>44082</c:v>
                </c:pt>
                <c:pt idx="70">
                  <c:v>44083</c:v>
                </c:pt>
                <c:pt idx="71">
                  <c:v>44084</c:v>
                </c:pt>
                <c:pt idx="72">
                  <c:v>44085</c:v>
                </c:pt>
                <c:pt idx="73">
                  <c:v>44086</c:v>
                </c:pt>
                <c:pt idx="74">
                  <c:v>44087</c:v>
                </c:pt>
                <c:pt idx="75">
                  <c:v>44088</c:v>
                </c:pt>
                <c:pt idx="76">
                  <c:v>44089</c:v>
                </c:pt>
                <c:pt idx="77">
                  <c:v>44090</c:v>
                </c:pt>
                <c:pt idx="78">
                  <c:v>44091</c:v>
                </c:pt>
                <c:pt idx="79">
                  <c:v>44092</c:v>
                </c:pt>
                <c:pt idx="80">
                  <c:v>44093</c:v>
                </c:pt>
                <c:pt idx="81">
                  <c:v>44094</c:v>
                </c:pt>
                <c:pt idx="82">
                  <c:v>44095</c:v>
                </c:pt>
                <c:pt idx="83">
                  <c:v>44096</c:v>
                </c:pt>
                <c:pt idx="84">
                  <c:v>44097</c:v>
                </c:pt>
                <c:pt idx="85">
                  <c:v>44098</c:v>
                </c:pt>
                <c:pt idx="86">
                  <c:v>44099</c:v>
                </c:pt>
                <c:pt idx="87">
                  <c:v>44100</c:v>
                </c:pt>
                <c:pt idx="88">
                  <c:v>44101</c:v>
                </c:pt>
                <c:pt idx="89">
                  <c:v>44102</c:v>
                </c:pt>
                <c:pt idx="90">
                  <c:v>44103</c:v>
                </c:pt>
                <c:pt idx="91">
                  <c:v>44104</c:v>
                </c:pt>
                <c:pt idx="92">
                  <c:v>44105</c:v>
                </c:pt>
                <c:pt idx="93">
                  <c:v>44106</c:v>
                </c:pt>
                <c:pt idx="94">
                  <c:v>44107</c:v>
                </c:pt>
                <c:pt idx="95">
                  <c:v>44108</c:v>
                </c:pt>
                <c:pt idx="96">
                  <c:v>44109</c:v>
                </c:pt>
                <c:pt idx="97">
                  <c:v>44110</c:v>
                </c:pt>
                <c:pt idx="98">
                  <c:v>44111</c:v>
                </c:pt>
                <c:pt idx="99">
                  <c:v>44112</c:v>
                </c:pt>
                <c:pt idx="100">
                  <c:v>44113</c:v>
                </c:pt>
                <c:pt idx="101">
                  <c:v>44114</c:v>
                </c:pt>
                <c:pt idx="102">
                  <c:v>44115</c:v>
                </c:pt>
                <c:pt idx="103">
                  <c:v>44116</c:v>
                </c:pt>
                <c:pt idx="104">
                  <c:v>44117</c:v>
                </c:pt>
                <c:pt idx="105">
                  <c:v>44118</c:v>
                </c:pt>
                <c:pt idx="106">
                  <c:v>44119</c:v>
                </c:pt>
                <c:pt idx="107">
                  <c:v>44120</c:v>
                </c:pt>
                <c:pt idx="108">
                  <c:v>44121</c:v>
                </c:pt>
                <c:pt idx="109">
                  <c:v>44122</c:v>
                </c:pt>
                <c:pt idx="110">
                  <c:v>44123</c:v>
                </c:pt>
                <c:pt idx="111">
                  <c:v>44124</c:v>
                </c:pt>
                <c:pt idx="112">
                  <c:v>44125</c:v>
                </c:pt>
                <c:pt idx="113">
                  <c:v>44126</c:v>
                </c:pt>
                <c:pt idx="114">
                  <c:v>44127</c:v>
                </c:pt>
                <c:pt idx="115">
                  <c:v>44128</c:v>
                </c:pt>
                <c:pt idx="116">
                  <c:v>44129</c:v>
                </c:pt>
                <c:pt idx="117">
                  <c:v>44130</c:v>
                </c:pt>
                <c:pt idx="118">
                  <c:v>44131</c:v>
                </c:pt>
                <c:pt idx="119">
                  <c:v>44132</c:v>
                </c:pt>
                <c:pt idx="120">
                  <c:v>44133</c:v>
                </c:pt>
                <c:pt idx="121">
                  <c:v>44134</c:v>
                </c:pt>
                <c:pt idx="122">
                  <c:v>44135</c:v>
                </c:pt>
                <c:pt idx="123">
                  <c:v>44136</c:v>
                </c:pt>
                <c:pt idx="124">
                  <c:v>44137</c:v>
                </c:pt>
                <c:pt idx="125">
                  <c:v>44138</c:v>
                </c:pt>
                <c:pt idx="126">
                  <c:v>44139</c:v>
                </c:pt>
                <c:pt idx="127">
                  <c:v>44140</c:v>
                </c:pt>
                <c:pt idx="128">
                  <c:v>44141</c:v>
                </c:pt>
                <c:pt idx="129">
                  <c:v>44142</c:v>
                </c:pt>
                <c:pt idx="130">
                  <c:v>44143</c:v>
                </c:pt>
                <c:pt idx="131">
                  <c:v>44144</c:v>
                </c:pt>
                <c:pt idx="132">
                  <c:v>44145</c:v>
                </c:pt>
                <c:pt idx="133">
                  <c:v>44146</c:v>
                </c:pt>
                <c:pt idx="134">
                  <c:v>44147</c:v>
                </c:pt>
                <c:pt idx="135">
                  <c:v>44148</c:v>
                </c:pt>
                <c:pt idx="136">
                  <c:v>44149</c:v>
                </c:pt>
                <c:pt idx="137">
                  <c:v>44150</c:v>
                </c:pt>
                <c:pt idx="138">
                  <c:v>44151</c:v>
                </c:pt>
                <c:pt idx="139">
                  <c:v>44152</c:v>
                </c:pt>
                <c:pt idx="140">
                  <c:v>44153</c:v>
                </c:pt>
                <c:pt idx="141">
                  <c:v>44154</c:v>
                </c:pt>
                <c:pt idx="142">
                  <c:v>44155</c:v>
                </c:pt>
                <c:pt idx="143">
                  <c:v>44156</c:v>
                </c:pt>
                <c:pt idx="144">
                  <c:v>44157</c:v>
                </c:pt>
                <c:pt idx="145">
                  <c:v>44158</c:v>
                </c:pt>
                <c:pt idx="146">
                  <c:v>44159</c:v>
                </c:pt>
                <c:pt idx="147">
                  <c:v>44160</c:v>
                </c:pt>
                <c:pt idx="148">
                  <c:v>44161</c:v>
                </c:pt>
                <c:pt idx="149">
                  <c:v>44162</c:v>
                </c:pt>
                <c:pt idx="150">
                  <c:v>44163</c:v>
                </c:pt>
                <c:pt idx="151">
                  <c:v>44164</c:v>
                </c:pt>
                <c:pt idx="152">
                  <c:v>44165</c:v>
                </c:pt>
                <c:pt idx="153">
                  <c:v>44166</c:v>
                </c:pt>
                <c:pt idx="154">
                  <c:v>44167</c:v>
                </c:pt>
                <c:pt idx="155">
                  <c:v>44168</c:v>
                </c:pt>
                <c:pt idx="156">
                  <c:v>44169</c:v>
                </c:pt>
                <c:pt idx="157">
                  <c:v>44170</c:v>
                </c:pt>
              </c:numCache>
            </c:numRef>
          </c:cat>
          <c:val>
            <c:numRef>
              <c:f>'SLIDE MAKER'!$B$90:$B$247</c:f>
              <c:numCache>
                <c:formatCode>General</c:formatCode>
                <c:ptCount val="158"/>
                <c:pt idx="0">
                  <c:v>1</c:v>
                </c:pt>
                <c:pt idx="1">
                  <c:v>1</c:v>
                </c:pt>
                <c:pt idx="2">
                  <c:v>2</c:v>
                </c:pt>
                <c:pt idx="3">
                  <c:v>0</c:v>
                </c:pt>
                <c:pt idx="4">
                  <c:v>1</c:v>
                </c:pt>
                <c:pt idx="5">
                  <c:v>1</c:v>
                </c:pt>
                <c:pt idx="6">
                  <c:v>3</c:v>
                </c:pt>
                <c:pt idx="7">
                  <c:v>0</c:v>
                </c:pt>
                <c:pt idx="8">
                  <c:v>3</c:v>
                </c:pt>
                <c:pt idx="9">
                  <c:v>2</c:v>
                </c:pt>
                <c:pt idx="10">
                  <c:v>1</c:v>
                </c:pt>
                <c:pt idx="11">
                  <c:v>0</c:v>
                </c:pt>
                <c:pt idx="12">
                  <c:v>2</c:v>
                </c:pt>
                <c:pt idx="13">
                  <c:v>1</c:v>
                </c:pt>
                <c:pt idx="14">
                  <c:v>1</c:v>
                </c:pt>
                <c:pt idx="15">
                  <c:v>1</c:v>
                </c:pt>
                <c:pt idx="16">
                  <c:v>1</c:v>
                </c:pt>
                <c:pt idx="17">
                  <c:v>1</c:v>
                </c:pt>
                <c:pt idx="18">
                  <c:v>1</c:v>
                </c:pt>
                <c:pt idx="19">
                  <c:v>0</c:v>
                </c:pt>
                <c:pt idx="20">
                  <c:v>2</c:v>
                </c:pt>
                <c:pt idx="21">
                  <c:v>0</c:v>
                </c:pt>
                <c:pt idx="22">
                  <c:v>0</c:v>
                </c:pt>
                <c:pt idx="23">
                  <c:v>0</c:v>
                </c:pt>
                <c:pt idx="24">
                  <c:v>1</c:v>
                </c:pt>
                <c:pt idx="25">
                  <c:v>0</c:v>
                </c:pt>
                <c:pt idx="26">
                  <c:v>2</c:v>
                </c:pt>
                <c:pt idx="27">
                  <c:v>0</c:v>
                </c:pt>
                <c:pt idx="28">
                  <c:v>2</c:v>
                </c:pt>
                <c:pt idx="29">
                  <c:v>2</c:v>
                </c:pt>
                <c:pt idx="30">
                  <c:v>0</c:v>
                </c:pt>
                <c:pt idx="31">
                  <c:v>0</c:v>
                </c:pt>
                <c:pt idx="32">
                  <c:v>1</c:v>
                </c:pt>
                <c:pt idx="33">
                  <c:v>0</c:v>
                </c:pt>
                <c:pt idx="34">
                  <c:v>3</c:v>
                </c:pt>
                <c:pt idx="35">
                  <c:v>1</c:v>
                </c:pt>
                <c:pt idx="36">
                  <c:v>0</c:v>
                </c:pt>
                <c:pt idx="37">
                  <c:v>2</c:v>
                </c:pt>
                <c:pt idx="38">
                  <c:v>0</c:v>
                </c:pt>
                <c:pt idx="39">
                  <c:v>0</c:v>
                </c:pt>
                <c:pt idx="40">
                  <c:v>0</c:v>
                </c:pt>
                <c:pt idx="41">
                  <c:v>2</c:v>
                </c:pt>
                <c:pt idx="42">
                  <c:v>0</c:v>
                </c:pt>
                <c:pt idx="43">
                  <c:v>0</c:v>
                </c:pt>
                <c:pt idx="44">
                  <c:v>0</c:v>
                </c:pt>
                <c:pt idx="45">
                  <c:v>0</c:v>
                </c:pt>
                <c:pt idx="46">
                  <c:v>1</c:v>
                </c:pt>
                <c:pt idx="47">
                  <c:v>0</c:v>
                </c:pt>
                <c:pt idx="48">
                  <c:v>1</c:v>
                </c:pt>
                <c:pt idx="49">
                  <c:v>2</c:v>
                </c:pt>
                <c:pt idx="50">
                  <c:v>0</c:v>
                </c:pt>
                <c:pt idx="51">
                  <c:v>1</c:v>
                </c:pt>
                <c:pt idx="52">
                  <c:v>2</c:v>
                </c:pt>
                <c:pt idx="53">
                  <c:v>6</c:v>
                </c:pt>
                <c:pt idx="54">
                  <c:v>1</c:v>
                </c:pt>
                <c:pt idx="55">
                  <c:v>12</c:v>
                </c:pt>
                <c:pt idx="56">
                  <c:v>13</c:v>
                </c:pt>
                <c:pt idx="57">
                  <c:v>8</c:v>
                </c:pt>
                <c:pt idx="58">
                  <c:v>1</c:v>
                </c:pt>
                <c:pt idx="59">
                  <c:v>1</c:v>
                </c:pt>
                <c:pt idx="60">
                  <c:v>2</c:v>
                </c:pt>
                <c:pt idx="61">
                  <c:v>1</c:v>
                </c:pt>
                <c:pt idx="62">
                  <c:v>6</c:v>
                </c:pt>
                <c:pt idx="63">
                  <c:v>6</c:v>
                </c:pt>
                <c:pt idx="64">
                  <c:v>6</c:v>
                </c:pt>
                <c:pt idx="65">
                  <c:v>2</c:v>
                </c:pt>
                <c:pt idx="66">
                  <c:v>5</c:v>
                </c:pt>
                <c:pt idx="67">
                  <c:v>4</c:v>
                </c:pt>
                <c:pt idx="68">
                  <c:v>3</c:v>
                </c:pt>
                <c:pt idx="69">
                  <c:v>1</c:v>
                </c:pt>
                <c:pt idx="70">
                  <c:v>4</c:v>
                </c:pt>
                <c:pt idx="71">
                  <c:v>2</c:v>
                </c:pt>
                <c:pt idx="72">
                  <c:v>4</c:v>
                </c:pt>
                <c:pt idx="73">
                  <c:v>7</c:v>
                </c:pt>
                <c:pt idx="74">
                  <c:v>3</c:v>
                </c:pt>
                <c:pt idx="75">
                  <c:v>5</c:v>
                </c:pt>
                <c:pt idx="76">
                  <c:v>0</c:v>
                </c:pt>
                <c:pt idx="77">
                  <c:v>0</c:v>
                </c:pt>
                <c:pt idx="78">
                  <c:v>1</c:v>
                </c:pt>
                <c:pt idx="79">
                  <c:v>6</c:v>
                </c:pt>
                <c:pt idx="80">
                  <c:v>0</c:v>
                </c:pt>
                <c:pt idx="81">
                  <c:v>0</c:v>
                </c:pt>
                <c:pt idx="82">
                  <c:v>1</c:v>
                </c:pt>
                <c:pt idx="83">
                  <c:v>6</c:v>
                </c:pt>
                <c:pt idx="84">
                  <c:v>0</c:v>
                </c:pt>
                <c:pt idx="85">
                  <c:v>0</c:v>
                </c:pt>
                <c:pt idx="86">
                  <c:v>4</c:v>
                </c:pt>
                <c:pt idx="87">
                  <c:v>2</c:v>
                </c:pt>
                <c:pt idx="88">
                  <c:v>1</c:v>
                </c:pt>
                <c:pt idx="89">
                  <c:v>0</c:v>
                </c:pt>
                <c:pt idx="90">
                  <c:v>0</c:v>
                </c:pt>
                <c:pt idx="91">
                  <c:v>0</c:v>
                </c:pt>
                <c:pt idx="92">
                  <c:v>4</c:v>
                </c:pt>
                <c:pt idx="93">
                  <c:v>2</c:v>
                </c:pt>
                <c:pt idx="94">
                  <c:v>1</c:v>
                </c:pt>
                <c:pt idx="95">
                  <c:v>1</c:v>
                </c:pt>
                <c:pt idx="96">
                  <c:v>2</c:v>
                </c:pt>
                <c:pt idx="97">
                  <c:v>0</c:v>
                </c:pt>
                <c:pt idx="98">
                  <c:v>0</c:v>
                </c:pt>
                <c:pt idx="99">
                  <c:v>0</c:v>
                </c:pt>
                <c:pt idx="100">
                  <c:v>0</c:v>
                </c:pt>
                <c:pt idx="101">
                  <c:v>1</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1</c:v>
                </c:pt>
                <c:pt idx="118">
                  <c:v>0</c:v>
                </c:pt>
                <c:pt idx="119">
                  <c:v>0</c:v>
                </c:pt>
                <c:pt idx="120">
                  <c:v>0</c:v>
                </c:pt>
                <c:pt idx="121">
                  <c:v>0</c:v>
                </c:pt>
                <c:pt idx="122">
                  <c:v>0</c:v>
                </c:pt>
                <c:pt idx="123">
                  <c:v>2</c:v>
                </c:pt>
                <c:pt idx="124">
                  <c:v>1</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numCache>
            </c:numRef>
          </c:val>
        </c:ser>
        <c:dLbls>
          <c:showLegendKey val="0"/>
          <c:showVal val="0"/>
          <c:showCatName val="0"/>
          <c:showSerName val="0"/>
          <c:showPercent val="0"/>
          <c:showBubbleSize val="0"/>
        </c:dLbls>
        <c:gapWidth val="40"/>
        <c:axId val="401891568"/>
        <c:axId val="401890000"/>
      </c:barChart>
      <c:dateAx>
        <c:axId val="40189156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890000"/>
        <c:crosses val="autoZero"/>
        <c:auto val="1"/>
        <c:lblOffset val="100"/>
        <c:baseTimeUnit val="days"/>
        <c:majorUnit val="4"/>
        <c:majorTimeUnit val="days"/>
      </c:dateAx>
      <c:valAx>
        <c:axId val="40189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89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Asymptomatic</a:t>
            </a:r>
            <a:r>
              <a:rPr lang="en-US" baseline="0"/>
              <a:t> </a:t>
            </a:r>
            <a:r>
              <a:rPr lang="en-US"/>
              <a:t>Testing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302098924224379E-2"/>
          <c:y val="9.3029216976539694E-2"/>
          <c:w val="0.94120231876613147"/>
          <c:h val="0.67263609365031141"/>
        </c:manualLayout>
      </c:layout>
      <c:barChart>
        <c:barDir val="col"/>
        <c:grouping val="clustered"/>
        <c:varyColors val="0"/>
        <c:ser>
          <c:idx val="0"/>
          <c:order val="0"/>
          <c:tx>
            <c:strRef>
              <c:f>'SLIDE MAKER'!$B$252</c:f>
              <c:strCache>
                <c:ptCount val="1"/>
                <c:pt idx="0">
                  <c:v>Testing Referrals</c:v>
                </c:pt>
              </c:strCache>
            </c:strRef>
          </c:tx>
          <c:spPr>
            <a:solidFill>
              <a:schemeClr val="accent2"/>
            </a:solidFill>
            <a:ln>
              <a:noFill/>
            </a:ln>
            <a:effectLst/>
          </c:spPr>
          <c:invertIfNegative val="0"/>
          <c:cat>
            <c:numRef>
              <c:f>'SLIDE MAKER'!$A$301:$A$460</c:f>
              <c:numCache>
                <c:formatCode>m/d/yyyy</c:formatCode>
                <c:ptCount val="160"/>
                <c:pt idx="0">
                  <c:v>44013</c:v>
                </c:pt>
                <c:pt idx="1">
                  <c:v>44014</c:v>
                </c:pt>
                <c:pt idx="2">
                  <c:v>44015</c:v>
                </c:pt>
                <c:pt idx="3">
                  <c:v>44016</c:v>
                </c:pt>
                <c:pt idx="4">
                  <c:v>44017</c:v>
                </c:pt>
                <c:pt idx="5">
                  <c:v>44018</c:v>
                </c:pt>
                <c:pt idx="6">
                  <c:v>44019</c:v>
                </c:pt>
                <c:pt idx="7">
                  <c:v>44020</c:v>
                </c:pt>
                <c:pt idx="8">
                  <c:v>44021</c:v>
                </c:pt>
                <c:pt idx="9">
                  <c:v>44022</c:v>
                </c:pt>
                <c:pt idx="10">
                  <c:v>44023</c:v>
                </c:pt>
                <c:pt idx="11">
                  <c:v>44024</c:v>
                </c:pt>
                <c:pt idx="12">
                  <c:v>44025</c:v>
                </c:pt>
                <c:pt idx="13">
                  <c:v>44026</c:v>
                </c:pt>
                <c:pt idx="14">
                  <c:v>44027</c:v>
                </c:pt>
                <c:pt idx="15">
                  <c:v>44028</c:v>
                </c:pt>
                <c:pt idx="16">
                  <c:v>44029</c:v>
                </c:pt>
                <c:pt idx="17">
                  <c:v>44030</c:v>
                </c:pt>
                <c:pt idx="18">
                  <c:v>44031</c:v>
                </c:pt>
                <c:pt idx="19">
                  <c:v>44032</c:v>
                </c:pt>
                <c:pt idx="20">
                  <c:v>44033</c:v>
                </c:pt>
                <c:pt idx="21">
                  <c:v>44034</c:v>
                </c:pt>
                <c:pt idx="22">
                  <c:v>44035</c:v>
                </c:pt>
                <c:pt idx="23">
                  <c:v>44036</c:v>
                </c:pt>
                <c:pt idx="24">
                  <c:v>44037</c:v>
                </c:pt>
                <c:pt idx="25">
                  <c:v>44038</c:v>
                </c:pt>
                <c:pt idx="26">
                  <c:v>44039</c:v>
                </c:pt>
                <c:pt idx="27">
                  <c:v>44040</c:v>
                </c:pt>
                <c:pt idx="28">
                  <c:v>44041</c:v>
                </c:pt>
                <c:pt idx="29">
                  <c:v>44042</c:v>
                </c:pt>
                <c:pt idx="30">
                  <c:v>44043</c:v>
                </c:pt>
                <c:pt idx="31">
                  <c:v>44044</c:v>
                </c:pt>
                <c:pt idx="32">
                  <c:v>44045</c:v>
                </c:pt>
                <c:pt idx="33">
                  <c:v>44046</c:v>
                </c:pt>
                <c:pt idx="34">
                  <c:v>44047</c:v>
                </c:pt>
                <c:pt idx="35">
                  <c:v>44048</c:v>
                </c:pt>
                <c:pt idx="36">
                  <c:v>44049</c:v>
                </c:pt>
                <c:pt idx="37">
                  <c:v>44050</c:v>
                </c:pt>
                <c:pt idx="38">
                  <c:v>44051</c:v>
                </c:pt>
                <c:pt idx="39">
                  <c:v>44052</c:v>
                </c:pt>
                <c:pt idx="40">
                  <c:v>44053</c:v>
                </c:pt>
                <c:pt idx="41">
                  <c:v>44054</c:v>
                </c:pt>
                <c:pt idx="42">
                  <c:v>44055</c:v>
                </c:pt>
                <c:pt idx="43">
                  <c:v>44056</c:v>
                </c:pt>
                <c:pt idx="44">
                  <c:v>44057</c:v>
                </c:pt>
                <c:pt idx="45">
                  <c:v>44058</c:v>
                </c:pt>
                <c:pt idx="46">
                  <c:v>44059</c:v>
                </c:pt>
                <c:pt idx="47">
                  <c:v>44060</c:v>
                </c:pt>
                <c:pt idx="48">
                  <c:v>44061</c:v>
                </c:pt>
                <c:pt idx="49">
                  <c:v>44062</c:v>
                </c:pt>
                <c:pt idx="50">
                  <c:v>44063</c:v>
                </c:pt>
                <c:pt idx="51">
                  <c:v>44064</c:v>
                </c:pt>
                <c:pt idx="52">
                  <c:v>44065</c:v>
                </c:pt>
                <c:pt idx="53">
                  <c:v>44066</c:v>
                </c:pt>
                <c:pt idx="54">
                  <c:v>44067</c:v>
                </c:pt>
                <c:pt idx="55">
                  <c:v>44068</c:v>
                </c:pt>
                <c:pt idx="56">
                  <c:v>44069</c:v>
                </c:pt>
                <c:pt idx="57">
                  <c:v>44070</c:v>
                </c:pt>
                <c:pt idx="58">
                  <c:v>44071</c:v>
                </c:pt>
                <c:pt idx="59">
                  <c:v>44072</c:v>
                </c:pt>
                <c:pt idx="60">
                  <c:v>44073</c:v>
                </c:pt>
                <c:pt idx="61">
                  <c:v>44074</c:v>
                </c:pt>
                <c:pt idx="62">
                  <c:v>44075</c:v>
                </c:pt>
                <c:pt idx="63">
                  <c:v>44076</c:v>
                </c:pt>
                <c:pt idx="64">
                  <c:v>44077</c:v>
                </c:pt>
                <c:pt idx="65">
                  <c:v>44078</c:v>
                </c:pt>
                <c:pt idx="66">
                  <c:v>44079</c:v>
                </c:pt>
                <c:pt idx="67">
                  <c:v>44080</c:v>
                </c:pt>
                <c:pt idx="68">
                  <c:v>44081</c:v>
                </c:pt>
                <c:pt idx="69">
                  <c:v>44082</c:v>
                </c:pt>
                <c:pt idx="70">
                  <c:v>44083</c:v>
                </c:pt>
                <c:pt idx="71">
                  <c:v>44084</c:v>
                </c:pt>
                <c:pt idx="72">
                  <c:v>44085</c:v>
                </c:pt>
                <c:pt idx="73">
                  <c:v>44086</c:v>
                </c:pt>
                <c:pt idx="74">
                  <c:v>44087</c:v>
                </c:pt>
                <c:pt idx="75">
                  <c:v>44088</c:v>
                </c:pt>
                <c:pt idx="76">
                  <c:v>44089</c:v>
                </c:pt>
                <c:pt idx="77">
                  <c:v>44090</c:v>
                </c:pt>
                <c:pt idx="78">
                  <c:v>44091</c:v>
                </c:pt>
                <c:pt idx="79">
                  <c:v>44092</c:v>
                </c:pt>
                <c:pt idx="80">
                  <c:v>44093</c:v>
                </c:pt>
                <c:pt idx="81">
                  <c:v>44094</c:v>
                </c:pt>
                <c:pt idx="82">
                  <c:v>44095</c:v>
                </c:pt>
                <c:pt idx="83">
                  <c:v>44096</c:v>
                </c:pt>
                <c:pt idx="84">
                  <c:v>44097</c:v>
                </c:pt>
                <c:pt idx="85">
                  <c:v>44098</c:v>
                </c:pt>
                <c:pt idx="86">
                  <c:v>44099</c:v>
                </c:pt>
                <c:pt idx="87">
                  <c:v>44100</c:v>
                </c:pt>
                <c:pt idx="88">
                  <c:v>44101</c:v>
                </c:pt>
                <c:pt idx="89">
                  <c:v>44102</c:v>
                </c:pt>
                <c:pt idx="90">
                  <c:v>44103</c:v>
                </c:pt>
                <c:pt idx="91">
                  <c:v>44104</c:v>
                </c:pt>
                <c:pt idx="92">
                  <c:v>44105</c:v>
                </c:pt>
                <c:pt idx="93">
                  <c:v>44106</c:v>
                </c:pt>
                <c:pt idx="94">
                  <c:v>44107</c:v>
                </c:pt>
                <c:pt idx="95">
                  <c:v>44108</c:v>
                </c:pt>
                <c:pt idx="96">
                  <c:v>44109</c:v>
                </c:pt>
                <c:pt idx="97">
                  <c:v>44110</c:v>
                </c:pt>
                <c:pt idx="98">
                  <c:v>44111</c:v>
                </c:pt>
                <c:pt idx="99">
                  <c:v>44112</c:v>
                </c:pt>
                <c:pt idx="100">
                  <c:v>44113</c:v>
                </c:pt>
                <c:pt idx="101">
                  <c:v>44114</c:v>
                </c:pt>
                <c:pt idx="102">
                  <c:v>44115</c:v>
                </c:pt>
                <c:pt idx="103">
                  <c:v>44116</c:v>
                </c:pt>
                <c:pt idx="104">
                  <c:v>44117</c:v>
                </c:pt>
                <c:pt idx="105">
                  <c:v>44118</c:v>
                </c:pt>
                <c:pt idx="106">
                  <c:v>44119</c:v>
                </c:pt>
                <c:pt idx="107">
                  <c:v>44120</c:v>
                </c:pt>
                <c:pt idx="108">
                  <c:v>44121</c:v>
                </c:pt>
                <c:pt idx="109">
                  <c:v>44122</c:v>
                </c:pt>
                <c:pt idx="110">
                  <c:v>44123</c:v>
                </c:pt>
                <c:pt idx="111">
                  <c:v>44124</c:v>
                </c:pt>
                <c:pt idx="112">
                  <c:v>44125</c:v>
                </c:pt>
                <c:pt idx="113">
                  <c:v>44126</c:v>
                </c:pt>
                <c:pt idx="114">
                  <c:v>44127</c:v>
                </c:pt>
                <c:pt idx="115">
                  <c:v>44128</c:v>
                </c:pt>
                <c:pt idx="116">
                  <c:v>44129</c:v>
                </c:pt>
                <c:pt idx="117">
                  <c:v>44130</c:v>
                </c:pt>
                <c:pt idx="118">
                  <c:v>44131</c:v>
                </c:pt>
                <c:pt idx="119">
                  <c:v>44132</c:v>
                </c:pt>
                <c:pt idx="120">
                  <c:v>44133</c:v>
                </c:pt>
                <c:pt idx="121">
                  <c:v>44134</c:v>
                </c:pt>
                <c:pt idx="122">
                  <c:v>44135</c:v>
                </c:pt>
                <c:pt idx="123">
                  <c:v>44136</c:v>
                </c:pt>
                <c:pt idx="124">
                  <c:v>44137</c:v>
                </c:pt>
                <c:pt idx="125">
                  <c:v>44138</c:v>
                </c:pt>
                <c:pt idx="126">
                  <c:v>44139</c:v>
                </c:pt>
                <c:pt idx="127">
                  <c:v>44140</c:v>
                </c:pt>
                <c:pt idx="128">
                  <c:v>44141</c:v>
                </c:pt>
                <c:pt idx="129">
                  <c:v>44142</c:v>
                </c:pt>
                <c:pt idx="130">
                  <c:v>44143</c:v>
                </c:pt>
                <c:pt idx="131">
                  <c:v>44144</c:v>
                </c:pt>
                <c:pt idx="132">
                  <c:v>44145</c:v>
                </c:pt>
                <c:pt idx="133">
                  <c:v>44146</c:v>
                </c:pt>
                <c:pt idx="134">
                  <c:v>44147</c:v>
                </c:pt>
                <c:pt idx="135">
                  <c:v>44148</c:v>
                </c:pt>
                <c:pt idx="136">
                  <c:v>44149</c:v>
                </c:pt>
                <c:pt idx="137">
                  <c:v>44150</c:v>
                </c:pt>
                <c:pt idx="138">
                  <c:v>44151</c:v>
                </c:pt>
                <c:pt idx="139">
                  <c:v>44152</c:v>
                </c:pt>
                <c:pt idx="140">
                  <c:v>44153</c:v>
                </c:pt>
                <c:pt idx="141">
                  <c:v>44154</c:v>
                </c:pt>
                <c:pt idx="142">
                  <c:v>44155</c:v>
                </c:pt>
                <c:pt idx="143">
                  <c:v>44156</c:v>
                </c:pt>
                <c:pt idx="144">
                  <c:v>44157</c:v>
                </c:pt>
                <c:pt idx="145">
                  <c:v>44158</c:v>
                </c:pt>
                <c:pt idx="146">
                  <c:v>44159</c:v>
                </c:pt>
                <c:pt idx="147">
                  <c:v>44160</c:v>
                </c:pt>
                <c:pt idx="148">
                  <c:v>44161</c:v>
                </c:pt>
                <c:pt idx="149">
                  <c:v>44162</c:v>
                </c:pt>
                <c:pt idx="150">
                  <c:v>44163</c:v>
                </c:pt>
                <c:pt idx="151">
                  <c:v>44164</c:v>
                </c:pt>
                <c:pt idx="152">
                  <c:v>44165</c:v>
                </c:pt>
                <c:pt idx="153">
                  <c:v>44166</c:v>
                </c:pt>
                <c:pt idx="154">
                  <c:v>44167</c:v>
                </c:pt>
                <c:pt idx="155">
                  <c:v>44168</c:v>
                </c:pt>
                <c:pt idx="156">
                  <c:v>44169</c:v>
                </c:pt>
                <c:pt idx="157">
                  <c:v>44170</c:v>
                </c:pt>
                <c:pt idx="158">
                  <c:v>44171</c:v>
                </c:pt>
                <c:pt idx="159">
                  <c:v>44172</c:v>
                </c:pt>
              </c:numCache>
            </c:numRef>
          </c:cat>
          <c:val>
            <c:numRef>
              <c:f>'SLIDE MAKER'!$B$301:$B$460</c:f>
              <c:numCache>
                <c:formatCode>General</c:formatCode>
                <c:ptCount val="160"/>
                <c:pt idx="0">
                  <c:v>2</c:v>
                </c:pt>
                <c:pt idx="1">
                  <c:v>0</c:v>
                </c:pt>
                <c:pt idx="2">
                  <c:v>0</c:v>
                </c:pt>
                <c:pt idx="3">
                  <c:v>2</c:v>
                </c:pt>
                <c:pt idx="4">
                  <c:v>3</c:v>
                </c:pt>
                <c:pt idx="5">
                  <c:v>1</c:v>
                </c:pt>
                <c:pt idx="6">
                  <c:v>2</c:v>
                </c:pt>
                <c:pt idx="7">
                  <c:v>2</c:v>
                </c:pt>
                <c:pt idx="8">
                  <c:v>0</c:v>
                </c:pt>
                <c:pt idx="9">
                  <c:v>0</c:v>
                </c:pt>
                <c:pt idx="10">
                  <c:v>4</c:v>
                </c:pt>
                <c:pt idx="11">
                  <c:v>0</c:v>
                </c:pt>
                <c:pt idx="12">
                  <c:v>0</c:v>
                </c:pt>
                <c:pt idx="13">
                  <c:v>0</c:v>
                </c:pt>
                <c:pt idx="14">
                  <c:v>1</c:v>
                </c:pt>
                <c:pt idx="15">
                  <c:v>0</c:v>
                </c:pt>
                <c:pt idx="16">
                  <c:v>0</c:v>
                </c:pt>
                <c:pt idx="17">
                  <c:v>0</c:v>
                </c:pt>
                <c:pt idx="18">
                  <c:v>2</c:v>
                </c:pt>
                <c:pt idx="19">
                  <c:v>0</c:v>
                </c:pt>
                <c:pt idx="20">
                  <c:v>0</c:v>
                </c:pt>
                <c:pt idx="21">
                  <c:v>0</c:v>
                </c:pt>
                <c:pt idx="22">
                  <c:v>0</c:v>
                </c:pt>
                <c:pt idx="23">
                  <c:v>2</c:v>
                </c:pt>
                <c:pt idx="24">
                  <c:v>0</c:v>
                </c:pt>
                <c:pt idx="25">
                  <c:v>0</c:v>
                </c:pt>
                <c:pt idx="26">
                  <c:v>9</c:v>
                </c:pt>
                <c:pt idx="27">
                  <c:v>4</c:v>
                </c:pt>
                <c:pt idx="28">
                  <c:v>0</c:v>
                </c:pt>
                <c:pt idx="29">
                  <c:v>0</c:v>
                </c:pt>
                <c:pt idx="30">
                  <c:v>0</c:v>
                </c:pt>
                <c:pt idx="31">
                  <c:v>3</c:v>
                </c:pt>
                <c:pt idx="32">
                  <c:v>0</c:v>
                </c:pt>
                <c:pt idx="33">
                  <c:v>0</c:v>
                </c:pt>
                <c:pt idx="34">
                  <c:v>0</c:v>
                </c:pt>
                <c:pt idx="35">
                  <c:v>0</c:v>
                </c:pt>
                <c:pt idx="36">
                  <c:v>0</c:v>
                </c:pt>
                <c:pt idx="37">
                  <c:v>2</c:v>
                </c:pt>
                <c:pt idx="38">
                  <c:v>0</c:v>
                </c:pt>
                <c:pt idx="39">
                  <c:v>0</c:v>
                </c:pt>
                <c:pt idx="40">
                  <c:v>0</c:v>
                </c:pt>
                <c:pt idx="41">
                  <c:v>1</c:v>
                </c:pt>
                <c:pt idx="42">
                  <c:v>2</c:v>
                </c:pt>
                <c:pt idx="43">
                  <c:v>0</c:v>
                </c:pt>
                <c:pt idx="44">
                  <c:v>0</c:v>
                </c:pt>
                <c:pt idx="45">
                  <c:v>4</c:v>
                </c:pt>
                <c:pt idx="46">
                  <c:v>0</c:v>
                </c:pt>
                <c:pt idx="47">
                  <c:v>2</c:v>
                </c:pt>
                <c:pt idx="48">
                  <c:v>0</c:v>
                </c:pt>
                <c:pt idx="49">
                  <c:v>1</c:v>
                </c:pt>
                <c:pt idx="50">
                  <c:v>0</c:v>
                </c:pt>
                <c:pt idx="51">
                  <c:v>0</c:v>
                </c:pt>
                <c:pt idx="52">
                  <c:v>2</c:v>
                </c:pt>
                <c:pt idx="53">
                  <c:v>0</c:v>
                </c:pt>
                <c:pt idx="54">
                  <c:v>0</c:v>
                </c:pt>
                <c:pt idx="55">
                  <c:v>0</c:v>
                </c:pt>
                <c:pt idx="56">
                  <c:v>0</c:v>
                </c:pt>
                <c:pt idx="57">
                  <c:v>1</c:v>
                </c:pt>
                <c:pt idx="58">
                  <c:v>4</c:v>
                </c:pt>
                <c:pt idx="59">
                  <c:v>1</c:v>
                </c:pt>
                <c:pt idx="60">
                  <c:v>14</c:v>
                </c:pt>
                <c:pt idx="61">
                  <c:v>0</c:v>
                </c:pt>
                <c:pt idx="62">
                  <c:v>0</c:v>
                </c:pt>
                <c:pt idx="63">
                  <c:v>0</c:v>
                </c:pt>
                <c:pt idx="64">
                  <c:v>0</c:v>
                </c:pt>
                <c:pt idx="65">
                  <c:v>0</c:v>
                </c:pt>
                <c:pt idx="66">
                  <c:v>0</c:v>
                </c:pt>
                <c:pt idx="67">
                  <c:v>9</c:v>
                </c:pt>
                <c:pt idx="68">
                  <c:v>0</c:v>
                </c:pt>
                <c:pt idx="69">
                  <c:v>0</c:v>
                </c:pt>
                <c:pt idx="70">
                  <c:v>3</c:v>
                </c:pt>
                <c:pt idx="71">
                  <c:v>2</c:v>
                </c:pt>
                <c:pt idx="72">
                  <c:v>0</c:v>
                </c:pt>
                <c:pt idx="73">
                  <c:v>2</c:v>
                </c:pt>
                <c:pt idx="74">
                  <c:v>6</c:v>
                </c:pt>
                <c:pt idx="75">
                  <c:v>2</c:v>
                </c:pt>
                <c:pt idx="76">
                  <c:v>1</c:v>
                </c:pt>
                <c:pt idx="77">
                  <c:v>2</c:v>
                </c:pt>
                <c:pt idx="78">
                  <c:v>1</c:v>
                </c:pt>
                <c:pt idx="79">
                  <c:v>2</c:v>
                </c:pt>
                <c:pt idx="80">
                  <c:v>7</c:v>
                </c:pt>
                <c:pt idx="81">
                  <c:v>6</c:v>
                </c:pt>
                <c:pt idx="82">
                  <c:v>5</c:v>
                </c:pt>
                <c:pt idx="83">
                  <c:v>1</c:v>
                </c:pt>
                <c:pt idx="84">
                  <c:v>0</c:v>
                </c:pt>
                <c:pt idx="85">
                  <c:v>1</c:v>
                </c:pt>
                <c:pt idx="86">
                  <c:v>1</c:v>
                </c:pt>
                <c:pt idx="87">
                  <c:v>4</c:v>
                </c:pt>
                <c:pt idx="88">
                  <c:v>3</c:v>
                </c:pt>
                <c:pt idx="89">
                  <c:v>0</c:v>
                </c:pt>
                <c:pt idx="90">
                  <c:v>0</c:v>
                </c:pt>
                <c:pt idx="91">
                  <c:v>0</c:v>
                </c:pt>
                <c:pt idx="92">
                  <c:v>1</c:v>
                </c:pt>
                <c:pt idx="93">
                  <c:v>0</c:v>
                </c:pt>
                <c:pt idx="94">
                  <c:v>1</c:v>
                </c:pt>
                <c:pt idx="95">
                  <c:v>0</c:v>
                </c:pt>
                <c:pt idx="96">
                  <c:v>0</c:v>
                </c:pt>
                <c:pt idx="97">
                  <c:v>0</c:v>
                </c:pt>
                <c:pt idx="98">
                  <c:v>3</c:v>
                </c:pt>
                <c:pt idx="99">
                  <c:v>3</c:v>
                </c:pt>
                <c:pt idx="100">
                  <c:v>1</c:v>
                </c:pt>
                <c:pt idx="101">
                  <c:v>0</c:v>
                </c:pt>
                <c:pt idx="102">
                  <c:v>2</c:v>
                </c:pt>
                <c:pt idx="103">
                  <c:v>0</c:v>
                </c:pt>
                <c:pt idx="104">
                  <c:v>0</c:v>
                </c:pt>
                <c:pt idx="105">
                  <c:v>2</c:v>
                </c:pt>
                <c:pt idx="106">
                  <c:v>0</c:v>
                </c:pt>
                <c:pt idx="107">
                  <c:v>6</c:v>
                </c:pt>
                <c:pt idx="108">
                  <c:v>3</c:v>
                </c:pt>
                <c:pt idx="109">
                  <c:v>4</c:v>
                </c:pt>
                <c:pt idx="110">
                  <c:v>0</c:v>
                </c:pt>
                <c:pt idx="111">
                  <c:v>0</c:v>
                </c:pt>
                <c:pt idx="112">
                  <c:v>2</c:v>
                </c:pt>
                <c:pt idx="113">
                  <c:v>3</c:v>
                </c:pt>
                <c:pt idx="114">
                  <c:v>7</c:v>
                </c:pt>
                <c:pt idx="115">
                  <c:v>13</c:v>
                </c:pt>
                <c:pt idx="116">
                  <c:v>1</c:v>
                </c:pt>
                <c:pt idx="117">
                  <c:v>0</c:v>
                </c:pt>
                <c:pt idx="118">
                  <c:v>5</c:v>
                </c:pt>
                <c:pt idx="119">
                  <c:v>1</c:v>
                </c:pt>
                <c:pt idx="120">
                  <c:v>13</c:v>
                </c:pt>
                <c:pt idx="121">
                  <c:v>7</c:v>
                </c:pt>
                <c:pt idx="122">
                  <c:v>5</c:v>
                </c:pt>
                <c:pt idx="123">
                  <c:v>2</c:v>
                </c:pt>
                <c:pt idx="124">
                  <c:v>7</c:v>
                </c:pt>
                <c:pt idx="125">
                  <c:v>7</c:v>
                </c:pt>
                <c:pt idx="126">
                  <c:v>2</c:v>
                </c:pt>
                <c:pt idx="127">
                  <c:v>0</c:v>
                </c:pt>
                <c:pt idx="128">
                  <c:v>3</c:v>
                </c:pt>
                <c:pt idx="129">
                  <c:v>7</c:v>
                </c:pt>
                <c:pt idx="130">
                  <c:v>8</c:v>
                </c:pt>
                <c:pt idx="131">
                  <c:v>5</c:v>
                </c:pt>
                <c:pt idx="132">
                  <c:v>4</c:v>
                </c:pt>
                <c:pt idx="133">
                  <c:v>0</c:v>
                </c:pt>
                <c:pt idx="134">
                  <c:v>7</c:v>
                </c:pt>
                <c:pt idx="135">
                  <c:v>7</c:v>
                </c:pt>
                <c:pt idx="136">
                  <c:v>9</c:v>
                </c:pt>
                <c:pt idx="137">
                  <c:v>6</c:v>
                </c:pt>
                <c:pt idx="138">
                  <c:v>0</c:v>
                </c:pt>
                <c:pt idx="139">
                  <c:v>3</c:v>
                </c:pt>
                <c:pt idx="140">
                  <c:v>0</c:v>
                </c:pt>
                <c:pt idx="141">
                  <c:v>0</c:v>
                </c:pt>
                <c:pt idx="142">
                  <c:v>3</c:v>
                </c:pt>
                <c:pt idx="143">
                  <c:v>5</c:v>
                </c:pt>
                <c:pt idx="144">
                  <c:v>25</c:v>
                </c:pt>
                <c:pt idx="145">
                  <c:v>2</c:v>
                </c:pt>
                <c:pt idx="146">
                  <c:v>5</c:v>
                </c:pt>
                <c:pt idx="147">
                  <c:v>3</c:v>
                </c:pt>
                <c:pt idx="148">
                  <c:v>0</c:v>
                </c:pt>
                <c:pt idx="149">
                  <c:v>5</c:v>
                </c:pt>
                <c:pt idx="150">
                  <c:v>7</c:v>
                </c:pt>
                <c:pt idx="151">
                  <c:v>2</c:v>
                </c:pt>
                <c:pt idx="152">
                  <c:v>0</c:v>
                </c:pt>
                <c:pt idx="153">
                  <c:v>2</c:v>
                </c:pt>
                <c:pt idx="154">
                  <c:v>2</c:v>
                </c:pt>
                <c:pt idx="155">
                  <c:v>13</c:v>
                </c:pt>
                <c:pt idx="156">
                  <c:v>3</c:v>
                </c:pt>
                <c:pt idx="157">
                  <c:v>4</c:v>
                </c:pt>
                <c:pt idx="158">
                  <c:v>2</c:v>
                </c:pt>
                <c:pt idx="159">
                  <c:v>0</c:v>
                </c:pt>
              </c:numCache>
            </c:numRef>
          </c:val>
        </c:ser>
        <c:dLbls>
          <c:showLegendKey val="0"/>
          <c:showVal val="0"/>
          <c:showCatName val="0"/>
          <c:showSerName val="0"/>
          <c:showPercent val="0"/>
          <c:showBubbleSize val="0"/>
        </c:dLbls>
        <c:gapWidth val="40"/>
        <c:axId val="403768024"/>
        <c:axId val="403764888"/>
      </c:barChart>
      <c:dateAx>
        <c:axId val="40376802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764888"/>
        <c:crosses val="autoZero"/>
        <c:auto val="0"/>
        <c:lblOffset val="100"/>
        <c:baseTimeUnit val="days"/>
        <c:majorUnit val="2"/>
        <c:majorTimeUnit val="days"/>
      </c:dateAx>
      <c:valAx>
        <c:axId val="403764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768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93989032948718E-2"/>
          <c:y val="0.12764677628702445"/>
          <c:w val="0.94627487283206224"/>
          <c:h val="0.8333340739748516"/>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44161</c:v>
                </c:pt>
                <c:pt idx="1">
                  <c:v>44162</c:v>
                </c:pt>
                <c:pt idx="2">
                  <c:v>44163</c:v>
                </c:pt>
                <c:pt idx="3">
                  <c:v>44164</c:v>
                </c:pt>
                <c:pt idx="4">
                  <c:v>44165</c:v>
                </c:pt>
                <c:pt idx="5">
                  <c:v>44166</c:v>
                </c:pt>
                <c:pt idx="6">
                  <c:v>44167</c:v>
                </c:pt>
              </c:numCache>
            </c:numRef>
          </c:cat>
          <c:val>
            <c:numRef>
              <c:f>'2020'!$I$77:$O$77</c:f>
              <c:numCache>
                <c:formatCode>0</c:formatCode>
                <c:ptCount val="7"/>
                <c:pt idx="0">
                  <c:v>3857</c:v>
                </c:pt>
                <c:pt idx="1">
                  <c:v>3949</c:v>
                </c:pt>
                <c:pt idx="2">
                  <c:v>3848</c:v>
                </c:pt>
                <c:pt idx="3">
                  <c:v>3167</c:v>
                </c:pt>
                <c:pt idx="4">
                  <c:v>3755</c:v>
                </c:pt>
                <c:pt idx="5">
                  <c:v>3933</c:v>
                </c:pt>
                <c:pt idx="6">
                  <c:v>3847</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44161</c:v>
                </c:pt>
                <c:pt idx="1">
                  <c:v>44162</c:v>
                </c:pt>
                <c:pt idx="2">
                  <c:v>44163</c:v>
                </c:pt>
                <c:pt idx="3">
                  <c:v>44164</c:v>
                </c:pt>
                <c:pt idx="4">
                  <c:v>44165</c:v>
                </c:pt>
                <c:pt idx="5">
                  <c:v>44166</c:v>
                </c:pt>
                <c:pt idx="6">
                  <c:v>44167</c:v>
                </c:pt>
              </c:numCache>
            </c:numRef>
          </c:cat>
          <c:val>
            <c:numRef>
              <c:f>'2020'!$I$78:$O$78</c:f>
              <c:numCache>
                <c:formatCode>0</c:formatCode>
                <c:ptCount val="7"/>
                <c:pt idx="0">
                  <c:v>1330</c:v>
                </c:pt>
                <c:pt idx="1">
                  <c:v>1647</c:v>
                </c:pt>
                <c:pt idx="2">
                  <c:v>1790</c:v>
                </c:pt>
                <c:pt idx="3">
                  <c:v>1552</c:v>
                </c:pt>
                <c:pt idx="4">
                  <c:v>1367</c:v>
                </c:pt>
                <c:pt idx="5">
                  <c:v>1456</c:v>
                </c:pt>
                <c:pt idx="6">
                  <c:v>1421</c:v>
                </c:pt>
              </c:numCache>
            </c:numRef>
          </c:val>
          <c:smooth val="0"/>
        </c:ser>
        <c:dLbls>
          <c:showLegendKey val="0"/>
          <c:showVal val="0"/>
          <c:showCatName val="0"/>
          <c:showSerName val="0"/>
          <c:showPercent val="0"/>
          <c:showBubbleSize val="0"/>
        </c:dLbls>
        <c:smooth val="0"/>
        <c:axId val="400513832"/>
        <c:axId val="400518144"/>
      </c:lineChart>
      <c:dateAx>
        <c:axId val="400513832"/>
        <c:scaling>
          <c:orientation val="minMax"/>
        </c:scaling>
        <c:delete val="1"/>
        <c:axPos val="b"/>
        <c:numFmt formatCode="d\-mmm" sourceLinked="1"/>
        <c:majorTickMark val="out"/>
        <c:minorTickMark val="none"/>
        <c:tickLblPos val="nextTo"/>
        <c:crossAx val="400518144"/>
        <c:crosses val="autoZero"/>
        <c:auto val="1"/>
        <c:lblOffset val="100"/>
        <c:baseTimeUnit val="days"/>
      </c:dateAx>
      <c:valAx>
        <c:axId val="400518144"/>
        <c:scaling>
          <c:orientation val="minMax"/>
        </c:scaling>
        <c:delete val="1"/>
        <c:axPos val="l"/>
        <c:numFmt formatCode="0" sourceLinked="1"/>
        <c:majorTickMark val="none"/>
        <c:minorTickMark val="none"/>
        <c:tickLblPos val="nextTo"/>
        <c:crossAx val="400513832"/>
        <c:crosses val="autoZero"/>
        <c:crossBetween val="between"/>
      </c:valAx>
      <c:spPr>
        <a:noFill/>
        <a:ln>
          <a:noFill/>
        </a:ln>
        <a:effectLst/>
      </c:spPr>
    </c:plotArea>
    <c:legend>
      <c:legendPos val="b"/>
      <c:layout>
        <c:manualLayout>
          <c:xMode val="edge"/>
          <c:yMode val="edge"/>
          <c:x val="0.30353005079114043"/>
          <c:y val="0.86098497280681763"/>
          <c:w val="0.43103087766786552"/>
          <c:h val="5.07331683054642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4E5F4"/>
              </a:solidFill>
              <a:ln>
                <a:noFill/>
              </a:ln>
              <a:effectLst/>
            </c:spPr>
          </c:dPt>
          <c:dPt>
            <c:idx val="1"/>
            <c:invertIfNegative val="0"/>
            <c:bubble3D val="0"/>
            <c:spPr>
              <a:solidFill>
                <a:schemeClr val="accent1"/>
              </a:solidFill>
              <a:ln>
                <a:noFill/>
              </a:ln>
              <a:effectLst/>
            </c:spPr>
          </c:dPt>
          <c:cat>
            <c:strRef>
              <c:f>Sheet1!$M$48:$M$49</c:f>
              <c:strCache>
                <c:ptCount val="2"/>
                <c:pt idx="0">
                  <c:v>2019/20</c:v>
                </c:pt>
                <c:pt idx="1">
                  <c:v>2020/21</c:v>
                </c:pt>
              </c:strCache>
            </c:strRef>
          </c:cat>
          <c:val>
            <c:numRef>
              <c:f>Sheet1!$U$48:$U$49</c:f>
              <c:numCache>
                <c:formatCode>General</c:formatCode>
                <c:ptCount val="2"/>
                <c:pt idx="0">
                  <c:v>369893.0000000007</c:v>
                </c:pt>
                <c:pt idx="1">
                  <c:v>348148.00000000169</c:v>
                </c:pt>
              </c:numCache>
            </c:numRef>
          </c:val>
        </c:ser>
        <c:dLbls>
          <c:showLegendKey val="0"/>
          <c:showVal val="0"/>
          <c:showCatName val="0"/>
          <c:showSerName val="0"/>
          <c:showPercent val="0"/>
          <c:showBubbleSize val="0"/>
        </c:dLbls>
        <c:gapWidth val="50"/>
        <c:overlap val="-25"/>
        <c:axId val="400514224"/>
        <c:axId val="400514616"/>
      </c:barChart>
      <c:catAx>
        <c:axId val="400514224"/>
        <c:scaling>
          <c:orientation val="minMax"/>
        </c:scaling>
        <c:delete val="1"/>
        <c:axPos val="b"/>
        <c:numFmt formatCode="General" sourceLinked="1"/>
        <c:majorTickMark val="none"/>
        <c:minorTickMark val="none"/>
        <c:tickLblPos val="nextTo"/>
        <c:crossAx val="400514616"/>
        <c:crosses val="autoZero"/>
        <c:auto val="1"/>
        <c:lblAlgn val="ctr"/>
        <c:lblOffset val="100"/>
        <c:noMultiLvlLbl val="0"/>
      </c:catAx>
      <c:valAx>
        <c:axId val="400514616"/>
        <c:scaling>
          <c:orientation val="minMax"/>
          <c:min val="0"/>
        </c:scaling>
        <c:delete val="1"/>
        <c:axPos val="l"/>
        <c:numFmt formatCode="General" sourceLinked="1"/>
        <c:majorTickMark val="none"/>
        <c:minorTickMark val="none"/>
        <c:tickLblPos val="nextTo"/>
        <c:crossAx val="40051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2020 vs 2019 Calls Answered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159760435350978E-2"/>
          <c:y val="0.10960852727466555"/>
          <c:w val="0.94325722798163747"/>
          <c:h val="0.74464728897266808"/>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44161</c:v>
                </c:pt>
                <c:pt idx="1">
                  <c:v>44162</c:v>
                </c:pt>
                <c:pt idx="2">
                  <c:v>44163</c:v>
                </c:pt>
                <c:pt idx="3">
                  <c:v>44164</c:v>
                </c:pt>
                <c:pt idx="4">
                  <c:v>44165</c:v>
                </c:pt>
                <c:pt idx="5">
                  <c:v>44166</c:v>
                </c:pt>
                <c:pt idx="6">
                  <c:v>44167</c:v>
                </c:pt>
              </c:numCache>
            </c:numRef>
          </c:cat>
          <c:val>
            <c:numRef>
              <c:f>'2020'!$I$77:$O$77</c:f>
              <c:numCache>
                <c:formatCode>0</c:formatCode>
                <c:ptCount val="7"/>
                <c:pt idx="0">
                  <c:v>3857</c:v>
                </c:pt>
                <c:pt idx="1">
                  <c:v>3949</c:v>
                </c:pt>
                <c:pt idx="2">
                  <c:v>3848</c:v>
                </c:pt>
                <c:pt idx="3">
                  <c:v>3167</c:v>
                </c:pt>
                <c:pt idx="4">
                  <c:v>3755</c:v>
                </c:pt>
                <c:pt idx="5">
                  <c:v>3933</c:v>
                </c:pt>
                <c:pt idx="6">
                  <c:v>3847</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44161</c:v>
                </c:pt>
                <c:pt idx="1">
                  <c:v>44162</c:v>
                </c:pt>
                <c:pt idx="2">
                  <c:v>44163</c:v>
                </c:pt>
                <c:pt idx="3">
                  <c:v>44164</c:v>
                </c:pt>
                <c:pt idx="4">
                  <c:v>44165</c:v>
                </c:pt>
                <c:pt idx="5">
                  <c:v>44166</c:v>
                </c:pt>
                <c:pt idx="6">
                  <c:v>44167</c:v>
                </c:pt>
              </c:numCache>
            </c:numRef>
          </c:cat>
          <c:val>
            <c:numRef>
              <c:f>'2020'!$I$78:$O$78</c:f>
              <c:numCache>
                <c:formatCode>0</c:formatCode>
                <c:ptCount val="7"/>
                <c:pt idx="0">
                  <c:v>1330</c:v>
                </c:pt>
                <c:pt idx="1">
                  <c:v>1647</c:v>
                </c:pt>
                <c:pt idx="2">
                  <c:v>1790</c:v>
                </c:pt>
                <c:pt idx="3">
                  <c:v>1552</c:v>
                </c:pt>
                <c:pt idx="4">
                  <c:v>1367</c:v>
                </c:pt>
                <c:pt idx="5">
                  <c:v>1456</c:v>
                </c:pt>
                <c:pt idx="6">
                  <c:v>1421</c:v>
                </c:pt>
              </c:numCache>
            </c:numRef>
          </c:val>
          <c:smooth val="0"/>
        </c:ser>
        <c:ser>
          <c:idx val="2"/>
          <c:order val="2"/>
          <c:tx>
            <c:strRef>
              <c:f>'2020'!$H$79</c:f>
              <c:strCache>
                <c:ptCount val="1"/>
                <c:pt idx="0">
                  <c:v>2019 101 Ans</c:v>
                </c:pt>
              </c:strCache>
            </c:strRef>
          </c:tx>
          <c:spPr>
            <a:ln w="28575" cap="rnd">
              <a:solidFill>
                <a:schemeClr val="bg1">
                  <a:lumMod val="65000"/>
                </a:schemeClr>
              </a:solidFill>
              <a:round/>
            </a:ln>
            <a:effectLst/>
          </c:spPr>
          <c:marker>
            <c:symbol val="none"/>
          </c:marker>
          <c:cat>
            <c:numRef>
              <c:f>'2020'!$I$76:$O$76</c:f>
              <c:numCache>
                <c:formatCode>d\-mmm</c:formatCode>
                <c:ptCount val="7"/>
                <c:pt idx="0">
                  <c:v>44161</c:v>
                </c:pt>
                <c:pt idx="1">
                  <c:v>44162</c:v>
                </c:pt>
                <c:pt idx="2">
                  <c:v>44163</c:v>
                </c:pt>
                <c:pt idx="3">
                  <c:v>44164</c:v>
                </c:pt>
                <c:pt idx="4">
                  <c:v>44165</c:v>
                </c:pt>
                <c:pt idx="5">
                  <c:v>44166</c:v>
                </c:pt>
                <c:pt idx="6">
                  <c:v>44167</c:v>
                </c:pt>
              </c:numCache>
            </c:numRef>
          </c:cat>
          <c:val>
            <c:numRef>
              <c:f>'2020'!$I$79:$O$79</c:f>
              <c:numCache>
                <c:formatCode>#,##0</c:formatCode>
                <c:ptCount val="7"/>
                <c:pt idx="0">
                  <c:v>4392</c:v>
                </c:pt>
                <c:pt idx="1">
                  <c:v>4461</c:v>
                </c:pt>
                <c:pt idx="2">
                  <c:v>3859</c:v>
                </c:pt>
                <c:pt idx="3">
                  <c:v>3916</c:v>
                </c:pt>
                <c:pt idx="4">
                  <c:v>3442</c:v>
                </c:pt>
                <c:pt idx="5">
                  <c:v>3459</c:v>
                </c:pt>
                <c:pt idx="6">
                  <c:v>4395</c:v>
                </c:pt>
              </c:numCache>
            </c:numRef>
          </c:val>
          <c:smooth val="0"/>
        </c:ser>
        <c:ser>
          <c:idx val="3"/>
          <c:order val="3"/>
          <c:tx>
            <c:strRef>
              <c:f>'2020'!$H$80</c:f>
              <c:strCache>
                <c:ptCount val="1"/>
                <c:pt idx="0">
                  <c:v>2019 999 Ans</c:v>
                </c:pt>
              </c:strCache>
            </c:strRef>
          </c:tx>
          <c:spPr>
            <a:ln w="28575" cap="rnd">
              <a:solidFill>
                <a:schemeClr val="bg1">
                  <a:lumMod val="85000"/>
                </a:schemeClr>
              </a:solidFill>
              <a:round/>
            </a:ln>
            <a:effectLst/>
          </c:spPr>
          <c:marker>
            <c:symbol val="none"/>
          </c:marker>
          <c:cat>
            <c:numRef>
              <c:f>'2020'!$I$76:$O$76</c:f>
              <c:numCache>
                <c:formatCode>d\-mmm</c:formatCode>
                <c:ptCount val="7"/>
                <c:pt idx="0">
                  <c:v>44161</c:v>
                </c:pt>
                <c:pt idx="1">
                  <c:v>44162</c:v>
                </c:pt>
                <c:pt idx="2">
                  <c:v>44163</c:v>
                </c:pt>
                <c:pt idx="3">
                  <c:v>44164</c:v>
                </c:pt>
                <c:pt idx="4">
                  <c:v>44165</c:v>
                </c:pt>
                <c:pt idx="5">
                  <c:v>44166</c:v>
                </c:pt>
                <c:pt idx="6">
                  <c:v>44167</c:v>
                </c:pt>
              </c:numCache>
            </c:numRef>
          </c:cat>
          <c:val>
            <c:numRef>
              <c:f>'2020'!$I$80:$O$80</c:f>
              <c:numCache>
                <c:formatCode>General</c:formatCode>
                <c:ptCount val="7"/>
                <c:pt idx="0">
                  <c:v>1457</c:v>
                </c:pt>
                <c:pt idx="1">
                  <c:v>1534</c:v>
                </c:pt>
                <c:pt idx="2">
                  <c:v>1670</c:v>
                </c:pt>
                <c:pt idx="3">
                  <c:v>2038</c:v>
                </c:pt>
                <c:pt idx="4">
                  <c:v>2079</c:v>
                </c:pt>
                <c:pt idx="5">
                  <c:v>1932</c:v>
                </c:pt>
                <c:pt idx="6">
                  <c:v>1454</c:v>
                </c:pt>
              </c:numCache>
            </c:numRef>
          </c:val>
          <c:smooth val="0"/>
        </c:ser>
        <c:dLbls>
          <c:showLegendKey val="0"/>
          <c:showVal val="0"/>
          <c:showCatName val="0"/>
          <c:showSerName val="0"/>
          <c:showPercent val="0"/>
          <c:showBubbleSize val="0"/>
        </c:dLbls>
        <c:smooth val="0"/>
        <c:axId val="403769592"/>
        <c:axId val="403770376"/>
      </c:lineChart>
      <c:dateAx>
        <c:axId val="40376959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770376"/>
        <c:crosses val="autoZero"/>
        <c:auto val="1"/>
        <c:lblOffset val="100"/>
        <c:baseTimeUnit val="days"/>
      </c:dateAx>
      <c:valAx>
        <c:axId val="403770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76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Incident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44161</c:v>
                </c:pt>
                <c:pt idx="1">
                  <c:v>44162</c:v>
                </c:pt>
                <c:pt idx="2">
                  <c:v>44163</c:v>
                </c:pt>
                <c:pt idx="3">
                  <c:v>44164</c:v>
                </c:pt>
                <c:pt idx="4">
                  <c:v>44165</c:v>
                </c:pt>
                <c:pt idx="5">
                  <c:v>44166</c:v>
                </c:pt>
                <c:pt idx="6">
                  <c:v>44167</c:v>
                </c:pt>
              </c:numCache>
            </c:numRef>
          </c:cat>
          <c:val>
            <c:numRef>
              <c:f>'Weekly Bulletin'!$H$80:$N$80</c:f>
              <c:numCache>
                <c:formatCode>General</c:formatCode>
                <c:ptCount val="7"/>
                <c:pt idx="0">
                  <c:v>3786</c:v>
                </c:pt>
                <c:pt idx="1">
                  <c:v>4267</c:v>
                </c:pt>
                <c:pt idx="2">
                  <c:v>4345</c:v>
                </c:pt>
                <c:pt idx="3">
                  <c:v>3615</c:v>
                </c:pt>
                <c:pt idx="4">
                  <c:v>3719</c:v>
                </c:pt>
                <c:pt idx="5">
                  <c:v>3887</c:v>
                </c:pt>
                <c:pt idx="6">
                  <c:v>3666</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44161</c:v>
                </c:pt>
                <c:pt idx="1">
                  <c:v>44162</c:v>
                </c:pt>
                <c:pt idx="2">
                  <c:v>44163</c:v>
                </c:pt>
                <c:pt idx="3">
                  <c:v>44164</c:v>
                </c:pt>
                <c:pt idx="4">
                  <c:v>44165</c:v>
                </c:pt>
                <c:pt idx="5">
                  <c:v>44166</c:v>
                </c:pt>
                <c:pt idx="6">
                  <c:v>44167</c:v>
                </c:pt>
              </c:numCache>
            </c:numRef>
          </c:cat>
          <c:val>
            <c:numRef>
              <c:f>'Weekly Bulletin'!$H$81:$N$81</c:f>
              <c:numCache>
                <c:formatCode>General</c:formatCode>
                <c:ptCount val="7"/>
                <c:pt idx="0">
                  <c:v>3984</c:v>
                </c:pt>
                <c:pt idx="1">
                  <c:v>4279</c:v>
                </c:pt>
                <c:pt idx="2">
                  <c:v>3984</c:v>
                </c:pt>
                <c:pt idx="3">
                  <c:v>4607</c:v>
                </c:pt>
                <c:pt idx="4">
                  <c:v>4438</c:v>
                </c:pt>
                <c:pt idx="5">
                  <c:v>4115</c:v>
                </c:pt>
                <c:pt idx="6">
                  <c:v>3958</c:v>
                </c:pt>
              </c:numCache>
            </c:numRef>
          </c:val>
          <c:smooth val="0"/>
        </c:ser>
        <c:dLbls>
          <c:showLegendKey val="0"/>
          <c:showVal val="0"/>
          <c:showCatName val="0"/>
          <c:showSerName val="0"/>
          <c:showPercent val="0"/>
          <c:showBubbleSize val="0"/>
        </c:dLbls>
        <c:smooth val="0"/>
        <c:axId val="403774688"/>
        <c:axId val="403765280"/>
      </c:lineChart>
      <c:dateAx>
        <c:axId val="40377468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765280"/>
        <c:crosses val="autoZero"/>
        <c:auto val="1"/>
        <c:lblOffset val="100"/>
        <c:baseTimeUnit val="days"/>
      </c:dateAx>
      <c:valAx>
        <c:axId val="403765280"/>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77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Sheet1!$C$23</c:f>
              <c:strCache>
                <c:ptCount val="1"/>
                <c:pt idx="0">
                  <c:v>2019/20</c:v>
                </c:pt>
              </c:strCache>
            </c:strRef>
          </c:tx>
          <c:spPr>
            <a:solidFill>
              <a:schemeClr val="bg1">
                <a:lumMod val="85000"/>
              </a:schemeClr>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Sheet1!$C$24:$C$30</c:f>
              <c:numCache>
                <c:formatCode>General</c:formatCode>
                <c:ptCount val="7"/>
                <c:pt idx="0">
                  <c:v>170.00000000000009</c:v>
                </c:pt>
                <c:pt idx="1">
                  <c:v>348.00000000000023</c:v>
                </c:pt>
                <c:pt idx="2">
                  <c:v>2032.0000000000002</c:v>
                </c:pt>
                <c:pt idx="3">
                  <c:v>811.99999999999909</c:v>
                </c:pt>
                <c:pt idx="4">
                  <c:v>1146.9999999999993</c:v>
                </c:pt>
                <c:pt idx="5">
                  <c:v>2444.000000000005</c:v>
                </c:pt>
                <c:pt idx="6">
                  <c:v>2185.9999999999959</c:v>
                </c:pt>
              </c:numCache>
            </c:numRef>
          </c:val>
        </c:ser>
        <c:ser>
          <c:idx val="1"/>
          <c:order val="1"/>
          <c:tx>
            <c:strRef>
              <c:f>Sheet1!$D$23</c:f>
              <c:strCache>
                <c:ptCount val="1"/>
                <c:pt idx="0">
                  <c:v>2020/21</c:v>
                </c:pt>
              </c:strCache>
            </c:strRef>
          </c:tx>
          <c:spPr>
            <a:solidFill>
              <a:srgbClr val="0070C0"/>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Sheet1!$D$24:$D$30</c:f>
              <c:numCache>
                <c:formatCode>General</c:formatCode>
                <c:ptCount val="7"/>
                <c:pt idx="0">
                  <c:v>147.00000000000011</c:v>
                </c:pt>
                <c:pt idx="1">
                  <c:v>241.99999999999983</c:v>
                </c:pt>
                <c:pt idx="2">
                  <c:v>1876.0000000000007</c:v>
                </c:pt>
                <c:pt idx="3">
                  <c:v>851.99999999999966</c:v>
                </c:pt>
                <c:pt idx="4">
                  <c:v>1352</c:v>
                </c:pt>
                <c:pt idx="5">
                  <c:v>2120.9999999999982</c:v>
                </c:pt>
                <c:pt idx="6">
                  <c:v>1710.9999999999964</c:v>
                </c:pt>
              </c:numCache>
            </c:numRef>
          </c:val>
        </c:ser>
        <c:dLbls>
          <c:showLegendKey val="0"/>
          <c:showVal val="0"/>
          <c:showCatName val="0"/>
          <c:showSerName val="0"/>
          <c:showPercent val="0"/>
          <c:showBubbleSize val="0"/>
        </c:dLbls>
        <c:gapWidth val="75"/>
        <c:overlap val="-25"/>
        <c:axId val="401894704"/>
        <c:axId val="401891960"/>
      </c:barChart>
      <c:catAx>
        <c:axId val="40189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891960"/>
        <c:crosses val="autoZero"/>
        <c:auto val="1"/>
        <c:lblAlgn val="ctr"/>
        <c:lblOffset val="100"/>
        <c:noMultiLvlLbl val="0"/>
      </c:catAx>
      <c:valAx>
        <c:axId val="401891960"/>
        <c:scaling>
          <c:orientation val="minMax"/>
        </c:scaling>
        <c:delete val="1"/>
        <c:axPos val="l"/>
        <c:numFmt formatCode="General" sourceLinked="1"/>
        <c:majorTickMark val="none"/>
        <c:minorTickMark val="none"/>
        <c:tickLblPos val="nextTo"/>
        <c:crossAx val="401894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Division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Sheet1!$I$24:$I$36</c:f>
              <c:numCache>
                <c:formatCode>General</c:formatCode>
                <c:ptCount val="13"/>
                <c:pt idx="0">
                  <c:v>799.00000000000045</c:v>
                </c:pt>
                <c:pt idx="1">
                  <c:v>852.9999999999992</c:v>
                </c:pt>
                <c:pt idx="2">
                  <c:v>376.00000000000011</c:v>
                </c:pt>
                <c:pt idx="3">
                  <c:v>508.00000000000051</c:v>
                </c:pt>
                <c:pt idx="4">
                  <c:v>936.00000000000193</c:v>
                </c:pt>
                <c:pt idx="5">
                  <c:v>615</c:v>
                </c:pt>
                <c:pt idx="6">
                  <c:v>467.9999999999996</c:v>
                </c:pt>
                <c:pt idx="7">
                  <c:v>1671.999999999998</c:v>
                </c:pt>
                <c:pt idx="8">
                  <c:v>588.99999999999977</c:v>
                </c:pt>
                <c:pt idx="9">
                  <c:v>1291.9999999999995</c:v>
                </c:pt>
                <c:pt idx="10">
                  <c:v>312</c:v>
                </c:pt>
                <c:pt idx="11">
                  <c:v>415.00000000000006</c:v>
                </c:pt>
                <c:pt idx="12">
                  <c:v>304.00000000000017</c:v>
                </c:pt>
              </c:numCache>
            </c:numRef>
          </c:val>
        </c:ser>
        <c:ser>
          <c:idx val="1"/>
          <c:order val="1"/>
          <c:tx>
            <c:strRef>
              <c:f>Sheet1!$J$23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Sheet1!$J$24:$J$36</c:f>
              <c:numCache>
                <c:formatCode>General</c:formatCode>
                <c:ptCount val="13"/>
                <c:pt idx="0">
                  <c:v>850.99999999999966</c:v>
                </c:pt>
                <c:pt idx="1">
                  <c:v>707.00000000000023</c:v>
                </c:pt>
                <c:pt idx="2">
                  <c:v>325.99999999999949</c:v>
                </c:pt>
                <c:pt idx="3">
                  <c:v>487</c:v>
                </c:pt>
                <c:pt idx="4">
                  <c:v>883</c:v>
                </c:pt>
                <c:pt idx="5">
                  <c:v>723.00000000000023</c:v>
                </c:pt>
                <c:pt idx="6">
                  <c:v>556.99999999999966</c:v>
                </c:pt>
                <c:pt idx="7">
                  <c:v>1299.9999999999991</c:v>
                </c:pt>
                <c:pt idx="8">
                  <c:v>519.99999999999932</c:v>
                </c:pt>
                <c:pt idx="9">
                  <c:v>1065.9999999999977</c:v>
                </c:pt>
                <c:pt idx="10">
                  <c:v>281.99999999999983</c:v>
                </c:pt>
                <c:pt idx="11">
                  <c:v>378.99999999999977</c:v>
                </c:pt>
                <c:pt idx="12">
                  <c:v>220.00000000000006</c:v>
                </c:pt>
              </c:numCache>
            </c:numRef>
          </c:val>
        </c:ser>
        <c:dLbls>
          <c:showLegendKey val="0"/>
          <c:showVal val="1"/>
          <c:showCatName val="0"/>
          <c:showSerName val="0"/>
          <c:showPercent val="0"/>
          <c:showBubbleSize val="0"/>
        </c:dLbls>
        <c:gapWidth val="75"/>
        <c:overlap val="-25"/>
        <c:axId val="401894312"/>
        <c:axId val="401893136"/>
      </c:barChart>
      <c:catAx>
        <c:axId val="40189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1893136"/>
        <c:crosses val="autoZero"/>
        <c:auto val="1"/>
        <c:lblAlgn val="ctr"/>
        <c:lblOffset val="100"/>
        <c:noMultiLvlLbl val="0"/>
      </c:catAx>
      <c:valAx>
        <c:axId val="401893136"/>
        <c:scaling>
          <c:orientation val="minMax"/>
        </c:scaling>
        <c:delete val="1"/>
        <c:axPos val="l"/>
        <c:numFmt formatCode="General" sourceLinked="1"/>
        <c:majorTickMark val="none"/>
        <c:minorTickMark val="none"/>
        <c:tickLblPos val="nextTo"/>
        <c:crossAx val="401894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2019/20</c:v>
                </c:pt>
              </c:strCache>
            </c:strRef>
          </c:tx>
          <c:spPr>
            <a:solidFill>
              <a:schemeClr val="bg1">
                <a:lumMod val="85000"/>
              </a:schemeClr>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Sheet1!$C$4:$C$10</c:f>
              <c:numCache>
                <c:formatCode>General</c:formatCode>
                <c:ptCount val="7"/>
                <c:pt idx="0">
                  <c:v>6998.9999999999991</c:v>
                </c:pt>
                <c:pt idx="1">
                  <c:v>10118.000000000011</c:v>
                </c:pt>
                <c:pt idx="2">
                  <c:v>82143.000000000073</c:v>
                </c:pt>
                <c:pt idx="3">
                  <c:v>35682.999999999935</c:v>
                </c:pt>
                <c:pt idx="4">
                  <c:v>48669.000000000517</c:v>
                </c:pt>
                <c:pt idx="5">
                  <c:v>97092.000000000786</c:v>
                </c:pt>
                <c:pt idx="6">
                  <c:v>89188.999999999389</c:v>
                </c:pt>
              </c:numCache>
            </c:numRef>
          </c:val>
        </c:ser>
        <c:ser>
          <c:idx val="1"/>
          <c:order val="1"/>
          <c:tx>
            <c:strRef>
              <c:f>Sheet1!$D$3</c:f>
              <c:strCache>
                <c:ptCount val="1"/>
                <c:pt idx="0">
                  <c:v>2020/21</c:v>
                </c:pt>
              </c:strCache>
            </c:strRef>
          </c:tx>
          <c:spPr>
            <a:solidFill>
              <a:srgbClr val="0070C0"/>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Sheet1!$D$4:$D$10</c:f>
              <c:numCache>
                <c:formatCode>General</c:formatCode>
                <c:ptCount val="7"/>
                <c:pt idx="0">
                  <c:v>6496.0000000000018</c:v>
                </c:pt>
                <c:pt idx="1">
                  <c:v>9602.9999999999764</c:v>
                </c:pt>
                <c:pt idx="2">
                  <c:v>68728.00000000099</c:v>
                </c:pt>
                <c:pt idx="3">
                  <c:v>31988.000000000109</c:v>
                </c:pt>
                <c:pt idx="4">
                  <c:v>53228.000000000589</c:v>
                </c:pt>
                <c:pt idx="5">
                  <c:v>95197.999999999476</c:v>
                </c:pt>
                <c:pt idx="6">
                  <c:v>82907.000000000509</c:v>
                </c:pt>
              </c:numCache>
            </c:numRef>
          </c:val>
        </c:ser>
        <c:dLbls>
          <c:showLegendKey val="0"/>
          <c:showVal val="0"/>
          <c:showCatName val="0"/>
          <c:showSerName val="0"/>
          <c:showPercent val="0"/>
          <c:showBubbleSize val="0"/>
        </c:dLbls>
        <c:gapWidth val="75"/>
        <c:overlap val="-25"/>
        <c:axId val="401893528"/>
        <c:axId val="401895488"/>
      </c:barChart>
      <c:catAx>
        <c:axId val="40189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895488"/>
        <c:crosses val="autoZero"/>
        <c:auto val="1"/>
        <c:lblAlgn val="ctr"/>
        <c:lblOffset val="100"/>
        <c:noMultiLvlLbl val="0"/>
      </c:catAx>
      <c:valAx>
        <c:axId val="401895488"/>
        <c:scaling>
          <c:orientation val="minMax"/>
        </c:scaling>
        <c:delete val="1"/>
        <c:axPos val="l"/>
        <c:numFmt formatCode="General" sourceLinked="1"/>
        <c:majorTickMark val="none"/>
        <c:minorTickMark val="none"/>
        <c:tickLblPos val="nextTo"/>
        <c:crossAx val="401893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Division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Sheet1!$I$4:$I$16</c:f>
              <c:numCache>
                <c:formatCode>General</c:formatCode>
                <c:ptCount val="13"/>
                <c:pt idx="0">
                  <c:v>34093.000000000146</c:v>
                </c:pt>
                <c:pt idx="1">
                  <c:v>31742.999999999894</c:v>
                </c:pt>
                <c:pt idx="2">
                  <c:v>16528.999999999996</c:v>
                </c:pt>
                <c:pt idx="3">
                  <c:v>19685.999999999811</c:v>
                </c:pt>
                <c:pt idx="4">
                  <c:v>38496.000000000218</c:v>
                </c:pt>
                <c:pt idx="5">
                  <c:v>25790.000000000076</c:v>
                </c:pt>
                <c:pt idx="6">
                  <c:v>21937</c:v>
                </c:pt>
                <c:pt idx="7">
                  <c:v>67384.000000000437</c:v>
                </c:pt>
                <c:pt idx="8">
                  <c:v>23779.000000000036</c:v>
                </c:pt>
                <c:pt idx="9">
                  <c:v>46973.000000000087</c:v>
                </c:pt>
                <c:pt idx="10">
                  <c:v>12731.999999999987</c:v>
                </c:pt>
                <c:pt idx="11">
                  <c:v>16427.999999999978</c:v>
                </c:pt>
                <c:pt idx="12">
                  <c:v>14322.999999999949</c:v>
                </c:pt>
              </c:numCache>
            </c:numRef>
          </c:val>
        </c:ser>
        <c:ser>
          <c:idx val="1"/>
          <c:order val="1"/>
          <c:tx>
            <c:strRef>
              <c:f>Sheet1!$J$3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Sheet1!$J$4:$J$16</c:f>
              <c:numCache>
                <c:formatCode>General</c:formatCode>
                <c:ptCount val="13"/>
                <c:pt idx="0">
                  <c:v>30876.999999999982</c:v>
                </c:pt>
                <c:pt idx="1">
                  <c:v>30368.000000000062</c:v>
                </c:pt>
                <c:pt idx="2">
                  <c:v>15229.999999999925</c:v>
                </c:pt>
                <c:pt idx="3">
                  <c:v>18939.000000000065</c:v>
                </c:pt>
                <c:pt idx="4">
                  <c:v>32988.999999999767</c:v>
                </c:pt>
                <c:pt idx="5">
                  <c:v>25710.999999999607</c:v>
                </c:pt>
                <c:pt idx="6">
                  <c:v>20493.000000000022</c:v>
                </c:pt>
                <c:pt idx="7">
                  <c:v>65084.999999999811</c:v>
                </c:pt>
                <c:pt idx="8">
                  <c:v>23064.999999999807</c:v>
                </c:pt>
                <c:pt idx="9">
                  <c:v>45016.999999999818</c:v>
                </c:pt>
                <c:pt idx="10">
                  <c:v>11948.999999999975</c:v>
                </c:pt>
                <c:pt idx="11">
                  <c:v>15744.999999999904</c:v>
                </c:pt>
                <c:pt idx="12">
                  <c:v>12680.000000000031</c:v>
                </c:pt>
              </c:numCache>
            </c:numRef>
          </c:val>
        </c:ser>
        <c:dLbls>
          <c:showLegendKey val="0"/>
          <c:showVal val="1"/>
          <c:showCatName val="0"/>
          <c:showSerName val="0"/>
          <c:showPercent val="0"/>
          <c:showBubbleSize val="0"/>
        </c:dLbls>
        <c:gapWidth val="75"/>
        <c:overlap val="-25"/>
        <c:axId val="401895096"/>
        <c:axId val="401895880"/>
      </c:barChart>
      <c:catAx>
        <c:axId val="40189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1895880"/>
        <c:crosses val="autoZero"/>
        <c:auto val="1"/>
        <c:lblAlgn val="ctr"/>
        <c:lblOffset val="100"/>
        <c:noMultiLvlLbl val="0"/>
      </c:catAx>
      <c:valAx>
        <c:axId val="401895880"/>
        <c:scaling>
          <c:orientation val="minMax"/>
        </c:scaling>
        <c:delete val="1"/>
        <c:axPos val="l"/>
        <c:numFmt formatCode="General" sourceLinked="1"/>
        <c:majorTickMark val="none"/>
        <c:minorTickMark val="none"/>
        <c:tickLblPos val="nextTo"/>
        <c:crossAx val="401895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r>
              <a:rPr lang="en-GB" smtClean="0"/>
              <a:t>OFFICIAL
</a:t>
            </a:r>
            <a:endParaRPr lang="en-GB" dirty="0"/>
          </a:p>
        </p:txBody>
      </p:sp>
      <p:sp>
        <p:nvSpPr>
          <p:cNvPr id="3" name="Date Placeholder 2"/>
          <p:cNvSpPr>
            <a:spLocks noGrp="1"/>
          </p:cNvSpPr>
          <p:nvPr>
            <p:ph type="dt" sz="quarter" idx="1"/>
          </p:nvPr>
        </p:nvSpPr>
        <p:spPr>
          <a:xfrm>
            <a:off x="5622925" y="0"/>
            <a:ext cx="4303713" cy="719138"/>
          </a:xfrm>
          <a:prstGeom prst="rect">
            <a:avLst/>
          </a:prstGeom>
        </p:spPr>
        <p:txBody>
          <a:bodyPr vert="horz" lIns="91440" tIns="45720" rIns="91440" bIns="45720" rtlCol="0"/>
          <a:lstStyle>
            <a:lvl1pPr algn="r">
              <a:defRPr sz="1200"/>
            </a:lvl1pPr>
          </a:lstStyle>
          <a:p>
            <a:fld id="{666EA299-EBBD-4AD2-A684-2563BB4E5ED8}" type="datetimeFigureOut">
              <a:rPr lang="en-GB" smtClean="0"/>
              <a:t>11/12/2020</a:t>
            </a:fld>
            <a:endParaRPr lang="en-GB" dirty="0"/>
          </a:p>
        </p:txBody>
      </p:sp>
      <p:sp>
        <p:nvSpPr>
          <p:cNvPr id="4" name="Footer Placeholder 3"/>
          <p:cNvSpPr>
            <a:spLocks noGrp="1"/>
          </p:cNvSpPr>
          <p:nvPr>
            <p:ph type="ftr" sz="quarter" idx="2"/>
          </p:nvPr>
        </p:nvSpPr>
        <p:spPr>
          <a:xfrm>
            <a:off x="0" y="13638213"/>
            <a:ext cx="4302125" cy="719137"/>
          </a:xfrm>
          <a:prstGeom prst="rect">
            <a:avLst/>
          </a:prstGeom>
        </p:spPr>
        <p:txBody>
          <a:bodyPr vert="horz" lIns="91440" tIns="45720" rIns="91440" bIns="45720" rtlCol="0" anchor="b"/>
          <a:lstStyle>
            <a:lvl1pPr algn="l">
              <a:defRPr sz="1200"/>
            </a:lvl1pPr>
          </a:lstStyle>
          <a:p>
            <a:r>
              <a:rPr lang="en-GB" smtClean="0"/>
              <a:t>
OFFICIAL</a:t>
            </a:r>
            <a:endParaRPr lang="en-GB" dirty="0"/>
          </a:p>
        </p:txBody>
      </p:sp>
      <p:sp>
        <p:nvSpPr>
          <p:cNvPr id="5" name="Slide Number Placeholder 4"/>
          <p:cNvSpPr>
            <a:spLocks noGrp="1"/>
          </p:cNvSpPr>
          <p:nvPr>
            <p:ph type="sldNum" sz="quarter" idx="3"/>
          </p:nvPr>
        </p:nvSpPr>
        <p:spPr>
          <a:xfrm>
            <a:off x="5622925" y="13638213"/>
            <a:ext cx="4303713" cy="719137"/>
          </a:xfrm>
          <a:prstGeom prst="rect">
            <a:avLst/>
          </a:prstGeom>
        </p:spPr>
        <p:txBody>
          <a:bodyPr vert="horz" lIns="91440" tIns="45720" rIns="91440" bIns="45720" rtlCol="0" anchor="b"/>
          <a:lstStyle>
            <a:lvl1pPr algn="r">
              <a:defRPr sz="1200"/>
            </a:lvl1pPr>
          </a:lstStyle>
          <a:p>
            <a:fld id="{7F405E2C-E7E4-4B20-AE7A-A01CCF1D67A8}" type="slidenum">
              <a:rPr lang="en-GB" smtClean="0"/>
              <a:t>‹#›</a:t>
            </a:fld>
            <a:endParaRPr lang="en-GB" dirty="0"/>
          </a:p>
        </p:txBody>
      </p:sp>
    </p:spTree>
    <p:extLst>
      <p:ext uri="{BB962C8B-B14F-4D97-AF65-F5344CB8AC3E}">
        <p14:creationId xmlns:p14="http://schemas.microsoft.com/office/powerpoint/2010/main" val="172937674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720360"/>
          </a:xfrm>
          <a:prstGeom prst="rect">
            <a:avLst/>
          </a:prstGeom>
        </p:spPr>
        <p:txBody>
          <a:bodyPr vert="horz" lIns="132762" tIns="66381" rIns="132762" bIns="66381" rtlCol="0"/>
          <a:lstStyle>
            <a:lvl1pPr algn="l">
              <a:defRPr sz="1700"/>
            </a:lvl1pPr>
          </a:lstStyle>
          <a:p>
            <a:r>
              <a:rPr lang="en-GB" smtClean="0"/>
              <a:t>OFFICIAL
</a:t>
            </a:r>
            <a:endParaRPr lang="en-GB" dirty="0"/>
          </a:p>
        </p:txBody>
      </p:sp>
      <p:sp>
        <p:nvSpPr>
          <p:cNvPr id="3" name="Date Placeholder 2"/>
          <p:cNvSpPr>
            <a:spLocks noGrp="1"/>
          </p:cNvSpPr>
          <p:nvPr>
            <p:ph type="dt" idx="1"/>
          </p:nvPr>
        </p:nvSpPr>
        <p:spPr>
          <a:xfrm>
            <a:off x="5623698" y="1"/>
            <a:ext cx="4302231" cy="720360"/>
          </a:xfrm>
          <a:prstGeom prst="rect">
            <a:avLst/>
          </a:prstGeom>
        </p:spPr>
        <p:txBody>
          <a:bodyPr vert="horz" lIns="132762" tIns="66381" rIns="132762" bIns="66381" rtlCol="0"/>
          <a:lstStyle>
            <a:lvl1pPr algn="r">
              <a:defRPr sz="1700"/>
            </a:lvl1pPr>
          </a:lstStyle>
          <a:p>
            <a:fld id="{6D756EEA-C984-4469-A7B1-4DC1506D0822}" type="datetimeFigureOut">
              <a:rPr lang="en-GB" smtClean="0"/>
              <a:t>11/12/2020</a:t>
            </a:fld>
            <a:endParaRPr lang="en-GB" dirty="0"/>
          </a:p>
        </p:txBody>
      </p:sp>
      <p:sp>
        <p:nvSpPr>
          <p:cNvPr id="4" name="Slide Image Placeholder 3"/>
          <p:cNvSpPr>
            <a:spLocks noGrp="1" noRot="1" noChangeAspect="1"/>
          </p:cNvSpPr>
          <p:nvPr>
            <p:ph type="sldImg" idx="2"/>
          </p:nvPr>
        </p:nvSpPr>
        <p:spPr>
          <a:xfrm>
            <a:off x="658813" y="1795463"/>
            <a:ext cx="8610600" cy="4843462"/>
          </a:xfrm>
          <a:prstGeom prst="rect">
            <a:avLst/>
          </a:prstGeom>
          <a:noFill/>
          <a:ln w="12700">
            <a:solidFill>
              <a:prstClr val="black"/>
            </a:solidFill>
          </a:ln>
        </p:spPr>
        <p:txBody>
          <a:bodyPr vert="horz" lIns="132762" tIns="66381" rIns="132762" bIns="66381" rtlCol="0" anchor="ctr"/>
          <a:lstStyle/>
          <a:p>
            <a:endParaRPr lang="en-GB" dirty="0"/>
          </a:p>
        </p:txBody>
      </p:sp>
      <p:sp>
        <p:nvSpPr>
          <p:cNvPr id="5" name="Notes Placeholder 4"/>
          <p:cNvSpPr>
            <a:spLocks noGrp="1"/>
          </p:cNvSpPr>
          <p:nvPr>
            <p:ph type="body" sz="quarter" idx="3"/>
          </p:nvPr>
        </p:nvSpPr>
        <p:spPr>
          <a:xfrm>
            <a:off x="992823" y="6909475"/>
            <a:ext cx="7942580" cy="5653207"/>
          </a:xfrm>
          <a:prstGeom prst="rect">
            <a:avLst/>
          </a:prstGeom>
        </p:spPr>
        <p:txBody>
          <a:bodyPr vert="horz" lIns="132762" tIns="66381" rIns="132762" bIns="663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36991"/>
            <a:ext cx="4302231" cy="720359"/>
          </a:xfrm>
          <a:prstGeom prst="rect">
            <a:avLst/>
          </a:prstGeom>
        </p:spPr>
        <p:txBody>
          <a:bodyPr vert="horz" lIns="132762" tIns="66381" rIns="132762" bIns="66381" rtlCol="0" anchor="b"/>
          <a:lstStyle>
            <a:lvl1pPr algn="l">
              <a:defRPr sz="1700"/>
            </a:lvl1pPr>
          </a:lstStyle>
          <a:p>
            <a:r>
              <a:rPr lang="en-GB" smtClean="0"/>
              <a:t>
OFFICIAL</a:t>
            </a:r>
            <a:endParaRPr lang="en-GB" dirty="0"/>
          </a:p>
        </p:txBody>
      </p:sp>
      <p:sp>
        <p:nvSpPr>
          <p:cNvPr id="7" name="Slide Number Placeholder 6"/>
          <p:cNvSpPr>
            <a:spLocks noGrp="1"/>
          </p:cNvSpPr>
          <p:nvPr>
            <p:ph type="sldNum" sz="quarter" idx="5"/>
          </p:nvPr>
        </p:nvSpPr>
        <p:spPr>
          <a:xfrm>
            <a:off x="5623698" y="13636991"/>
            <a:ext cx="4302231" cy="720359"/>
          </a:xfrm>
          <a:prstGeom prst="rect">
            <a:avLst/>
          </a:prstGeom>
        </p:spPr>
        <p:txBody>
          <a:bodyPr vert="horz" lIns="132762" tIns="66381" rIns="132762" bIns="66381" rtlCol="0" anchor="b"/>
          <a:lstStyle>
            <a:lvl1pPr algn="r">
              <a:defRPr sz="1700"/>
            </a:lvl1pPr>
          </a:lstStyle>
          <a:p>
            <a:fld id="{E26DEEE9-F42B-4426-A6FE-FD5728C5227F}" type="slidenum">
              <a:rPr lang="en-GB" smtClean="0"/>
              <a:t>‹#›</a:t>
            </a:fld>
            <a:endParaRPr lang="en-GB" dirty="0"/>
          </a:p>
        </p:txBody>
      </p:sp>
    </p:spTree>
    <p:extLst>
      <p:ext uri="{BB962C8B-B14F-4D97-AF65-F5344CB8AC3E}">
        <p14:creationId xmlns:p14="http://schemas.microsoft.com/office/powerpoint/2010/main" val="67011274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SENSITIVE: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SENSITIVE: POLICE AND PARTNERS</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1</a:t>
            </a:fld>
            <a:endParaRPr lang="en-GB" dirty="0"/>
          </a:p>
        </p:txBody>
      </p:sp>
    </p:spTree>
    <p:extLst>
      <p:ext uri="{BB962C8B-B14F-4D97-AF65-F5344CB8AC3E}">
        <p14:creationId xmlns:p14="http://schemas.microsoft.com/office/powerpoint/2010/main" val="83549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26249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80441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097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926796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12063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SENSITIVE: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SENSITIVE: POLICE AND PARTNERS</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15</a:t>
            </a:fld>
            <a:endParaRPr lang="en-GB" dirty="0"/>
          </a:p>
        </p:txBody>
      </p:sp>
    </p:spTree>
    <p:extLst>
      <p:ext uri="{BB962C8B-B14F-4D97-AF65-F5344CB8AC3E}">
        <p14:creationId xmlns:p14="http://schemas.microsoft.com/office/powerpoint/2010/main" val="124313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49226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734059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201531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425183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a:t>
            </a:r>
            <a:endParaRPr lang="en-GB" dirty="0"/>
          </a:p>
        </p:txBody>
      </p:sp>
      <p:sp>
        <p:nvSpPr>
          <p:cNvPr id="5" name="Footer Placeholder 4"/>
          <p:cNvSpPr>
            <a:spLocks noGrp="1"/>
          </p:cNvSpPr>
          <p:nvPr>
            <p:ph type="ftr" sz="quarter" idx="11"/>
          </p:nvPr>
        </p:nvSpPr>
        <p:spPr/>
        <p:txBody>
          <a:bodyPr/>
          <a:lstStyle/>
          <a:p>
            <a:r>
              <a:rPr lang="en-GB" dirty="0" smtClean="0"/>
              <a:t>
OFFICIAL</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2</a:t>
            </a:fld>
            <a:endParaRPr lang="en-GB" dirty="0"/>
          </a:p>
        </p:txBody>
      </p:sp>
    </p:spTree>
    <p:extLst>
      <p:ext uri="{BB962C8B-B14F-4D97-AF65-F5344CB8AC3E}">
        <p14:creationId xmlns:p14="http://schemas.microsoft.com/office/powerpoint/2010/main" val="107132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8105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4</a:t>
            </a:fld>
            <a:endParaRPr lang="en-GB" dirty="0"/>
          </a:p>
        </p:txBody>
      </p:sp>
    </p:spTree>
    <p:extLst>
      <p:ext uri="{BB962C8B-B14F-4D97-AF65-F5344CB8AC3E}">
        <p14:creationId xmlns:p14="http://schemas.microsoft.com/office/powerpoint/2010/main" val="286784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5</a:t>
            </a:fld>
            <a:endParaRPr lang="en-GB" dirty="0"/>
          </a:p>
        </p:txBody>
      </p:sp>
    </p:spTree>
    <p:extLst>
      <p:ext uri="{BB962C8B-B14F-4D97-AF65-F5344CB8AC3E}">
        <p14:creationId xmlns:p14="http://schemas.microsoft.com/office/powerpoint/2010/main" val="344195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6</a:t>
            </a:fld>
            <a:endParaRPr lang="en-GB" dirty="0"/>
          </a:p>
        </p:txBody>
      </p:sp>
    </p:spTree>
    <p:extLst>
      <p:ext uri="{BB962C8B-B14F-4D97-AF65-F5344CB8AC3E}">
        <p14:creationId xmlns:p14="http://schemas.microsoft.com/office/powerpoint/2010/main" val="185212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7</a:t>
            </a:fld>
            <a:endParaRPr lang="en-GB" dirty="0"/>
          </a:p>
        </p:txBody>
      </p:sp>
    </p:spTree>
    <p:extLst>
      <p:ext uri="{BB962C8B-B14F-4D97-AF65-F5344CB8AC3E}">
        <p14:creationId xmlns:p14="http://schemas.microsoft.com/office/powerpoint/2010/main" val="53679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8580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9410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265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9819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727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034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299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849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90021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4040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190189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8886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11/12/2020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32069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CD1BD-6EF4-4F4C-B034-338C9DEA406A}" type="datetimeFigureOut">
              <a:rPr lang="en-GB" smtClean="0"/>
              <a:t>11/12/2020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OFFICIAL</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9738-1071-4333-9289-F137AC64967F}" type="slidenum">
              <a:rPr lang="en-GB" smtClean="0"/>
              <a:t>‹#›</a:t>
            </a:fld>
            <a:endParaRPr lang="en-GB" dirty="0"/>
          </a:p>
        </p:txBody>
      </p:sp>
    </p:spTree>
    <p:extLst>
      <p:ext uri="{BB962C8B-B14F-4D97-AF65-F5344CB8AC3E}">
        <p14:creationId xmlns:p14="http://schemas.microsoft.com/office/powerpoint/2010/main" val="395224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37995" y="2153766"/>
            <a:ext cx="7116052" cy="1077218"/>
          </a:xfrm>
          <a:prstGeom prst="rect">
            <a:avLst/>
          </a:prstGeom>
        </p:spPr>
        <p:txBody>
          <a:bodyPr wrap="none">
            <a:spAutoFit/>
          </a:bodyPr>
          <a:lstStyle/>
          <a:p>
            <a:pPr algn="ctr"/>
            <a:r>
              <a:rPr lang="en-GB" sz="3200" b="1" cap="all" dirty="0" smtClean="0">
                <a:solidFill>
                  <a:prstClr val="white"/>
                </a:solidFill>
                <a:latin typeface="Arial" panose="020B0604020202020204" pitchFamily="34" charset="0"/>
                <a:cs typeface="Arial" panose="020B0604020202020204" pitchFamily="34" charset="0"/>
              </a:rPr>
              <a:t>CoVID-19 WEEKLY Bulletin</a:t>
            </a:r>
            <a:endParaRPr lang="en-GB" sz="1000" b="1" cap="all" dirty="0" smtClean="0">
              <a:solidFill>
                <a:prstClr val="white"/>
              </a:solidFill>
              <a:latin typeface="Arial" panose="020B0604020202020204" pitchFamily="34" charset="0"/>
              <a:cs typeface="Arial" panose="020B0604020202020204" pitchFamily="34" charset="0"/>
            </a:endParaRPr>
          </a:p>
          <a:p>
            <a:pPr algn="ctr"/>
            <a:r>
              <a:rPr lang="en-GB" sz="3200" b="1" dirty="0" smtClean="0">
                <a:solidFill>
                  <a:prstClr val="white"/>
                </a:solidFill>
                <a:latin typeface="Arial" panose="020B0604020202020204" pitchFamily="34" charset="0"/>
                <a:cs typeface="Arial" panose="020B0604020202020204" pitchFamily="34" charset="0"/>
              </a:rPr>
              <a:t>26</a:t>
            </a:r>
            <a:r>
              <a:rPr lang="en-GB" sz="3200" b="1" baseline="30000" dirty="0" smtClean="0">
                <a:solidFill>
                  <a:prstClr val="white"/>
                </a:solidFill>
                <a:latin typeface="Arial" panose="020B0604020202020204" pitchFamily="34" charset="0"/>
                <a:cs typeface="Arial" panose="020B0604020202020204" pitchFamily="34" charset="0"/>
              </a:rPr>
              <a:t>th </a:t>
            </a:r>
            <a:r>
              <a:rPr lang="en-GB" sz="3200" b="1" dirty="0" smtClean="0">
                <a:solidFill>
                  <a:prstClr val="white"/>
                </a:solidFill>
                <a:latin typeface="Arial" panose="020B0604020202020204" pitchFamily="34" charset="0"/>
                <a:cs typeface="Arial" panose="020B0604020202020204" pitchFamily="34" charset="0"/>
              </a:rPr>
              <a:t>November – </a:t>
            </a:r>
            <a:r>
              <a:rPr lang="en-GB" sz="3200" b="1" smtClean="0">
                <a:solidFill>
                  <a:prstClr val="white"/>
                </a:solidFill>
                <a:latin typeface="Arial" panose="020B0604020202020204" pitchFamily="34" charset="0"/>
                <a:cs typeface="Arial" panose="020B0604020202020204" pitchFamily="34" charset="0"/>
              </a:rPr>
              <a:t>2</a:t>
            </a:r>
            <a:r>
              <a:rPr lang="en-GB" sz="3200" b="1" baseline="30000" smtClean="0">
                <a:solidFill>
                  <a:prstClr val="white"/>
                </a:solidFill>
                <a:latin typeface="Arial" panose="020B0604020202020204" pitchFamily="34" charset="0"/>
                <a:cs typeface="Arial" panose="020B0604020202020204" pitchFamily="34" charset="0"/>
              </a:rPr>
              <a:t>nd</a:t>
            </a:r>
            <a:r>
              <a:rPr lang="en-GB" sz="3200" b="1" smtClean="0">
                <a:solidFill>
                  <a:prstClr val="white"/>
                </a:solidFill>
                <a:latin typeface="Arial" panose="020B0604020202020204" pitchFamily="34" charset="0"/>
                <a:cs typeface="Arial" panose="020B0604020202020204" pitchFamily="34" charset="0"/>
              </a:rPr>
              <a:t> December </a:t>
            </a:r>
            <a:r>
              <a:rPr lang="en-GB" sz="3200" b="1" dirty="0" smtClean="0">
                <a:solidFill>
                  <a:prstClr val="white"/>
                </a:solidFill>
                <a:latin typeface="Arial" panose="020B0604020202020204" pitchFamily="34" charset="0"/>
                <a:cs typeface="Arial" panose="020B0604020202020204" pitchFamily="34" charset="0"/>
              </a:rPr>
              <a:t>2020</a:t>
            </a:r>
          </a:p>
        </p:txBody>
      </p:sp>
      <p:sp>
        <p:nvSpPr>
          <p:cNvPr id="4" name="TextBox 26"/>
          <p:cNvSpPr txBox="1"/>
          <p:nvPr/>
        </p:nvSpPr>
        <p:spPr>
          <a:xfrm>
            <a:off x="395417" y="6202461"/>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5" name="Footer Placeholder 1"/>
          <p:cNvSpPr>
            <a:spLocks noGrp="1"/>
          </p:cNvSpPr>
          <p:nvPr>
            <p:ph type="ftr" sz="quarter" idx="11"/>
          </p:nvPr>
        </p:nvSpPr>
        <p:spPr>
          <a:xfrm>
            <a:off x="5598155" y="635634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Tree>
    <p:extLst>
      <p:ext uri="{BB962C8B-B14F-4D97-AF65-F5344CB8AC3E}">
        <p14:creationId xmlns:p14="http://schemas.microsoft.com/office/powerpoint/2010/main" val="307381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79901" y="3365527"/>
            <a:ext cx="2590664" cy="2250712"/>
          </a:xfrm>
          <a:prstGeom prst="rect">
            <a:avLst/>
          </a:prstGeom>
        </p:spPr>
      </p:pic>
      <p:pic>
        <p:nvPicPr>
          <p:cNvPr id="2" name="Picture 1"/>
          <p:cNvPicPr>
            <a:picLocks noChangeAspect="1"/>
          </p:cNvPicPr>
          <p:nvPr/>
        </p:nvPicPr>
        <p:blipFill>
          <a:blip r:embed="rId4"/>
          <a:stretch>
            <a:fillRect/>
          </a:stretch>
        </p:blipFill>
        <p:spPr>
          <a:xfrm>
            <a:off x="344198" y="989917"/>
            <a:ext cx="2437371" cy="2366629"/>
          </a:xfrm>
          <a:prstGeom prst="rect">
            <a:avLst/>
          </a:prstGeom>
        </p:spPr>
      </p:pic>
      <p:pic>
        <p:nvPicPr>
          <p:cNvPr id="14" name="Picture 13"/>
          <p:cNvPicPr>
            <a:picLocks noChangeAspect="1"/>
          </p:cNvPicPr>
          <p:nvPr/>
        </p:nvPicPr>
        <p:blipFill>
          <a:blip r:embed="rId5"/>
          <a:stretch>
            <a:fillRect/>
          </a:stretch>
        </p:blipFill>
        <p:spPr>
          <a:xfrm>
            <a:off x="5046255" y="3603982"/>
            <a:ext cx="6868575" cy="1862590"/>
          </a:xfrm>
          <a:prstGeom prst="rect">
            <a:avLst/>
          </a:prstGeom>
        </p:spPr>
      </p:pic>
      <p:pic>
        <p:nvPicPr>
          <p:cNvPr id="12" name="Picture 11"/>
          <p:cNvPicPr>
            <a:picLocks noChangeAspect="1"/>
          </p:cNvPicPr>
          <p:nvPr/>
        </p:nvPicPr>
        <p:blipFill>
          <a:blip r:embed="rId6"/>
          <a:stretch>
            <a:fillRect/>
          </a:stretch>
        </p:blipFill>
        <p:spPr>
          <a:xfrm>
            <a:off x="5078547" y="1015662"/>
            <a:ext cx="6836283" cy="1877333"/>
          </a:xfrm>
          <a:prstGeom prst="rect">
            <a:avLst/>
          </a:prstGeom>
        </p:spPr>
      </p:pic>
      <p:sp>
        <p:nvSpPr>
          <p:cNvPr id="50" name="TextBox 26"/>
          <p:cNvSpPr txBox="1"/>
          <p:nvPr/>
        </p:nvSpPr>
        <p:spPr>
          <a:xfrm>
            <a:off x="126772" y="5467496"/>
            <a:ext cx="117431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r>
              <a:rPr lang="en-GB" sz="1200" dirty="0" smtClean="0">
                <a:solidFill>
                  <a:schemeClr val="tx1">
                    <a:lumMod val="65000"/>
                    <a:lumOff val="35000"/>
                  </a:schemeClr>
                </a:solidFill>
              </a:rPr>
              <a:t>This slide includes all offence types – Face-Coverings, Quarantine, Travel Restrictions and Gatherings. </a:t>
            </a: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sp>
        <p:nvSpPr>
          <p:cNvPr id="1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pic>
        <p:nvPicPr>
          <p:cNvPr id="31" name="Picture 1"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Legislation </a:t>
              </a:r>
              <a:r>
                <a:rPr lang="en-GB" sz="2000" b="1" dirty="0" smtClean="0">
                  <a:solidFill>
                    <a:schemeClr val="bg1"/>
                  </a:solidFill>
                </a:rPr>
                <a:t>Co-operation (</a:t>
              </a:r>
              <a:r>
                <a:rPr lang="en-GB" sz="2000" b="1" dirty="0" smtClean="0">
                  <a:solidFill>
                    <a:prstClr val="white"/>
                  </a:solidFill>
                </a:rPr>
                <a:t>26</a:t>
              </a:r>
              <a:r>
                <a:rPr lang="en-GB" sz="2000" b="1" baseline="30000" dirty="0" smtClean="0">
                  <a:solidFill>
                    <a:prstClr val="white"/>
                  </a:solidFill>
                </a:rPr>
                <a:t>th</a:t>
              </a:r>
              <a:r>
                <a:rPr lang="en-GB" sz="2000" b="1" dirty="0" smtClean="0">
                  <a:solidFill>
                    <a:prstClr val="white"/>
                  </a:solidFill>
                </a:rPr>
                <a:t> November – 2</a:t>
              </a:r>
              <a:r>
                <a:rPr lang="en-GB" sz="2000" b="1" baseline="30000" dirty="0" smtClean="0">
                  <a:solidFill>
                    <a:prstClr val="white"/>
                  </a:solidFill>
                </a:rPr>
                <a:t>nd</a:t>
              </a:r>
              <a:r>
                <a:rPr lang="en-GB" sz="2000" b="1" dirty="0" smtClean="0">
                  <a:solidFill>
                    <a:prstClr val="white"/>
                  </a:solidFill>
                </a:rPr>
                <a:t> December 2020</a:t>
              </a:r>
              <a:r>
                <a:rPr lang="en-GB" sz="2000" b="1" dirty="0" smtClean="0">
                  <a:solidFill>
                    <a:schemeClr val="bg1"/>
                  </a:solidFill>
                </a:rPr>
                <a:t>)</a:t>
              </a:r>
            </a:p>
            <a:p>
              <a:pPr algn="ctr"/>
              <a:endParaRPr lang="en-GB" sz="800" b="1" dirty="0">
                <a:solidFill>
                  <a:prstClr val="white"/>
                </a:solidFill>
              </a:endParaRPr>
            </a:p>
          </p:txBody>
        </p:sp>
        <p:pic>
          <p:nvPicPr>
            <p:cNvPr id="38" name="Picture 1"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33"/>
          <p:cNvSpPr/>
          <p:nvPr/>
        </p:nvSpPr>
        <p:spPr>
          <a:xfrm>
            <a:off x="240494" y="3285361"/>
            <a:ext cx="4742491"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p:cNvSpPr/>
          <p:nvPr/>
        </p:nvSpPr>
        <p:spPr>
          <a:xfrm>
            <a:off x="4969705" y="3284437"/>
            <a:ext cx="7026920"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9" name="Rectangle 38"/>
          <p:cNvSpPr/>
          <p:nvPr/>
        </p:nvSpPr>
        <p:spPr>
          <a:xfrm>
            <a:off x="240494" y="775782"/>
            <a:ext cx="4729212"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4979538" y="775782"/>
            <a:ext cx="7017087"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7" name="TextBox 46"/>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Weekly Intervention Locations</a:t>
            </a:r>
            <a:endParaRPr lang="en-GB" sz="1100" b="1" dirty="0">
              <a:solidFill>
                <a:srgbClr val="FF9999"/>
              </a:solidFill>
            </a:endParaRPr>
          </a:p>
        </p:txBody>
      </p:sp>
      <p:sp>
        <p:nvSpPr>
          <p:cNvPr id="48" name="TextBox 47"/>
          <p:cNvSpPr txBox="1"/>
          <p:nvPr/>
        </p:nvSpPr>
        <p:spPr>
          <a:xfrm>
            <a:off x="7227141" y="796028"/>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(Preceding Week)</a:t>
            </a:r>
            <a:endParaRPr lang="en-GB" sz="1100" b="1" dirty="0">
              <a:solidFill>
                <a:srgbClr val="FF9999"/>
              </a:solidFill>
            </a:endParaRPr>
          </a:p>
        </p:txBody>
      </p:sp>
      <p:sp>
        <p:nvSpPr>
          <p:cNvPr id="49" name="TextBox 48"/>
          <p:cNvSpPr txBox="1"/>
          <p:nvPr/>
        </p:nvSpPr>
        <p:spPr>
          <a:xfrm>
            <a:off x="7339298" y="3342372"/>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t>
            </a:r>
            <a:r>
              <a:rPr lang="en-GB" sz="1100" b="1" dirty="0">
                <a:solidFill>
                  <a:srgbClr val="FF9999"/>
                </a:solidFill>
              </a:rPr>
              <a:t>(Preceding Week)</a:t>
            </a:r>
          </a:p>
        </p:txBody>
      </p:sp>
      <p:sp>
        <p:nvSpPr>
          <p:cNvPr id="27" name="TextBox 26"/>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32" name="TextBox 31"/>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FF9999"/>
                </a:solidFill>
              </a:rPr>
              <a:t>Weekly Cooperation Levels</a:t>
            </a:r>
            <a:endParaRPr lang="en-GB" sz="1100" b="1" dirty="0">
              <a:solidFill>
                <a:srgbClr val="FF9999"/>
              </a:solidFill>
            </a:endParaRPr>
          </a:p>
        </p:txBody>
      </p:sp>
      <p:pic>
        <p:nvPicPr>
          <p:cNvPr id="6" name="Picture 5"/>
          <p:cNvPicPr>
            <a:picLocks noChangeAspect="1"/>
          </p:cNvPicPr>
          <p:nvPr/>
        </p:nvPicPr>
        <p:blipFill>
          <a:blip r:embed="rId8"/>
          <a:stretch>
            <a:fillRect/>
          </a:stretch>
        </p:blipFill>
        <p:spPr>
          <a:xfrm>
            <a:off x="3292647" y="3852882"/>
            <a:ext cx="1590675" cy="1533525"/>
          </a:xfrm>
          <a:prstGeom prst="rect">
            <a:avLst/>
          </a:prstGeom>
        </p:spPr>
      </p:pic>
      <p:pic>
        <p:nvPicPr>
          <p:cNvPr id="5" name="Picture 4"/>
          <p:cNvPicPr>
            <a:picLocks noChangeAspect="1"/>
          </p:cNvPicPr>
          <p:nvPr/>
        </p:nvPicPr>
        <p:blipFill>
          <a:blip r:embed="rId9"/>
          <a:stretch>
            <a:fillRect/>
          </a:stretch>
        </p:blipFill>
        <p:spPr>
          <a:xfrm>
            <a:off x="3406946" y="1454900"/>
            <a:ext cx="1362075" cy="1571625"/>
          </a:xfrm>
          <a:prstGeom prst="rect">
            <a:avLst/>
          </a:prstGeom>
        </p:spPr>
      </p:pic>
    </p:spTree>
    <p:extLst>
      <p:ext uri="{BB962C8B-B14F-4D97-AF65-F5344CB8AC3E}">
        <p14:creationId xmlns:p14="http://schemas.microsoft.com/office/powerpoint/2010/main" val="418961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0661" y="3463048"/>
            <a:ext cx="2652420" cy="2184756"/>
          </a:xfrm>
          <a:prstGeom prst="rect">
            <a:avLst/>
          </a:prstGeom>
        </p:spPr>
      </p:pic>
      <p:pic>
        <p:nvPicPr>
          <p:cNvPr id="13" name="Picture 12"/>
          <p:cNvPicPr>
            <a:picLocks noChangeAspect="1"/>
          </p:cNvPicPr>
          <p:nvPr/>
        </p:nvPicPr>
        <p:blipFill>
          <a:blip r:embed="rId4"/>
          <a:stretch>
            <a:fillRect/>
          </a:stretch>
        </p:blipFill>
        <p:spPr>
          <a:xfrm>
            <a:off x="5014621" y="3530353"/>
            <a:ext cx="6910044" cy="1887369"/>
          </a:xfrm>
          <a:prstGeom prst="rect">
            <a:avLst/>
          </a:prstGeom>
        </p:spPr>
      </p:pic>
      <p:sp>
        <p:nvSpPr>
          <p:cNvPr id="18" name="TextBox 17"/>
          <p:cNvSpPr txBox="1"/>
          <p:nvPr/>
        </p:nvSpPr>
        <p:spPr>
          <a:xfrm>
            <a:off x="171038" y="824942"/>
            <a:ext cx="4719378" cy="261610"/>
          </a:xfrm>
          <a:prstGeom prst="rect">
            <a:avLst/>
          </a:prstGeom>
          <a:noFill/>
        </p:spPr>
        <p:txBody>
          <a:bodyPr wrap="square" rtlCol="0">
            <a:spAutoFit/>
          </a:bodyPr>
          <a:lstStyle/>
          <a:p>
            <a:pPr algn="ctr"/>
            <a:r>
              <a:rPr lang="en-GB" sz="1100" b="1" dirty="0" smtClean="0">
                <a:solidFill>
                  <a:srgbClr val="FF9999"/>
                </a:solidFill>
              </a:rPr>
              <a:t>All Time Cooperation Levels</a:t>
            </a:r>
            <a:endParaRPr lang="en-GB" sz="1100" b="1" dirty="0">
              <a:solidFill>
                <a:srgbClr val="FF9999"/>
              </a:solidFill>
            </a:endParaRPr>
          </a:p>
        </p:txBody>
      </p:sp>
      <p:sp>
        <p:nvSpPr>
          <p:cNvPr id="20" name="TextBox 19"/>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26" name="Rectangle 25"/>
          <p:cNvSpPr/>
          <p:nvPr/>
        </p:nvSpPr>
        <p:spPr>
          <a:xfrm>
            <a:off x="230661" y="3284437"/>
            <a:ext cx="4739046"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 name="Rectangle 26"/>
          <p:cNvSpPr/>
          <p:nvPr/>
        </p:nvSpPr>
        <p:spPr>
          <a:xfrm>
            <a:off x="4969705" y="3284437"/>
            <a:ext cx="6999874"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 name="Rectangle 27"/>
          <p:cNvSpPr/>
          <p:nvPr/>
        </p:nvSpPr>
        <p:spPr>
          <a:xfrm>
            <a:off x="230661" y="775782"/>
            <a:ext cx="4739045"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p:cNvSpPr/>
          <p:nvPr/>
        </p:nvSpPr>
        <p:spPr>
          <a:xfrm>
            <a:off x="4969706" y="775781"/>
            <a:ext cx="6999873"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1"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a:solidFill>
                    <a:prstClr val="white"/>
                  </a:solidFill>
                </a:rPr>
                <a:t>Coronavirus Legislation Co-operation (</a:t>
              </a:r>
              <a:r>
                <a:rPr lang="en-GB" sz="2000" b="1" dirty="0" smtClean="0">
                  <a:solidFill>
                    <a:prstClr val="white"/>
                  </a:solidFill>
                </a:rPr>
                <a:t>27</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2</a:t>
              </a:r>
              <a:r>
                <a:rPr lang="en-GB" sz="2000" b="1" baseline="30000" dirty="0" smtClean="0">
                  <a:solidFill>
                    <a:prstClr val="white"/>
                  </a:solidFill>
                </a:rPr>
                <a:t>nd </a:t>
              </a:r>
              <a:r>
                <a:rPr lang="en-GB" sz="2000" b="1" dirty="0" smtClean="0">
                  <a:solidFill>
                    <a:prstClr val="white"/>
                  </a:solidFill>
                </a:rPr>
                <a:t>December </a:t>
              </a:r>
              <a:r>
                <a:rPr lang="en-GB" sz="2000" b="1" dirty="0">
                  <a:solidFill>
                    <a:prstClr val="white"/>
                  </a:solidFill>
                </a:rPr>
                <a:t>2020</a:t>
              </a:r>
              <a:r>
                <a:rPr lang="en-GB" sz="2000" b="1" dirty="0" smtClean="0">
                  <a:solidFill>
                    <a:prstClr val="white"/>
                  </a:solidFill>
                </a:rPr>
                <a:t>)</a:t>
              </a:r>
            </a:p>
            <a:p>
              <a:pPr algn="ctr"/>
              <a:endParaRPr lang="en-GB" sz="800" b="1" dirty="0">
                <a:solidFill>
                  <a:srgbClr val="00B050"/>
                </a:solidFill>
              </a:endParaRPr>
            </a:p>
          </p:txBody>
        </p:sp>
        <p:pic>
          <p:nvPicPr>
            <p:cNvPr id="38"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39"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41" name="TextBox 40"/>
          <p:cNvSpPr txBox="1"/>
          <p:nvPr/>
        </p:nvSpPr>
        <p:spPr>
          <a:xfrm>
            <a:off x="7227141" y="813362"/>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(All Time)</a:t>
            </a:r>
            <a:endParaRPr lang="en-GB" sz="1100" b="1" dirty="0">
              <a:solidFill>
                <a:srgbClr val="FF9999"/>
              </a:solidFill>
            </a:endParaRPr>
          </a:p>
        </p:txBody>
      </p:sp>
      <p:sp>
        <p:nvSpPr>
          <p:cNvPr id="33" name="TextBox 32"/>
          <p:cNvSpPr txBox="1"/>
          <p:nvPr/>
        </p:nvSpPr>
        <p:spPr>
          <a:xfrm>
            <a:off x="7339297" y="3322017"/>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(All Time)</a:t>
            </a:r>
            <a:endParaRPr lang="en-GB" sz="1100" b="1" dirty="0">
              <a:solidFill>
                <a:srgbClr val="FF9999"/>
              </a:solidFill>
            </a:endParaRPr>
          </a:p>
        </p:txBody>
      </p:sp>
      <p:pic>
        <p:nvPicPr>
          <p:cNvPr id="7" name="Picture 6"/>
          <p:cNvPicPr>
            <a:picLocks noChangeAspect="1"/>
          </p:cNvPicPr>
          <p:nvPr/>
        </p:nvPicPr>
        <p:blipFill>
          <a:blip r:embed="rId6"/>
          <a:stretch>
            <a:fillRect/>
          </a:stretch>
        </p:blipFill>
        <p:spPr>
          <a:xfrm>
            <a:off x="3174236" y="1503765"/>
            <a:ext cx="1333500" cy="1409700"/>
          </a:xfrm>
          <a:prstGeom prst="rect">
            <a:avLst/>
          </a:prstGeom>
        </p:spPr>
      </p:pic>
      <p:pic>
        <p:nvPicPr>
          <p:cNvPr id="10" name="Picture 9"/>
          <p:cNvPicPr>
            <a:picLocks noChangeAspect="1"/>
          </p:cNvPicPr>
          <p:nvPr/>
        </p:nvPicPr>
        <p:blipFill>
          <a:blip r:embed="rId7"/>
          <a:stretch>
            <a:fillRect/>
          </a:stretch>
        </p:blipFill>
        <p:spPr>
          <a:xfrm>
            <a:off x="3063197" y="3908338"/>
            <a:ext cx="1524000" cy="1019175"/>
          </a:xfrm>
          <a:prstGeom prst="rect">
            <a:avLst/>
          </a:prstGeom>
        </p:spPr>
      </p:pic>
      <p:sp>
        <p:nvSpPr>
          <p:cNvPr id="30" name="TextBox 29"/>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All Time Intervention Locations</a:t>
            </a:r>
            <a:endParaRPr lang="en-GB" sz="1100" b="1" dirty="0">
              <a:solidFill>
                <a:srgbClr val="FF9999"/>
              </a:solidFill>
            </a:endParaRPr>
          </a:p>
        </p:txBody>
      </p:sp>
      <p:sp>
        <p:nvSpPr>
          <p:cNvPr id="32" name="TextBox 26"/>
          <p:cNvSpPr txBox="1"/>
          <p:nvPr/>
        </p:nvSpPr>
        <p:spPr>
          <a:xfrm>
            <a:off x="126772" y="5467496"/>
            <a:ext cx="117431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r>
              <a:rPr lang="en-GB" sz="1200" dirty="0" smtClean="0">
                <a:solidFill>
                  <a:schemeClr val="tx1">
                    <a:lumMod val="65000"/>
                    <a:lumOff val="35000"/>
                  </a:schemeClr>
                </a:solidFill>
              </a:rPr>
              <a:t>This slide includes all offence types – Face-Coverings, Quarantine, Travel Restrictions and Gatherings. </a:t>
            </a: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pic>
        <p:nvPicPr>
          <p:cNvPr id="11" name="Picture 10"/>
          <p:cNvPicPr>
            <a:picLocks noChangeAspect="1"/>
          </p:cNvPicPr>
          <p:nvPr/>
        </p:nvPicPr>
        <p:blipFill>
          <a:blip r:embed="rId8"/>
          <a:stretch>
            <a:fillRect/>
          </a:stretch>
        </p:blipFill>
        <p:spPr>
          <a:xfrm>
            <a:off x="5048997" y="1021699"/>
            <a:ext cx="6900210" cy="1887369"/>
          </a:xfrm>
          <a:prstGeom prst="rect">
            <a:avLst/>
          </a:prstGeom>
        </p:spPr>
      </p:pic>
      <p:pic>
        <p:nvPicPr>
          <p:cNvPr id="2" name="Picture 1"/>
          <p:cNvPicPr>
            <a:picLocks noChangeAspect="1"/>
          </p:cNvPicPr>
          <p:nvPr/>
        </p:nvPicPr>
        <p:blipFill>
          <a:blip r:embed="rId9"/>
          <a:stretch>
            <a:fillRect/>
          </a:stretch>
        </p:blipFill>
        <p:spPr>
          <a:xfrm>
            <a:off x="403072" y="1156680"/>
            <a:ext cx="2359621" cy="2098789"/>
          </a:xfrm>
          <a:prstGeom prst="rect">
            <a:avLst/>
          </a:prstGeom>
        </p:spPr>
      </p:pic>
    </p:spTree>
    <p:extLst>
      <p:ext uri="{BB962C8B-B14F-4D97-AF65-F5344CB8AC3E}">
        <p14:creationId xmlns:p14="http://schemas.microsoft.com/office/powerpoint/2010/main" val="2040622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8846" y="1191750"/>
            <a:ext cx="2793899" cy="2106338"/>
          </a:xfrm>
          <a:prstGeom prst="rect">
            <a:avLst/>
          </a:prstGeom>
        </p:spPr>
      </p:pic>
      <p:sp>
        <p:nvSpPr>
          <p:cNvPr id="50" name="TextBox 26"/>
          <p:cNvSpPr txBox="1"/>
          <p:nvPr/>
        </p:nvSpPr>
        <p:spPr>
          <a:xfrm>
            <a:off x="209181" y="5465714"/>
            <a:ext cx="11743144" cy="12234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dirty="0" smtClean="0">
                <a:solidFill>
                  <a:schemeClr val="tx1">
                    <a:lumMod val="65000"/>
                    <a:lumOff val="35000"/>
                  </a:schemeClr>
                </a:solidFill>
              </a:rPr>
              <a:t>In order to report upon policing interventions in respect of the newly introduced Travel Regulations regarding travel to or from tiers 3 and 4, the CVI system has been updated. The above data is a sub-set of the wider CVI interventions reported on the previous slides and should not be considered as ‘in addition to’ the previous overall CVI activity slides. </a:t>
            </a:r>
          </a:p>
          <a:p>
            <a:pPr algn="ctr"/>
            <a:r>
              <a:rPr lang="en-GB" sz="1050" dirty="0" smtClean="0">
                <a:solidFill>
                  <a:schemeClr val="tx1">
                    <a:lumMod val="65000"/>
                    <a:lumOff val="35000"/>
                  </a:schemeClr>
                </a:solidFill>
              </a:rPr>
              <a:t>In </a:t>
            </a:r>
            <a:r>
              <a:rPr lang="en-GB" sz="1050" dirty="0">
                <a:solidFill>
                  <a:schemeClr val="tx1">
                    <a:lumMod val="65000"/>
                    <a:lumOff val="35000"/>
                  </a:schemeClr>
                </a:solidFill>
              </a:rPr>
              <a:t>response to the introduction </a:t>
            </a:r>
            <a:r>
              <a:rPr lang="en-GB" sz="1050" dirty="0" smtClean="0">
                <a:solidFill>
                  <a:schemeClr val="tx1">
                    <a:lumMod val="65000"/>
                    <a:lumOff val="35000"/>
                  </a:schemeClr>
                </a:solidFill>
              </a:rPr>
              <a:t>of </a:t>
            </a:r>
            <a:r>
              <a:rPr lang="en-GB" sz="1050" dirty="0">
                <a:solidFill>
                  <a:schemeClr val="tx1">
                    <a:lumMod val="65000"/>
                    <a:lumOff val="35000"/>
                  </a:schemeClr>
                </a:solidFill>
              </a:rPr>
              <a:t>The Health Protection (Coronavirus) (Restrictions) (Scotland) Regulations 2020 and Coronavirus Act 2020, Police Scotland developed a </a:t>
            </a:r>
            <a:r>
              <a:rPr lang="en-GB" sz="1050" dirty="0" smtClean="0">
                <a:solidFill>
                  <a:schemeClr val="tx1">
                    <a:lumMod val="65000"/>
                    <a:lumOff val="35000"/>
                  </a:schemeClr>
                </a:solidFill>
              </a:rPr>
              <a:t>‘Coronavirus </a:t>
            </a:r>
            <a:r>
              <a:rPr lang="en-GB" sz="1050" dirty="0">
                <a:solidFill>
                  <a:schemeClr val="tx1">
                    <a:lumMod val="65000"/>
                    <a:lumOff val="35000"/>
                  </a:schemeClr>
                </a:solidFill>
              </a:rPr>
              <a:t>Interventions’ (CVI) </a:t>
            </a:r>
            <a:r>
              <a:rPr lang="en-GB" sz="1050" dirty="0" smtClean="0">
                <a:solidFill>
                  <a:schemeClr val="tx1">
                    <a:lumMod val="65000"/>
                    <a:lumOff val="35000"/>
                  </a:schemeClr>
                </a:solidFill>
              </a:rPr>
              <a:t>recording system. </a:t>
            </a:r>
            <a:r>
              <a:rPr lang="en-GB" sz="1050" dirty="0">
                <a:solidFill>
                  <a:schemeClr val="tx1">
                    <a:lumMod val="65000"/>
                    <a:lumOff val="35000"/>
                  </a:schemeClr>
                </a:solidFill>
              </a:rPr>
              <a:t>This system </a:t>
            </a:r>
            <a:r>
              <a:rPr lang="en-GB" sz="1050" dirty="0" smtClean="0">
                <a:solidFill>
                  <a:schemeClr val="tx1">
                    <a:lumMod val="65000"/>
                    <a:lumOff val="35000"/>
                  </a:schemeClr>
                </a:solidFill>
              </a:rPr>
              <a:t>allowed </a:t>
            </a:r>
            <a:r>
              <a:rPr lang="en-GB" sz="1050" dirty="0">
                <a:solidFill>
                  <a:schemeClr val="tx1">
                    <a:lumMod val="65000"/>
                    <a:lumOff val="35000"/>
                  </a:schemeClr>
                </a:solidFill>
              </a:rPr>
              <a:t>Police Scotland to </a:t>
            </a:r>
            <a:r>
              <a:rPr lang="en-GB" sz="1050" dirty="0" smtClean="0">
                <a:solidFill>
                  <a:schemeClr val="tx1">
                    <a:lumMod val="65000"/>
                    <a:lumOff val="35000"/>
                  </a:schemeClr>
                </a:solidFill>
              </a:rPr>
              <a:t>begin </a:t>
            </a:r>
            <a:r>
              <a:rPr lang="en-GB" sz="1050" dirty="0">
                <a:solidFill>
                  <a:schemeClr val="tx1">
                    <a:lumMod val="65000"/>
                    <a:lumOff val="35000"/>
                  </a:schemeClr>
                </a:solidFill>
              </a:rPr>
              <a:t>gathering data in relation to the public co-operation levels with the new legislation. This </a:t>
            </a:r>
            <a:r>
              <a:rPr lang="en-GB" sz="1050" dirty="0" smtClean="0">
                <a:solidFill>
                  <a:schemeClr val="tx1">
                    <a:lumMod val="65000"/>
                    <a:lumOff val="35000"/>
                  </a:schemeClr>
                </a:solidFill>
              </a:rPr>
              <a:t>system </a:t>
            </a:r>
            <a:r>
              <a:rPr lang="en-GB" sz="1050" dirty="0">
                <a:solidFill>
                  <a:schemeClr val="tx1">
                    <a:lumMod val="65000"/>
                    <a:lumOff val="35000"/>
                  </a:schemeClr>
                </a:solidFill>
              </a:rPr>
              <a:t>relies on Police Officers manually updating the system with the co-operation level </a:t>
            </a:r>
            <a:r>
              <a:rPr lang="en-GB" sz="1050" dirty="0" smtClean="0">
                <a:solidFill>
                  <a:schemeClr val="tx1">
                    <a:lumMod val="65000"/>
                    <a:lumOff val="35000"/>
                  </a:schemeClr>
                </a:solidFill>
              </a:rPr>
              <a:t>when </a:t>
            </a:r>
            <a:r>
              <a:rPr lang="en-GB" sz="1050" dirty="0">
                <a:solidFill>
                  <a:schemeClr val="tx1">
                    <a:lumMod val="65000"/>
                    <a:lumOff val="35000"/>
                  </a:schemeClr>
                </a:solidFill>
              </a:rPr>
              <a:t>they encounter an individual in contravention of the new legislation. </a:t>
            </a:r>
            <a:endParaRPr lang="en-GB" sz="1050" dirty="0" smtClean="0">
              <a:solidFill>
                <a:schemeClr val="tx1">
                  <a:lumMod val="65000"/>
                  <a:lumOff val="35000"/>
                </a:schemeClr>
              </a:solidFill>
            </a:endParaRPr>
          </a:p>
          <a:p>
            <a:pPr algn="ctr"/>
            <a:r>
              <a:rPr lang="en-GB" sz="1050" b="1" u="sng" dirty="0" smtClean="0">
                <a:solidFill>
                  <a:schemeClr val="tx1">
                    <a:lumMod val="65000"/>
                    <a:lumOff val="35000"/>
                  </a:schemeClr>
                </a:solidFill>
              </a:rPr>
              <a:t>Due </a:t>
            </a:r>
            <a:r>
              <a:rPr lang="en-GB" sz="1050" b="1" u="sng" dirty="0">
                <a:solidFill>
                  <a:schemeClr val="tx1">
                    <a:lumMod val="65000"/>
                    <a:lumOff val="35000"/>
                  </a:schemeClr>
                </a:solidFill>
              </a:rPr>
              <a:t>to the manual input required to form this data set, the </a:t>
            </a:r>
            <a:r>
              <a:rPr lang="en-GB" sz="1050" b="1" u="sng" dirty="0" smtClean="0">
                <a:solidFill>
                  <a:schemeClr val="tx1">
                    <a:lumMod val="65000"/>
                    <a:lumOff val="35000"/>
                  </a:schemeClr>
                </a:solidFill>
              </a:rPr>
              <a:t>contents of this slide are </a:t>
            </a:r>
            <a:r>
              <a:rPr lang="en-GB" sz="1050" b="1" u="sng" dirty="0">
                <a:solidFill>
                  <a:schemeClr val="tx1">
                    <a:lumMod val="65000"/>
                    <a:lumOff val="35000"/>
                  </a:schemeClr>
                </a:solidFill>
              </a:rPr>
              <a:t>indicative only. Actual figures </a:t>
            </a:r>
            <a:r>
              <a:rPr lang="en-GB" sz="1050" b="1" u="sng" dirty="0" smtClean="0">
                <a:solidFill>
                  <a:schemeClr val="tx1">
                    <a:lumMod val="65000"/>
                    <a:lumOff val="35000"/>
                  </a:schemeClr>
                </a:solidFill>
              </a:rPr>
              <a:t>will differ from those recorded on Crime Systems (please see slide 11), may be subject </a:t>
            </a:r>
            <a:r>
              <a:rPr lang="en-GB" sz="1050" b="1" u="sng" dirty="0">
                <a:solidFill>
                  <a:schemeClr val="tx1">
                    <a:lumMod val="65000"/>
                    <a:lumOff val="35000"/>
                  </a:schemeClr>
                </a:solidFill>
              </a:rPr>
              <a:t>to change, and cannot be considered Official Police Statistics. </a:t>
            </a:r>
            <a:r>
              <a:rPr lang="en-GB" sz="1050" b="1" u="sng" dirty="0" smtClean="0">
                <a:solidFill>
                  <a:schemeClr val="tx1">
                    <a:lumMod val="65000"/>
                    <a:lumOff val="35000"/>
                  </a:schemeClr>
                </a:solidFill>
              </a:rPr>
              <a:t>They </a:t>
            </a:r>
            <a:r>
              <a:rPr lang="en-GB" sz="1050" b="1" u="sng" dirty="0">
                <a:solidFill>
                  <a:schemeClr val="tx1">
                    <a:lumMod val="65000"/>
                    <a:lumOff val="35000"/>
                  </a:schemeClr>
                </a:solidFill>
              </a:rPr>
              <a:t>do provide </a:t>
            </a:r>
            <a:r>
              <a:rPr lang="en-GB" sz="1050" b="1" u="sng" dirty="0" smtClean="0">
                <a:solidFill>
                  <a:schemeClr val="tx1">
                    <a:lumMod val="65000"/>
                    <a:lumOff val="35000"/>
                  </a:schemeClr>
                </a:solidFill>
              </a:rPr>
              <a:t>an </a:t>
            </a:r>
            <a:r>
              <a:rPr lang="en-GB" sz="1050" b="1" u="sng" dirty="0">
                <a:solidFill>
                  <a:schemeClr val="tx1">
                    <a:lumMod val="65000"/>
                    <a:lumOff val="35000"/>
                  </a:schemeClr>
                </a:solidFill>
              </a:rPr>
              <a:t>indication of the public co-operation levels across Scotland</a:t>
            </a:r>
            <a:r>
              <a:rPr lang="en-GB" sz="1050" b="1" u="sng" dirty="0" smtClean="0">
                <a:solidFill>
                  <a:schemeClr val="tx1">
                    <a:lumMod val="65000"/>
                    <a:lumOff val="35000"/>
                  </a:schemeClr>
                </a:solidFill>
              </a:rPr>
              <a:t>.</a:t>
            </a:r>
            <a:endParaRPr lang="en-GB" sz="1050" b="1" u="sng" dirty="0">
              <a:solidFill>
                <a:schemeClr val="tx1">
                  <a:lumMod val="65000"/>
                  <a:lumOff val="35000"/>
                </a:schemeClr>
              </a:solidFill>
            </a:endParaRPr>
          </a:p>
        </p:txBody>
      </p:sp>
      <p:sp>
        <p:nvSpPr>
          <p:cNvPr id="19" name="TextBox 26"/>
          <p:cNvSpPr txBox="1"/>
          <p:nvPr/>
        </p:nvSpPr>
        <p:spPr>
          <a:xfrm>
            <a:off x="1662049" y="65911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pic>
        <p:nvPicPr>
          <p:cNvPr id="31"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1" y="-8891"/>
            <a:ext cx="12191999" cy="646331"/>
            <a:chOff x="0" y="0"/>
            <a:chExt cx="12191999" cy="646331"/>
          </a:xfrm>
          <a:solidFill>
            <a:srgbClr val="99E3DD"/>
          </a:solidFill>
        </p:grpSpPr>
        <p:sp>
          <p:nvSpPr>
            <p:cNvPr id="37" name="TextBox 36"/>
            <p:cNvSpPr txBox="1"/>
            <p:nvPr/>
          </p:nvSpPr>
          <p:spPr>
            <a:xfrm>
              <a:off x="0" y="0"/>
              <a:ext cx="12191999" cy="646331"/>
            </a:xfrm>
            <a:prstGeom prst="rect">
              <a:avLst/>
            </a:prstGeom>
            <a:grp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Travel Regulation </a:t>
              </a:r>
              <a:r>
                <a:rPr lang="en-GB" sz="2000" b="1" dirty="0" smtClean="0">
                  <a:solidFill>
                    <a:schemeClr val="bg1"/>
                  </a:solidFill>
                </a:rPr>
                <a:t>Co-operation (</a:t>
              </a:r>
              <a:r>
                <a:rPr lang="en-GB" sz="2000" b="1" dirty="0" smtClean="0">
                  <a:solidFill>
                    <a:prstClr val="white"/>
                  </a:solidFill>
                </a:rPr>
                <a:t>26</a:t>
              </a:r>
              <a:r>
                <a:rPr lang="en-GB" sz="2000" b="1" baseline="30000" dirty="0" smtClean="0">
                  <a:solidFill>
                    <a:prstClr val="white"/>
                  </a:solidFill>
                </a:rPr>
                <a:t>th</a:t>
              </a:r>
              <a:r>
                <a:rPr lang="en-GB" sz="2000" b="1" dirty="0" smtClean="0">
                  <a:solidFill>
                    <a:prstClr val="white"/>
                  </a:solidFill>
                </a:rPr>
                <a:t> November – 2</a:t>
              </a:r>
              <a:r>
                <a:rPr lang="en-GB" sz="2000" b="1" baseline="30000" dirty="0" smtClean="0">
                  <a:solidFill>
                    <a:prstClr val="white"/>
                  </a:solidFill>
                </a:rPr>
                <a:t>nd</a:t>
              </a:r>
              <a:r>
                <a:rPr lang="en-GB" sz="2000" b="1" dirty="0" smtClean="0">
                  <a:solidFill>
                    <a:prstClr val="white"/>
                  </a:solidFill>
                </a:rPr>
                <a:t> December 2020</a:t>
              </a:r>
              <a:r>
                <a:rPr lang="en-GB" sz="2000" b="1" dirty="0" smtClean="0">
                  <a:solidFill>
                    <a:schemeClr val="bg1"/>
                  </a:solidFill>
                </a:rPr>
                <a:t>)</a:t>
              </a:r>
            </a:p>
            <a:p>
              <a:pPr algn="ctr"/>
              <a:endParaRPr lang="en-GB" sz="800" b="1" dirty="0">
                <a:solidFill>
                  <a:prstClr val="white"/>
                </a:solidFill>
              </a:endParaRPr>
            </a:p>
          </p:txBody>
        </p:sp>
        <p:pic>
          <p:nvPicPr>
            <p:cNvPr id="38" name="Picture 1" descr="image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88"/>
            <a:stretch/>
          </p:blipFill>
          <p:spPr bwMode="auto">
            <a:xfrm>
              <a:off x="38500" y="47596"/>
              <a:ext cx="1087204" cy="543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4" name="Rectangle 33"/>
          <p:cNvSpPr/>
          <p:nvPr/>
        </p:nvSpPr>
        <p:spPr>
          <a:xfrm>
            <a:off x="243939" y="3285361"/>
            <a:ext cx="4732679" cy="2196949"/>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p:cNvSpPr/>
          <p:nvPr/>
        </p:nvSpPr>
        <p:spPr>
          <a:xfrm>
            <a:off x="4969705" y="3284437"/>
            <a:ext cx="7026920" cy="2196950"/>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9" name="Rectangle 38"/>
          <p:cNvSpPr/>
          <p:nvPr/>
        </p:nvSpPr>
        <p:spPr>
          <a:xfrm>
            <a:off x="240494" y="775782"/>
            <a:ext cx="4729212" cy="2508655"/>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4979538" y="775782"/>
            <a:ext cx="7017087" cy="2508655"/>
          </a:xfrm>
          <a:prstGeom prst="rect">
            <a:avLst/>
          </a:prstGeom>
          <a:noFill/>
          <a:ln w="12700">
            <a:solidFill>
              <a:srgbClr val="99E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7" name="TextBox 46"/>
          <p:cNvSpPr txBox="1"/>
          <p:nvPr/>
        </p:nvSpPr>
        <p:spPr>
          <a:xfrm>
            <a:off x="277374" y="3298550"/>
            <a:ext cx="4719378" cy="261610"/>
          </a:xfrm>
          <a:prstGeom prst="rect">
            <a:avLst/>
          </a:prstGeom>
          <a:noFill/>
        </p:spPr>
        <p:txBody>
          <a:bodyPr wrap="square" rtlCol="0">
            <a:spAutoFit/>
          </a:bodyPr>
          <a:lstStyle/>
          <a:p>
            <a:pPr algn="ctr"/>
            <a:r>
              <a:rPr lang="en-GB" sz="1100" b="1" dirty="0" smtClean="0">
                <a:solidFill>
                  <a:srgbClr val="6FD7D0"/>
                </a:solidFill>
              </a:rPr>
              <a:t>Weekly Intervention by Tier</a:t>
            </a:r>
            <a:endParaRPr lang="en-GB" sz="1100" b="1" dirty="0">
              <a:solidFill>
                <a:srgbClr val="6FD7D0"/>
              </a:solidFill>
            </a:endParaRPr>
          </a:p>
        </p:txBody>
      </p:sp>
      <p:sp>
        <p:nvSpPr>
          <p:cNvPr id="48" name="TextBox 47"/>
          <p:cNvSpPr txBox="1"/>
          <p:nvPr/>
        </p:nvSpPr>
        <p:spPr>
          <a:xfrm>
            <a:off x="7227141" y="796028"/>
            <a:ext cx="2512049" cy="261610"/>
          </a:xfrm>
          <a:prstGeom prst="rect">
            <a:avLst/>
          </a:prstGeom>
          <a:solidFill>
            <a:schemeClr val="bg1"/>
          </a:solidFill>
        </p:spPr>
        <p:txBody>
          <a:bodyPr wrap="square" rtlCol="0">
            <a:spAutoFit/>
          </a:bodyPr>
          <a:lstStyle/>
          <a:p>
            <a:pPr algn="ctr"/>
            <a:r>
              <a:rPr lang="en-GB" sz="1100" b="1" dirty="0" smtClean="0">
                <a:solidFill>
                  <a:srgbClr val="6FD7D0"/>
                </a:solidFill>
              </a:rPr>
              <a:t>CVI Activity by Date</a:t>
            </a:r>
            <a:endParaRPr lang="en-GB" sz="1100" b="1" dirty="0">
              <a:solidFill>
                <a:srgbClr val="6FD7D0"/>
              </a:solidFill>
            </a:endParaRPr>
          </a:p>
        </p:txBody>
      </p:sp>
      <p:sp>
        <p:nvSpPr>
          <p:cNvPr id="49" name="TextBox 48"/>
          <p:cNvSpPr txBox="1"/>
          <p:nvPr/>
        </p:nvSpPr>
        <p:spPr>
          <a:xfrm>
            <a:off x="7325775" y="3343488"/>
            <a:ext cx="2287733" cy="261610"/>
          </a:xfrm>
          <a:prstGeom prst="rect">
            <a:avLst/>
          </a:prstGeom>
          <a:solidFill>
            <a:schemeClr val="bg1"/>
          </a:solidFill>
        </p:spPr>
        <p:txBody>
          <a:bodyPr wrap="square" rtlCol="0">
            <a:spAutoFit/>
          </a:bodyPr>
          <a:lstStyle/>
          <a:p>
            <a:pPr algn="ctr"/>
            <a:r>
              <a:rPr lang="en-GB" sz="1100" b="1" dirty="0" smtClean="0">
                <a:solidFill>
                  <a:srgbClr val="6FD7D0"/>
                </a:solidFill>
              </a:rPr>
              <a:t>CVI Interaction Times </a:t>
            </a:r>
            <a:endParaRPr lang="en-GB" sz="1100" b="1" dirty="0">
              <a:solidFill>
                <a:srgbClr val="6FD7D0"/>
              </a:solidFill>
            </a:endParaRPr>
          </a:p>
        </p:txBody>
      </p:sp>
      <p:sp>
        <p:nvSpPr>
          <p:cNvPr id="27" name="TextBox 26"/>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32" name="TextBox 31"/>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6FD7D0"/>
                </a:solidFill>
              </a:rPr>
              <a:t>Weekly Cooperation Levels</a:t>
            </a:r>
            <a:endParaRPr lang="en-GB" sz="1100" b="1" dirty="0">
              <a:solidFill>
                <a:srgbClr val="6FD7D0"/>
              </a:solidFill>
            </a:endParaRPr>
          </a:p>
        </p:txBody>
      </p:sp>
      <p:pic>
        <p:nvPicPr>
          <p:cNvPr id="8" name="Picture 7"/>
          <p:cNvPicPr>
            <a:picLocks noChangeAspect="1"/>
          </p:cNvPicPr>
          <p:nvPr/>
        </p:nvPicPr>
        <p:blipFill>
          <a:blip r:embed="rId5"/>
          <a:stretch>
            <a:fillRect/>
          </a:stretch>
        </p:blipFill>
        <p:spPr>
          <a:xfrm>
            <a:off x="3493421" y="1527444"/>
            <a:ext cx="1152525" cy="1104900"/>
          </a:xfrm>
          <a:prstGeom prst="rect">
            <a:avLst/>
          </a:prstGeom>
        </p:spPr>
      </p:pic>
      <p:pic>
        <p:nvPicPr>
          <p:cNvPr id="5" name="Picture 4"/>
          <p:cNvPicPr>
            <a:picLocks noChangeAspect="1"/>
          </p:cNvPicPr>
          <p:nvPr/>
        </p:nvPicPr>
        <p:blipFill>
          <a:blip r:embed="rId6"/>
          <a:stretch>
            <a:fillRect/>
          </a:stretch>
        </p:blipFill>
        <p:spPr>
          <a:xfrm>
            <a:off x="3536283" y="3893660"/>
            <a:ext cx="533400" cy="895350"/>
          </a:xfrm>
          <a:prstGeom prst="rect">
            <a:avLst/>
          </a:prstGeom>
        </p:spPr>
      </p:pic>
      <p:pic>
        <p:nvPicPr>
          <p:cNvPr id="11" name="Picture 10"/>
          <p:cNvPicPr>
            <a:picLocks noChangeAspect="1"/>
          </p:cNvPicPr>
          <p:nvPr/>
        </p:nvPicPr>
        <p:blipFill>
          <a:blip r:embed="rId7"/>
          <a:stretch>
            <a:fillRect/>
          </a:stretch>
        </p:blipFill>
        <p:spPr>
          <a:xfrm>
            <a:off x="5106340" y="1006772"/>
            <a:ext cx="6763576" cy="1907410"/>
          </a:xfrm>
          <a:prstGeom prst="rect">
            <a:avLst/>
          </a:prstGeom>
        </p:spPr>
      </p:pic>
      <p:pic>
        <p:nvPicPr>
          <p:cNvPr id="15" name="Picture 14"/>
          <p:cNvPicPr>
            <a:picLocks noChangeAspect="1"/>
          </p:cNvPicPr>
          <p:nvPr/>
        </p:nvPicPr>
        <p:blipFill>
          <a:blip r:embed="rId8"/>
          <a:stretch>
            <a:fillRect/>
          </a:stretch>
        </p:blipFill>
        <p:spPr>
          <a:xfrm>
            <a:off x="5070761" y="3560159"/>
            <a:ext cx="6799155" cy="1862677"/>
          </a:xfrm>
          <a:prstGeom prst="rect">
            <a:avLst/>
          </a:prstGeom>
        </p:spPr>
      </p:pic>
      <p:pic>
        <p:nvPicPr>
          <p:cNvPr id="3" name="Picture 2"/>
          <p:cNvPicPr>
            <a:picLocks noChangeAspect="1"/>
          </p:cNvPicPr>
          <p:nvPr/>
        </p:nvPicPr>
        <p:blipFill>
          <a:blip r:embed="rId9"/>
          <a:stretch>
            <a:fillRect/>
          </a:stretch>
        </p:blipFill>
        <p:spPr>
          <a:xfrm>
            <a:off x="550606" y="3506395"/>
            <a:ext cx="2585792" cy="1903713"/>
          </a:xfrm>
          <a:prstGeom prst="rect">
            <a:avLst/>
          </a:prstGeom>
        </p:spPr>
      </p:pic>
    </p:spTree>
    <p:extLst>
      <p:ext uri="{BB962C8B-B14F-4D97-AF65-F5344CB8AC3E}">
        <p14:creationId xmlns:p14="http://schemas.microsoft.com/office/powerpoint/2010/main" val="9209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384"/>
            <a:ext cx="12192000" cy="307777"/>
          </a:xfrm>
          <a:prstGeom prst="rect">
            <a:avLst/>
          </a:prstGeom>
          <a:noFill/>
        </p:spPr>
        <p:txBody>
          <a:bodyPr wrap="square" rtlCol="0">
            <a:spAutoFit/>
          </a:bodyPr>
          <a:lstStyle/>
          <a:p>
            <a:pPr algn="ctr"/>
            <a:r>
              <a:rPr lang="en-GB" sz="1400" b="1" dirty="0" smtClean="0">
                <a:solidFill>
                  <a:srgbClr val="0070C0"/>
                </a:solidFill>
              </a:rPr>
              <a:t>OFFICIAL</a:t>
            </a:r>
            <a:endParaRPr lang="en-GB" sz="1400" b="1" dirty="0">
              <a:solidFill>
                <a:srgbClr val="0070C0"/>
              </a:solidFill>
            </a:endParaRPr>
          </a:p>
        </p:txBody>
      </p:sp>
      <p:grpSp>
        <p:nvGrpSpPr>
          <p:cNvPr id="35" name="Group 34"/>
          <p:cNvGrpSpPr/>
          <p:nvPr/>
        </p:nvGrpSpPr>
        <p:grpSpPr>
          <a:xfrm>
            <a:off x="-501162" y="0"/>
            <a:ext cx="12693161" cy="646331"/>
            <a:chOff x="-494270" y="0"/>
            <a:chExt cx="12686269" cy="646331"/>
          </a:xfrm>
        </p:grpSpPr>
        <p:sp>
          <p:nvSpPr>
            <p:cNvPr id="22" name="TextBox 21"/>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‘Enforcement’ of Coronavirus specific legislation</a:t>
              </a:r>
            </a:p>
            <a:p>
              <a:pPr algn="ctr"/>
              <a:endParaRPr lang="en-GB" sz="800" b="1" dirty="0">
                <a:solidFill>
                  <a:prstClr val="white"/>
                </a:solidFill>
              </a:endParaRPr>
            </a:p>
          </p:txBody>
        </p:sp>
        <p:pic>
          <p:nvPicPr>
            <p:cNvPr id="2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36536" y="613652"/>
            <a:ext cx="12198623" cy="861774"/>
          </a:xfrm>
          <a:prstGeom prst="rect">
            <a:avLst/>
          </a:prstGeom>
          <a:noFill/>
        </p:spPr>
        <p:txBody>
          <a:bodyPr wrap="square" rtlCol="0">
            <a:spAutoFit/>
          </a:bodyPr>
          <a:lstStyle/>
          <a:p>
            <a:r>
              <a:rPr lang="en-GB" sz="1000" dirty="0">
                <a:solidFill>
                  <a:schemeClr val="tx1">
                    <a:lumMod val="65000"/>
                    <a:lumOff val="35000"/>
                  </a:schemeClr>
                </a:solidFill>
              </a:rPr>
              <a:t>The following is a summary of all ‘enforcement’ action in relation to both The Health Protection (Coronavirus) (Restrictions) (Scotland) Regulations 2020 and Coronavirus Act 2020.</a:t>
            </a:r>
          </a:p>
          <a:p>
            <a:r>
              <a:rPr lang="en-GB" sz="1000" dirty="0">
                <a:solidFill>
                  <a:schemeClr val="tx1">
                    <a:lumMod val="65000"/>
                    <a:lumOff val="35000"/>
                  </a:schemeClr>
                </a:solidFill>
              </a:rPr>
              <a:t>This includes all Fixed Penalty Notices issued and processed by Police Scotland. It also includes all occasions that a charge was libelled and recorded on Police Scotland’s Crime Recording System against a person in relation to the aforementioned legislation. This is a true value of the volume of recorded ‘enforcement’ activity, but does not provide the granularity of the Coronavirus Intervention (CVI) recording system and does not capture the earlier phases of the ‘4 E’s’ approach. </a:t>
            </a:r>
          </a:p>
          <a:p>
            <a:r>
              <a:rPr lang="en-GB" sz="1000" dirty="0">
                <a:solidFill>
                  <a:schemeClr val="tx1">
                    <a:lumMod val="65000"/>
                    <a:lumOff val="35000"/>
                  </a:schemeClr>
                </a:solidFill>
              </a:rPr>
              <a:t>These values remain subject to change as offences are retrospectively added or amended and do not match the indicative ‘enforcement’ values from the CVI recording system.</a:t>
            </a:r>
          </a:p>
        </p:txBody>
      </p:sp>
      <p:sp>
        <p:nvSpPr>
          <p:cNvPr id="6" name="TextBox 5"/>
          <p:cNvSpPr txBox="1"/>
          <p:nvPr/>
        </p:nvSpPr>
        <p:spPr>
          <a:xfrm>
            <a:off x="2480930" y="1529319"/>
            <a:ext cx="7322289" cy="369332"/>
          </a:xfrm>
          <a:prstGeom prst="rect">
            <a:avLst/>
          </a:prstGeom>
          <a:solidFill>
            <a:schemeClr val="bg1"/>
          </a:solidFill>
        </p:spPr>
        <p:txBody>
          <a:bodyPr wrap="square" rtlCol="0">
            <a:spAutoFit/>
          </a:bodyPr>
          <a:lstStyle/>
          <a:p>
            <a:r>
              <a:rPr lang="en-GB" dirty="0" smtClean="0">
                <a:solidFill>
                  <a:schemeClr val="bg1">
                    <a:lumMod val="50000"/>
                  </a:schemeClr>
                </a:solidFill>
              </a:rPr>
              <a:t>Volume of Covid-19 Charges from 26</a:t>
            </a:r>
            <a:r>
              <a:rPr lang="en-GB" baseline="30000" dirty="0" smtClean="0">
                <a:solidFill>
                  <a:schemeClr val="bg1">
                    <a:lumMod val="50000"/>
                  </a:schemeClr>
                </a:solidFill>
              </a:rPr>
              <a:t>th</a:t>
            </a:r>
            <a:r>
              <a:rPr lang="en-GB" dirty="0" smtClean="0">
                <a:solidFill>
                  <a:schemeClr val="bg1">
                    <a:lumMod val="50000"/>
                  </a:schemeClr>
                </a:solidFill>
              </a:rPr>
              <a:t> November </a:t>
            </a:r>
            <a:r>
              <a:rPr lang="en-GB" dirty="0">
                <a:solidFill>
                  <a:schemeClr val="bg1">
                    <a:lumMod val="50000"/>
                  </a:schemeClr>
                </a:solidFill>
              </a:rPr>
              <a:t>to </a:t>
            </a:r>
            <a:r>
              <a:rPr lang="en-GB" dirty="0" smtClean="0">
                <a:solidFill>
                  <a:schemeClr val="bg1">
                    <a:lumMod val="50000"/>
                  </a:schemeClr>
                </a:solidFill>
              </a:rPr>
              <a:t>2</a:t>
            </a:r>
            <a:r>
              <a:rPr lang="en-GB" baseline="30000" dirty="0" smtClean="0">
                <a:solidFill>
                  <a:schemeClr val="bg1">
                    <a:lumMod val="50000"/>
                  </a:schemeClr>
                </a:solidFill>
              </a:rPr>
              <a:t>nd</a:t>
            </a:r>
            <a:r>
              <a:rPr lang="en-GB" dirty="0" smtClean="0">
                <a:solidFill>
                  <a:schemeClr val="bg1">
                    <a:lumMod val="50000"/>
                  </a:schemeClr>
                </a:solidFill>
              </a:rPr>
              <a:t> December 2020</a:t>
            </a:r>
          </a:p>
        </p:txBody>
      </p:sp>
      <p:sp>
        <p:nvSpPr>
          <p:cNvPr id="15" name="TextBox 26"/>
          <p:cNvSpPr txBox="1"/>
          <p:nvPr/>
        </p:nvSpPr>
        <p:spPr>
          <a:xfrm>
            <a:off x="1643460" y="6630155"/>
            <a:ext cx="89847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6" name="Footer Placeholder 1"/>
          <p:cNvSpPr>
            <a:spLocks noGrp="1"/>
          </p:cNvSpPr>
          <p:nvPr>
            <p:ph type="ftr" sz="quarter" idx="11"/>
          </p:nvPr>
        </p:nvSpPr>
        <p:spPr>
          <a:xfrm>
            <a:off x="11196310" y="643228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563274334"/>
              </p:ext>
            </p:extLst>
          </p:nvPr>
        </p:nvGraphicFramePr>
        <p:xfrm>
          <a:off x="4313133" y="5602058"/>
          <a:ext cx="3645428" cy="899928"/>
        </p:xfrm>
        <a:graphic>
          <a:graphicData uri="http://schemas.openxmlformats.org/drawingml/2006/table">
            <a:tbl>
              <a:tblPr firstRow="1" bandRow="1">
                <a:tableStyleId>{5C22544A-7EE6-4342-B048-85BDC9FD1C3A}</a:tableStyleId>
              </a:tblPr>
              <a:tblGrid>
                <a:gridCol w="2886623"/>
                <a:gridCol w="758805"/>
              </a:tblGrid>
              <a:tr h="449964">
                <a:tc>
                  <a:txBody>
                    <a:bodyPr/>
                    <a:lstStyle/>
                    <a:p>
                      <a:pPr algn="ctr"/>
                      <a:r>
                        <a:rPr lang="en-GB" sz="1400" b="1" dirty="0" smtClean="0"/>
                        <a:t>Charges over the last 7 days</a:t>
                      </a:r>
                      <a:endParaRPr lang="en-GB" sz="1400" b="1" dirty="0"/>
                    </a:p>
                  </a:txBody>
                  <a:tcPr anchor="ctr">
                    <a:solidFill>
                      <a:srgbClr val="FF9999"/>
                    </a:solidFill>
                  </a:tcPr>
                </a:tc>
                <a:tc>
                  <a:txBody>
                    <a:bodyPr/>
                    <a:lstStyle/>
                    <a:p>
                      <a:pPr algn="ctr"/>
                      <a:r>
                        <a:rPr lang="en-GB" sz="1400" b="1" dirty="0" smtClean="0">
                          <a:solidFill>
                            <a:schemeClr val="tx1"/>
                          </a:solidFill>
                        </a:rPr>
                        <a:t>261</a:t>
                      </a:r>
                      <a:endParaRPr lang="en-GB" sz="1400" b="1" dirty="0">
                        <a:solidFill>
                          <a:schemeClr val="tx1"/>
                        </a:solidFill>
                      </a:endParaRPr>
                    </a:p>
                  </a:txBody>
                  <a:tcPr anchor="ctr">
                    <a:solidFill>
                      <a:schemeClr val="accent2">
                        <a:lumMod val="20000"/>
                        <a:lumOff val="80000"/>
                      </a:schemeClr>
                    </a:solidFill>
                  </a:tcPr>
                </a:tc>
              </a:tr>
              <a:tr h="449964">
                <a:tc>
                  <a:txBody>
                    <a:bodyPr/>
                    <a:lstStyle/>
                    <a:p>
                      <a:pPr algn="ctr"/>
                      <a:r>
                        <a:rPr lang="en-GB" sz="1400" b="1" dirty="0" smtClean="0">
                          <a:solidFill>
                            <a:schemeClr val="bg1"/>
                          </a:solidFill>
                        </a:rPr>
                        <a:t>Total Charges To Date</a:t>
                      </a:r>
                      <a:endParaRPr lang="en-GB" sz="1400" b="1" dirty="0">
                        <a:solidFill>
                          <a:schemeClr val="bg1"/>
                        </a:solidFill>
                      </a:endParaRPr>
                    </a:p>
                  </a:txBody>
                  <a:tcPr anchor="ctr">
                    <a:solidFill>
                      <a:srgbClr val="FF9999"/>
                    </a:solidFill>
                  </a:tcPr>
                </a:tc>
                <a:tc>
                  <a:txBody>
                    <a:bodyPr/>
                    <a:lstStyle/>
                    <a:p>
                      <a:pPr algn="ctr"/>
                      <a:r>
                        <a:rPr lang="en-GB" sz="1400" b="1" dirty="0" smtClean="0">
                          <a:solidFill>
                            <a:schemeClr val="tx1"/>
                          </a:solidFill>
                        </a:rPr>
                        <a:t>7486</a:t>
                      </a:r>
                      <a:endParaRPr lang="en-GB" sz="1400" b="1" dirty="0">
                        <a:solidFill>
                          <a:schemeClr val="tx1"/>
                        </a:solidFill>
                      </a:endParaRPr>
                    </a:p>
                  </a:txBody>
                  <a:tcPr anchor="ctr">
                    <a:solidFill>
                      <a:schemeClr val="accent2">
                        <a:lumMod val="20000"/>
                        <a:lumOff val="80000"/>
                      </a:schemeClr>
                    </a:solidFill>
                  </a:tcPr>
                </a:tc>
              </a:tr>
            </a:tbl>
          </a:graphicData>
        </a:graphic>
      </p:graphicFrame>
      <p:pic>
        <p:nvPicPr>
          <p:cNvPr id="2" name="Picture 1"/>
          <p:cNvPicPr>
            <a:picLocks noChangeAspect="1"/>
          </p:cNvPicPr>
          <p:nvPr/>
        </p:nvPicPr>
        <p:blipFill>
          <a:blip r:embed="rId4"/>
          <a:stretch>
            <a:fillRect/>
          </a:stretch>
        </p:blipFill>
        <p:spPr>
          <a:xfrm>
            <a:off x="1731161" y="1898650"/>
            <a:ext cx="8723053" cy="3639323"/>
          </a:xfrm>
          <a:prstGeom prst="rect">
            <a:avLst/>
          </a:prstGeom>
        </p:spPr>
      </p:pic>
    </p:spTree>
    <p:extLst>
      <p:ext uri="{BB962C8B-B14F-4D97-AF65-F5344CB8AC3E}">
        <p14:creationId xmlns:p14="http://schemas.microsoft.com/office/powerpoint/2010/main" val="594989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384"/>
            <a:ext cx="12192000" cy="307777"/>
          </a:xfrm>
          <a:prstGeom prst="rect">
            <a:avLst/>
          </a:prstGeom>
          <a:noFill/>
        </p:spPr>
        <p:txBody>
          <a:bodyPr wrap="square" rtlCol="0">
            <a:spAutoFit/>
          </a:bodyPr>
          <a:lstStyle/>
          <a:p>
            <a:pPr algn="ctr"/>
            <a:r>
              <a:rPr lang="en-GB" sz="1400" b="1" dirty="0" smtClean="0">
                <a:solidFill>
                  <a:srgbClr val="0070C0"/>
                </a:solidFill>
              </a:rPr>
              <a:t>OFFICIAL</a:t>
            </a:r>
            <a:endParaRPr lang="en-GB" sz="1400" b="1" dirty="0">
              <a:solidFill>
                <a:srgbClr val="0070C0"/>
              </a:solidFill>
            </a:endParaRPr>
          </a:p>
        </p:txBody>
      </p:sp>
      <p:grpSp>
        <p:nvGrpSpPr>
          <p:cNvPr id="35" name="Group 34"/>
          <p:cNvGrpSpPr/>
          <p:nvPr/>
        </p:nvGrpSpPr>
        <p:grpSpPr>
          <a:xfrm>
            <a:off x="-501162" y="0"/>
            <a:ext cx="12693161" cy="646331"/>
            <a:chOff x="-494270" y="0"/>
            <a:chExt cx="12686269" cy="646331"/>
          </a:xfrm>
        </p:grpSpPr>
        <p:sp>
          <p:nvSpPr>
            <p:cNvPr id="22" name="TextBox 21"/>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‘Enforcement’ of Coronavirus specific legislation</a:t>
              </a:r>
            </a:p>
            <a:p>
              <a:pPr algn="ctr"/>
              <a:endParaRPr lang="en-GB" sz="800" b="1" dirty="0">
                <a:solidFill>
                  <a:prstClr val="white"/>
                </a:solidFill>
              </a:endParaRPr>
            </a:p>
          </p:txBody>
        </p:sp>
        <p:pic>
          <p:nvPicPr>
            <p:cNvPr id="2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36536" y="613652"/>
            <a:ext cx="12198623" cy="861774"/>
          </a:xfrm>
          <a:prstGeom prst="rect">
            <a:avLst/>
          </a:prstGeom>
          <a:noFill/>
        </p:spPr>
        <p:txBody>
          <a:bodyPr wrap="square" rtlCol="0">
            <a:spAutoFit/>
          </a:bodyPr>
          <a:lstStyle/>
          <a:p>
            <a:r>
              <a:rPr lang="en-GB" sz="1000" dirty="0">
                <a:solidFill>
                  <a:schemeClr val="tx1">
                    <a:lumMod val="65000"/>
                    <a:lumOff val="35000"/>
                  </a:schemeClr>
                </a:solidFill>
              </a:rPr>
              <a:t>The following is a summary of all ‘enforcement’ action in relation to both The Health Protection (Coronavirus) (Restrictions) (Scotland) Regulations 2020 and Coronavirus Act 2020.</a:t>
            </a:r>
          </a:p>
          <a:p>
            <a:r>
              <a:rPr lang="en-GB" sz="1000" dirty="0">
                <a:solidFill>
                  <a:schemeClr val="tx1">
                    <a:lumMod val="65000"/>
                    <a:lumOff val="35000"/>
                  </a:schemeClr>
                </a:solidFill>
              </a:rPr>
              <a:t>This includes all Fixed Penalty Notices issued and processed by Police Scotland. It also includes all occasions that a charge was libelled and recorded on Police Scotland’s Crime Recording System against a person in relation to the aforementioned legislation. This is a true value of the volume of recorded ‘enforcement’ activity, but does not provide the granularity of the Coronavirus Intervention (CVI) recording system and does not capture the earlier phases of the ‘4 E’s’ approach. </a:t>
            </a:r>
          </a:p>
          <a:p>
            <a:r>
              <a:rPr lang="en-GB" sz="1000" dirty="0">
                <a:solidFill>
                  <a:schemeClr val="tx1">
                    <a:lumMod val="65000"/>
                    <a:lumOff val="35000"/>
                  </a:schemeClr>
                </a:solidFill>
              </a:rPr>
              <a:t>These values remain subject to change as offences are retrospectively added or amended and do not match the indicative ‘enforcement’ values from the CVI recording system.</a:t>
            </a:r>
          </a:p>
        </p:txBody>
      </p:sp>
      <p:sp>
        <p:nvSpPr>
          <p:cNvPr id="6" name="TextBox 5"/>
          <p:cNvSpPr txBox="1"/>
          <p:nvPr/>
        </p:nvSpPr>
        <p:spPr>
          <a:xfrm>
            <a:off x="4232651" y="1719746"/>
            <a:ext cx="3645428" cy="369332"/>
          </a:xfrm>
          <a:prstGeom prst="rect">
            <a:avLst/>
          </a:prstGeom>
          <a:solidFill>
            <a:schemeClr val="bg1"/>
          </a:solidFill>
        </p:spPr>
        <p:txBody>
          <a:bodyPr wrap="square" rtlCol="0">
            <a:spAutoFit/>
          </a:bodyPr>
          <a:lstStyle/>
          <a:p>
            <a:r>
              <a:rPr lang="en-GB" dirty="0" smtClean="0">
                <a:solidFill>
                  <a:schemeClr val="bg1">
                    <a:lumMod val="50000"/>
                  </a:schemeClr>
                </a:solidFill>
              </a:rPr>
              <a:t>Volume of Covid-19 Charges by Date</a:t>
            </a:r>
            <a:endParaRPr lang="en-GB" dirty="0">
              <a:solidFill>
                <a:schemeClr val="bg1">
                  <a:lumMod val="50000"/>
                </a:schemeClr>
              </a:solidFill>
            </a:endParaRPr>
          </a:p>
        </p:txBody>
      </p:sp>
      <p:sp>
        <p:nvSpPr>
          <p:cNvPr id="15" name="TextBox 26"/>
          <p:cNvSpPr txBox="1"/>
          <p:nvPr/>
        </p:nvSpPr>
        <p:spPr>
          <a:xfrm>
            <a:off x="1643460" y="6630155"/>
            <a:ext cx="89847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6" name="Footer Placeholder 1"/>
          <p:cNvSpPr>
            <a:spLocks noGrp="1"/>
          </p:cNvSpPr>
          <p:nvPr>
            <p:ph type="ftr" sz="quarter" idx="11"/>
          </p:nvPr>
        </p:nvSpPr>
        <p:spPr>
          <a:xfrm>
            <a:off x="11196310" y="643228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18164030"/>
              </p:ext>
            </p:extLst>
          </p:nvPr>
        </p:nvGraphicFramePr>
        <p:xfrm>
          <a:off x="669971" y="2199990"/>
          <a:ext cx="10882255" cy="3816513"/>
        </p:xfrm>
        <a:graphic>
          <a:graphicData uri="http://schemas.openxmlformats.org/drawingml/2006/table">
            <a:tbl>
              <a:tblPr/>
              <a:tblGrid>
                <a:gridCol w="505669"/>
                <a:gridCol w="374057"/>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32494"/>
                <a:gridCol w="360203"/>
              </a:tblGrid>
              <a:tr h="194060">
                <a:tc>
                  <a:txBody>
                    <a:bodyPr/>
                    <a:lstStyle/>
                    <a:p>
                      <a:pPr algn="ctr" rtl="0" fontAlgn="b"/>
                      <a:r>
                        <a:rPr lang="en-GB" sz="800" b="1" i="0" u="none" strike="noStrike" dirty="0">
                          <a:solidFill>
                            <a:srgbClr val="FFFFFF"/>
                          </a:solidFill>
                          <a:effectLst/>
                          <a:latin typeface="Calibri" panose="020F0502020204030204" pitchFamily="34" charset="0"/>
                        </a:rPr>
                        <a:t>Total</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Total</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ctr"/>
                      <a:r>
                        <a:rPr lang="en-GB" sz="800" b="0" i="0" u="none" strike="noStrike">
                          <a:solidFill>
                            <a:srgbClr val="000000"/>
                          </a:solidFill>
                          <a:effectLst/>
                          <a:latin typeface="Arial" panose="020B0604020202020204" pitchFamily="34" charset="0"/>
                        </a:rPr>
                        <a:t> </a:t>
                      </a:r>
                    </a:p>
                  </a:txBody>
                  <a:tcPr marL="5020" marR="5020" marT="5020" marB="0" anchor="ctr">
                    <a:lnL w="12700" cap="flat" cmpd="sng" algn="ctr">
                      <a:solidFill>
                        <a:srgbClr val="E7E6E6"/>
                      </a:solidFill>
                      <a:prstDash val="solid"/>
                      <a:round/>
                      <a:headEnd type="none" w="med" len="med"/>
                      <a:tailEnd type="none" w="med" len="med"/>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endParaRPr lang="en-GB" sz="800" b="0" i="0" u="none" strike="noStrike">
                        <a:solidFill>
                          <a:srgbClr val="000000"/>
                        </a:solidFill>
                        <a:effectLst/>
                        <a:latin typeface="Arial" panose="020B0604020202020204" pitchFamily="34" charset="0"/>
                      </a:endParaRPr>
                    </a:p>
                  </a:txBody>
                  <a:tcPr marL="5020" marR="5020" marT="5020" marB="0" anchor="ctr">
                    <a:lnL>
                      <a:noFill/>
                    </a:lnL>
                    <a:lnR>
                      <a:noFill/>
                    </a:lnR>
                    <a:lnT>
                      <a:noFill/>
                    </a:lnT>
                    <a:lnB>
                      <a:noFill/>
                    </a:lnB>
                  </a:tcPr>
                </a:tc>
                <a:tc>
                  <a:txBody>
                    <a:bodyPr/>
                    <a:lstStyle/>
                    <a:p>
                      <a:pPr algn="ctr" fontAlgn="ctr"/>
                      <a:r>
                        <a:rPr lang="en-GB" sz="800" b="0" i="0" u="none" strike="noStrike">
                          <a:solidFill>
                            <a:srgbClr val="000000"/>
                          </a:solidFill>
                          <a:effectLst/>
                          <a:latin typeface="Arial" panose="020B0604020202020204" pitchFamily="34" charset="0"/>
                        </a:rPr>
                        <a:t> </a:t>
                      </a:r>
                    </a:p>
                  </a:txBody>
                  <a:tcPr marL="5020" marR="5020" marT="5020" marB="0" anchor="ctr">
                    <a:lnL>
                      <a:noFill/>
                    </a:lnL>
                    <a:lnR w="12700" cap="flat" cmpd="sng" algn="ctr">
                      <a:solidFill>
                        <a:srgbClr val="E7E6E6"/>
                      </a:solidFill>
                      <a:prstDash val="solid"/>
                      <a:round/>
                      <a:headEnd type="none" w="med" len="med"/>
                      <a:tailEnd type="none" w="med" len="med"/>
                    </a:lnR>
                    <a:lnT>
                      <a:noFill/>
                    </a:lnT>
                    <a:lnB>
                      <a:noFill/>
                    </a:lnB>
                  </a:tcPr>
                </a:tc>
                <a:tc>
                  <a:txBody>
                    <a:bodyPr/>
                    <a:lstStyle/>
                    <a:p>
                      <a:pPr algn="ctr" rtl="0" fontAlgn="b"/>
                      <a:r>
                        <a:rPr lang="en-GB" sz="800" b="1" i="0" u="none" strike="noStrike">
                          <a:solidFill>
                            <a:srgbClr val="FFFFFF"/>
                          </a:solidFill>
                          <a:effectLst/>
                          <a:latin typeface="Calibri" panose="020F0502020204030204" pitchFamily="34" charset="0"/>
                        </a:rPr>
                        <a:t>March</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27-Mar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28-Mar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29-Mar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30-Mar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31-Mar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rtl="0" fontAlgn="b"/>
                      <a:r>
                        <a:rPr lang="en-GB" sz="800" b="1" i="0" u="none" strike="noStrike" dirty="0">
                          <a:solidFill>
                            <a:srgbClr val="000000"/>
                          </a:solidFill>
                          <a:effectLst/>
                          <a:latin typeface="Calibri" panose="020F0502020204030204" pitchFamily="34" charset="0"/>
                        </a:rPr>
                        <a:t>7486</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w="12700" cap="flat" cmpd="sng" algn="ctr">
                      <a:solidFill>
                        <a:srgbClr val="E7E6E6"/>
                      </a:solidFill>
                      <a:prstDash val="solid"/>
                      <a:round/>
                      <a:headEnd type="none" w="med" len="med"/>
                      <a:tailEnd type="none" w="med" len="med"/>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Arial" panose="020B0604020202020204" pitchFamily="34" charset="0"/>
                        </a:rPr>
                        <a:t> </a:t>
                      </a:r>
                    </a:p>
                  </a:txBody>
                  <a:tcPr marL="5020" marR="5020" marT="5020" marB="0" anchor="b">
                    <a:lnL>
                      <a:noFill/>
                    </a:lnL>
                    <a:lnR w="12700" cap="flat" cmpd="sng" algn="ctr">
                      <a:solidFill>
                        <a:srgbClr val="E7E6E6"/>
                      </a:solidFill>
                      <a:prstDash val="solid"/>
                      <a:round/>
                      <a:headEnd type="none" w="med" len="med"/>
                      <a:tailEnd type="none" w="med" len="med"/>
                    </a:lnR>
                    <a:lnT>
                      <a:noFill/>
                    </a:lnT>
                    <a:lnB w="12700" cap="flat" cmpd="sng" algn="ctr">
                      <a:solidFill>
                        <a:srgbClr val="E7E6E6"/>
                      </a:solidFill>
                      <a:prstDash val="solid"/>
                      <a:round/>
                      <a:headEnd type="none" w="med" len="med"/>
                      <a:tailEnd type="none" w="med" len="med"/>
                    </a:lnB>
                  </a:tcPr>
                </a:tc>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w="12700" cap="flat" cmpd="sng" algn="ctr">
                      <a:solidFill>
                        <a:srgbClr val="E7E6E6"/>
                      </a:solidFill>
                      <a:prstDash val="solid"/>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16</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r h="194060">
                <a:tc>
                  <a:txBody>
                    <a:bodyPr/>
                    <a:lstStyle/>
                    <a:p>
                      <a:pPr algn="ctr" rtl="0" fontAlgn="b"/>
                      <a:r>
                        <a:rPr lang="en-GB" sz="800" b="1" i="0" u="none" strike="noStrike">
                          <a:solidFill>
                            <a:srgbClr val="FFFFFF"/>
                          </a:solidFill>
                          <a:effectLst/>
                          <a:latin typeface="Calibri" panose="020F0502020204030204" pitchFamily="34" charset="0"/>
                        </a:rPr>
                        <a:t>April</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01-Apr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02-Apr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03-Apr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04-Apr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05-Apr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06-Apr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07-Apr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08-Apr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09-Apr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10-Apr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11-Apr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12-Apr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13-Apr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14-Apr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15-Apr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16-Apr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17-Apr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18-Apr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19-Apr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20-Apr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21-Apr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22-Apr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23-Apr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24-Apr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25-Apr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26-Apr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27-Apr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28-Apr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30-Apr</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rtl="0" fontAlgn="b"/>
                      <a:r>
                        <a:rPr lang="en-GB" sz="800" b="0" i="0" u="none" strike="noStrike" dirty="0">
                          <a:solidFill>
                            <a:srgbClr val="000000"/>
                          </a:solidFill>
                          <a:effectLst/>
                          <a:latin typeface="Arial" panose="020B0604020202020204" pitchFamily="34" charset="0"/>
                        </a:rPr>
                        <a:t> </a:t>
                      </a:r>
                    </a:p>
                  </a:txBody>
                  <a:tcPr marL="5020" marR="5020" marT="5020" marB="0" anchor="b">
                    <a:lnL w="12700" cap="flat" cmpd="sng" algn="ctr">
                      <a:solidFill>
                        <a:srgbClr val="E7E6E6"/>
                      </a:solidFill>
                      <a:prstDash val="solid"/>
                      <a:round/>
                      <a:headEnd type="none" w="med" len="med"/>
                      <a:tailEnd type="none" w="med" len="med"/>
                    </a:lnL>
                    <a:lnR>
                      <a:noFill/>
                    </a:lnR>
                    <a:lnT w="12700" cap="flat" cmpd="sng" algn="ctr">
                      <a:solidFill>
                        <a:srgbClr val="E7E6E6"/>
                      </a:solidFill>
                      <a:prstDash val="solid"/>
                      <a:round/>
                      <a:headEnd type="none" w="med" len="med"/>
                      <a:tailEnd type="none" w="med" len="med"/>
                    </a:lnT>
                    <a:lnB>
                      <a:noFill/>
                    </a:lnB>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44</a:t>
                      </a:r>
                    </a:p>
                  </a:txBody>
                  <a:tcPr marL="5020" marR="5020" marT="5020" marB="0" anchor="b">
                    <a:lnL w="12700" cap="flat" cmpd="sng" algn="ctr">
                      <a:solidFill>
                        <a:srgbClr val="E7E6E6"/>
                      </a:solidFill>
                      <a:prstDash val="solid"/>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29</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89</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97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139</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180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109</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100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115</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99</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123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72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71</a:t>
                      </a:r>
                    </a:p>
                  </a:txBody>
                  <a:tcPr marL="5020" marR="5020" marT="5020" marB="0" anchor="b">
                    <a:lnL>
                      <a:noFill/>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panose="020B0604020202020204" pitchFamily="34" charset="0"/>
                        </a:rPr>
                        <a:t> </a:t>
                      </a:r>
                    </a:p>
                  </a:txBody>
                  <a:tcPr marL="5020" marR="5020" marT="5020" marB="0" anchor="b">
                    <a:lnL w="12700" cap="flat" cmpd="sng" algn="ctr">
                      <a:solidFill>
                        <a:srgbClr val="E7E6E6"/>
                      </a:solidFill>
                      <a:prstDash val="solid"/>
                      <a:round/>
                      <a:headEnd type="none" w="med" len="med"/>
                      <a:tailEnd type="none" w="med" len="med"/>
                    </a:lnL>
                    <a:lnR>
                      <a:noFill/>
                    </a:lnR>
                    <a:lnT>
                      <a:noFill/>
                    </a:lnT>
                    <a:lnB w="12700" cap="flat" cmpd="sng" algn="ctr">
                      <a:solidFill>
                        <a:srgbClr val="E7E6E6"/>
                      </a:solidFill>
                      <a:prstDash val="solid"/>
                      <a:round/>
                      <a:headEnd type="none" w="med" len="med"/>
                      <a:tailEnd type="none" w="med" len="med"/>
                    </a:lnB>
                  </a:tcPr>
                </a:tc>
              </a:tr>
              <a:tr h="194060">
                <a:tc>
                  <a:txBody>
                    <a:bodyPr/>
                    <a:lstStyle/>
                    <a:p>
                      <a:pPr algn="ctr" rtl="0" fontAlgn="b"/>
                      <a:r>
                        <a:rPr lang="en-GB" sz="800" b="1" i="0" u="none" strike="noStrike">
                          <a:solidFill>
                            <a:srgbClr val="FFFFFF"/>
                          </a:solidFill>
                          <a:effectLst/>
                          <a:latin typeface="Calibri" panose="020F0502020204030204" pitchFamily="34" charset="0"/>
                        </a:rPr>
                        <a:t>May</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03-May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04-May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05-May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06-May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07-May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08-May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09-May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10-May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11-May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12-May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13-May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14-May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15-May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16-May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17-May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18-May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19-May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20-May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21-May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22-May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23-May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24-May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25-May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26-May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27-May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28-May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29-May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30-May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31-May</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96</a:t>
                      </a:r>
                    </a:p>
                  </a:txBody>
                  <a:tcPr marL="5020" marR="5020" marT="5020" marB="0" anchor="b">
                    <a:lnL w="12700" cap="flat" cmpd="sng" algn="ctr">
                      <a:solidFill>
                        <a:srgbClr val="E7E6E6"/>
                      </a:solidFill>
                      <a:prstDash val="solid"/>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90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123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102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66</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64</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44</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38</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71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52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24</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r h="194060">
                <a:tc>
                  <a:txBody>
                    <a:bodyPr/>
                    <a:lstStyle/>
                    <a:p>
                      <a:pPr algn="ctr" rtl="0" fontAlgn="b"/>
                      <a:r>
                        <a:rPr lang="en-GB" sz="800" b="1" i="0" u="none" strike="noStrike">
                          <a:solidFill>
                            <a:srgbClr val="FFFFFF"/>
                          </a:solidFill>
                          <a:effectLst/>
                          <a:latin typeface="Calibri" panose="020F0502020204030204" pitchFamily="34" charset="0"/>
                        </a:rPr>
                        <a:t>June</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03-Jun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04-Jun</a:t>
                      </a:r>
                    </a:p>
                  </a:txBody>
                  <a:tcPr marL="5020" marR="5020" marT="5020" marB="0" anchor="b">
                    <a:lnL w="1270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05-Jun</a:t>
                      </a:r>
                    </a:p>
                  </a:txBody>
                  <a:tcPr marL="5020" marR="5020" marT="5020" marB="0" anchor="b">
                    <a:lnL w="6350" cap="flat" cmpd="sng" algn="ctr">
                      <a:solidFill>
                        <a:srgbClr val="D9D9D9"/>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06-Jun</a:t>
                      </a:r>
                    </a:p>
                  </a:txBody>
                  <a:tcPr marL="5020" marR="5020" marT="5020" marB="0" anchor="b">
                    <a:lnL w="1270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07-Jun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08-Jun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09-Jun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10-Jun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11-Jun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12-Jun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13-Jun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14-Jun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15-Jun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16-Jun</a:t>
                      </a:r>
                    </a:p>
                  </a:txBody>
                  <a:tcPr marL="5020" marR="5020" marT="5020" marB="0" anchor="b">
                    <a:lnL w="6350" cap="flat" cmpd="sng" algn="ctr">
                      <a:solidFill>
                        <a:srgbClr val="D9D9D9"/>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17-Jun</a:t>
                      </a:r>
                    </a:p>
                  </a:txBody>
                  <a:tcPr marL="5020" marR="5020" marT="5020" marB="0" anchor="b">
                    <a:lnL w="1270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18-Jun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19-Jun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20-Jun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21-Jun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22-Jun</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23-Jun</a:t>
                      </a:r>
                    </a:p>
                  </a:txBody>
                  <a:tcPr marL="5020" marR="5020" marT="5020" marB="0" anchor="b">
                    <a:lnL w="6350" cap="flat" cmpd="sng" algn="ctr">
                      <a:solidFill>
                        <a:srgbClr val="D9D9D9"/>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24-Jun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25-Jun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26-Jun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27-Jun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28-Jun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29-Jun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30-Jun</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F9999"/>
                    </a:solidFill>
                  </a:tcPr>
                </a:tc>
                <a:tc>
                  <a:txBody>
                    <a:bodyPr/>
                    <a:lstStyle/>
                    <a:p>
                      <a:pPr algn="ctr" fontAlgn="b"/>
                      <a:r>
                        <a:rPr lang="en-GB" sz="800" b="0" i="0" u="none" strike="noStrike" dirty="0">
                          <a:solidFill>
                            <a:srgbClr val="000000"/>
                          </a:solidFill>
                          <a:effectLst/>
                          <a:latin typeface="Arial" panose="020B0604020202020204" pitchFamily="34" charset="0"/>
                        </a:rPr>
                        <a:t> </a:t>
                      </a:r>
                    </a:p>
                  </a:txBody>
                  <a:tcPr marL="5020" marR="5020" marT="5020" marB="0" anchor="b">
                    <a:lnL w="12700" cap="flat" cmpd="sng" algn="ctr">
                      <a:solidFill>
                        <a:srgbClr val="E7E6E6"/>
                      </a:solidFill>
                      <a:prstDash val="solid"/>
                      <a:round/>
                      <a:headEnd type="none" w="med" len="med"/>
                      <a:tailEnd type="none" w="med" len="med"/>
                    </a:lnL>
                    <a:lnR>
                      <a:noFill/>
                    </a:lnR>
                    <a:lnT w="12700" cap="flat" cmpd="sng" algn="ctr">
                      <a:solidFill>
                        <a:srgbClr val="E7E6E6"/>
                      </a:solidFill>
                      <a:prstDash val="solid"/>
                      <a:round/>
                      <a:headEnd type="none" w="med" len="med"/>
                      <a:tailEnd type="none" w="med" len="med"/>
                    </a:lnT>
                    <a:lnB>
                      <a:noFill/>
                    </a:lnB>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5020" marR="5020" marT="5020" marB="0" anchor="b">
                    <a:lnL w="12700" cap="flat" cmpd="sng" algn="ctr">
                      <a:solidFill>
                        <a:srgbClr val="E7E6E6"/>
                      </a:solidFill>
                      <a:prstDash val="solid"/>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28</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9</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9</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10</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a:t>
                      </a:r>
                    </a:p>
                  </a:txBody>
                  <a:tcPr marL="5020" marR="5020" marT="502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9</a:t>
                      </a:r>
                    </a:p>
                  </a:txBody>
                  <a:tcPr marL="5020" marR="5020" marT="502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a:t>
                      </a:r>
                    </a:p>
                  </a:txBody>
                  <a:tcPr marL="5020" marR="5020" marT="502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a:noFill/>
                    </a:lnL>
                    <a:lnR>
                      <a:noFill/>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a:noFill/>
                    </a:lnL>
                    <a:lnR>
                      <a:noFill/>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a:noFill/>
                    </a:lnL>
                    <a:lnR>
                      <a:noFill/>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panose="020B0604020202020204" pitchFamily="34" charset="0"/>
                        </a:rPr>
                        <a:t> </a:t>
                      </a:r>
                    </a:p>
                  </a:txBody>
                  <a:tcPr marL="5020" marR="5020" marT="5020" marB="0" anchor="b">
                    <a:lnL w="12700" cap="flat" cmpd="sng" algn="ctr">
                      <a:solidFill>
                        <a:srgbClr val="E7E6E6"/>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r>
              <a:tr h="184819">
                <a:tc>
                  <a:txBody>
                    <a:bodyPr/>
                    <a:lstStyle/>
                    <a:p>
                      <a:pPr algn="ctr" rtl="0" fontAlgn="b"/>
                      <a:r>
                        <a:rPr lang="en-GB" sz="800" b="1" i="0" u="none" strike="noStrike">
                          <a:solidFill>
                            <a:srgbClr val="FFFFFF"/>
                          </a:solidFill>
                          <a:effectLst/>
                          <a:latin typeface="Calibri" panose="020F0502020204030204" pitchFamily="34" charset="0"/>
                        </a:rPr>
                        <a:t>July</a:t>
                      </a:r>
                    </a:p>
                  </a:txBody>
                  <a:tcPr marL="5020" marR="5020" marT="5020" marB="0" anchor="b">
                    <a:lnL>
                      <a:noFill/>
                    </a:lnL>
                    <a:lnR w="12700" cap="flat" cmpd="sng" algn="ctr">
                      <a:solidFill>
                        <a:srgbClr val="E7E6E6"/>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01-Jul</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02-Jul</a:t>
                      </a:r>
                    </a:p>
                  </a:txBody>
                  <a:tcPr marL="5020" marR="5020" marT="5020" marB="0" anchor="b">
                    <a:lnL w="1270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03-Jul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04-Jul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05-Jul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06-Jul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07-Jul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08-Jul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09-Jul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10-Jul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11-Jul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12-Jul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13-Jul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14-Jul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15-Jul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16-Jul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17-Jul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18-Jul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19-Jul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20-Jul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21-Jul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22-Jul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23-Jul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24-Jul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25-Jul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26-Jul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27-Jul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28-Jul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29-Jul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30-Jul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31-Jul</a:t>
                      </a:r>
                    </a:p>
                  </a:txBody>
                  <a:tcPr marL="5020" marR="5020" marT="502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w="1270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w="12700" cap="flat" cmpd="sng" algn="ctr">
                      <a:solidFill>
                        <a:srgbClr val="E7E6E6"/>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r h="184819">
                <a:tc>
                  <a:txBody>
                    <a:bodyPr/>
                    <a:lstStyle/>
                    <a:p>
                      <a:pPr algn="ctr" rtl="0" fontAlgn="b"/>
                      <a:r>
                        <a:rPr lang="en-GB" sz="800" b="1" i="0" u="none" strike="noStrike">
                          <a:solidFill>
                            <a:srgbClr val="FFFFFF"/>
                          </a:solidFill>
                          <a:effectLst/>
                          <a:latin typeface="Calibri" panose="020F0502020204030204" pitchFamily="34" charset="0"/>
                        </a:rPr>
                        <a:t>August</a:t>
                      </a:r>
                    </a:p>
                  </a:txBody>
                  <a:tcPr marL="5020" marR="5020" marT="5020" marB="0" anchor="b">
                    <a:lnL>
                      <a:noFill/>
                    </a:lnL>
                    <a:lnR w="12700" cap="flat" cmpd="sng" algn="ctr">
                      <a:solidFill>
                        <a:srgbClr val="E7E6E6"/>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03-Aug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04-Aug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05-Aug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06-Aug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07-Aug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08-Aug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09-Aug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10-Aug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11-Aug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12-Aug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13-Aug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14-Aug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15-Aug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16-Aug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17-Aug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18-Aug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19-Aug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20-Aug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21-Aug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22-Aug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23-Aug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24-Aug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25-Aug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26-Aug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27-Aug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28-Aug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29-Aug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30-Aug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31-Aug</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w="1270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w="12700" cap="flat" cmpd="sng" algn="ctr">
                      <a:solidFill>
                        <a:srgbClr val="E7E6E6"/>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r>
              <a:tr h="184819">
                <a:tc>
                  <a:txBody>
                    <a:bodyPr/>
                    <a:lstStyle/>
                    <a:p>
                      <a:pPr algn="ctr" rtl="0" fontAlgn="b"/>
                      <a:r>
                        <a:rPr lang="en-GB" sz="800" b="1" i="0" u="none" strike="noStrike">
                          <a:solidFill>
                            <a:srgbClr val="FFFFFF"/>
                          </a:solidFill>
                          <a:effectLst/>
                          <a:latin typeface="Calibri" panose="020F0502020204030204" pitchFamily="34" charset="0"/>
                        </a:rPr>
                        <a:t>September </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03-Sep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04-Sep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05-Sep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06-Sep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07-Sep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08-Sep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09-Sep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10-Sep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11-Sep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12-Sep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13-Sep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14-Sep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15-Sep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16-Sep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17-Sep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18-Sep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19-Sep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20-Sep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21-Sep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22-Sep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23-Sep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24-Sep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25-Sep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26-Sep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27-Sep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28-Sep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29-Sep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30-Sep</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020" marR="5020" marT="5020" marB="0" anchor="b">
                    <a:lnL w="12700" cap="flat" cmpd="sng" algn="ctr">
                      <a:solidFill>
                        <a:srgbClr val="E7E6E6"/>
                      </a:solidFill>
                      <a:prstDash val="solid"/>
                      <a:round/>
                      <a:headEnd type="none" w="med" len="med"/>
                      <a:tailEnd type="none" w="med" len="med"/>
                    </a:lnL>
                    <a:lnR>
                      <a:noFill/>
                    </a:lnR>
                    <a:lnT>
                      <a:noFill/>
                    </a:lnT>
                    <a:lnB>
                      <a:noFill/>
                    </a:lnB>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a:noFill/>
                    </a:lnR>
                    <a:lnT>
                      <a:noFill/>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87</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020" marR="5020" marT="5020" marB="0" anchor="b">
                    <a:lnL>
                      <a:noFill/>
                    </a:lnL>
                    <a:lnR>
                      <a:noFill/>
                    </a:lnR>
                    <a:lnT>
                      <a:noFill/>
                    </a:lnT>
                    <a:lnB w="12700" cap="flat" cmpd="sng" algn="ctr">
                      <a:solidFill>
                        <a:srgbClr val="E7E6E6"/>
                      </a:solidFill>
                      <a:prstDash val="solid"/>
                      <a:round/>
                      <a:headEnd type="none" w="med" len="med"/>
                      <a:tailEnd type="none" w="med" len="med"/>
                    </a:lnB>
                  </a:tcPr>
                </a:tc>
              </a:tr>
              <a:tr h="184819">
                <a:tc>
                  <a:txBody>
                    <a:bodyPr/>
                    <a:lstStyle/>
                    <a:p>
                      <a:pPr algn="ctr" rtl="0" fontAlgn="b"/>
                      <a:r>
                        <a:rPr lang="en-GB" sz="800" b="1" i="0" u="none" strike="noStrike">
                          <a:solidFill>
                            <a:srgbClr val="FFFFFF"/>
                          </a:solidFill>
                          <a:effectLst/>
                          <a:latin typeface="Calibri" panose="020F0502020204030204" pitchFamily="34" charset="0"/>
                        </a:rPr>
                        <a:t>October</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03-Oct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04-Oct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05-Oct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06-Oct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07-Oct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08-Oct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09-Oct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10-Oct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11-Oct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12-Oct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13-Oct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14-Oct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15-Oct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16-Oct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17-Oct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18-Oct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19-Oct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20-Oct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21-Oct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22-Oct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23-Oct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24-Oct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25-Oct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26-Oct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27-Oct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28-Oct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29-Oct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30-Oct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dirty="0">
                          <a:solidFill>
                            <a:srgbClr val="FFFFFF"/>
                          </a:solidFill>
                          <a:effectLst/>
                          <a:latin typeface="Calibri" panose="020F0502020204030204" pitchFamily="34" charset="0"/>
                        </a:rPr>
                        <a:t>31-Oct</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a:noFill/>
                    </a:lnR>
                    <a:lnT>
                      <a:noFill/>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29</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9</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7</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32</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8</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90</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r>
              <a:tr h="184819">
                <a:tc>
                  <a:txBody>
                    <a:bodyPr/>
                    <a:lstStyle/>
                    <a:p>
                      <a:pPr algn="ctr" rtl="0" fontAlgn="b"/>
                      <a:r>
                        <a:rPr lang="en-GB" sz="800" b="1" i="0" u="none" strike="noStrike">
                          <a:solidFill>
                            <a:srgbClr val="FFFFFF"/>
                          </a:solidFill>
                          <a:effectLst/>
                          <a:latin typeface="Calibri" panose="020F0502020204030204" pitchFamily="34" charset="0"/>
                        </a:rPr>
                        <a:t>November </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03-Nov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04-Nov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05-Nov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06-Nov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07-Nov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08-Nov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09-Nov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10-Nov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11-Nov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12-Nov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13-Nov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14-Nov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15-Nov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16-Nov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17-Nov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18-Nov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19-Nov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20-Nov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21-Nov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22-Nov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23-Nov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24-Nov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25-Nov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26-Nov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27-Nov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28-Nov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29-Nov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30-Nov</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020" marR="5020" marT="5020" marB="0" anchor="b">
                    <a:lnL w="12700" cap="flat" cmpd="sng" algn="ctr">
                      <a:solidFill>
                        <a:srgbClr val="E7E6E6"/>
                      </a:solidFill>
                      <a:prstDash val="solid"/>
                      <a:round/>
                      <a:headEnd type="none" w="med" len="med"/>
                      <a:tailEnd type="none" w="med" len="med"/>
                    </a:lnL>
                    <a:lnR>
                      <a:noFill/>
                    </a:lnR>
                    <a:lnT>
                      <a:noFill/>
                    </a:lnT>
                    <a:lnB>
                      <a:noFill/>
                    </a:lnB>
                  </a:tcPr>
                </a:tc>
              </a:tr>
              <a:tr h="194060">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a:noFill/>
                    </a:lnR>
                    <a:lnT>
                      <a:noFill/>
                    </a:lnT>
                    <a:lnB>
                      <a:noFill/>
                    </a:lnB>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196</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23</a:t>
                      </a:r>
                    </a:p>
                  </a:txBody>
                  <a:tcPr marL="5020" marR="5020" marT="5020" marB="0" anchor="b">
                    <a:lnL>
                      <a:noFill/>
                    </a:lnL>
                    <a:lnR>
                      <a:noFill/>
                    </a:lnR>
                    <a:lnT w="6350" cap="flat" cmpd="sng" algn="ctr">
                      <a:solidFill>
                        <a:srgbClr val="D9D9D9"/>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11</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22</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12</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14</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155</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144</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17</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13</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14</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31</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84</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162</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20</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17</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57</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80</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98</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151</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15</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18</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22</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25</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49</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68</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72</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6</a:t>
                      </a:r>
                    </a:p>
                  </a:txBody>
                  <a:tcPr marL="5020" marR="5020" marT="502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r>
              <a:tr h="184819">
                <a:tc>
                  <a:txBody>
                    <a:bodyPr/>
                    <a:lstStyle/>
                    <a:p>
                      <a:pPr algn="ctr" rtl="0" fontAlgn="b"/>
                      <a:r>
                        <a:rPr lang="en-GB" sz="800" b="1" i="0" u="none" strike="noStrike">
                          <a:solidFill>
                            <a:srgbClr val="FFFFFF"/>
                          </a:solidFill>
                          <a:effectLst/>
                          <a:latin typeface="Calibri" panose="020F0502020204030204" pitchFamily="34" charset="0"/>
                        </a:rPr>
                        <a:t>December</a:t>
                      </a:r>
                    </a:p>
                  </a:txBody>
                  <a:tcPr marL="5020" marR="5020" marT="5020" marB="0" anchor="b">
                    <a:lnL>
                      <a:noFill/>
                    </a:lnL>
                    <a:lnR w="12700" cap="flat" cmpd="sng" algn="ctr">
                      <a:solidFill>
                        <a:srgbClr val="E7E6E6"/>
                      </a:solidFill>
                      <a:prstDash val="solid"/>
                      <a:round/>
                      <a:headEnd type="none" w="med" len="med"/>
                      <a:tailEnd type="none" w="med" len="med"/>
                    </a:lnR>
                    <a:lnT>
                      <a:noFill/>
                    </a:lnT>
                    <a:lnB>
                      <a:noFill/>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01-Dec</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r>
                        <a:rPr lang="en-GB" sz="800" b="1" i="0" u="none" strike="noStrike">
                          <a:solidFill>
                            <a:srgbClr val="FFFFFF"/>
                          </a:solidFill>
                          <a:effectLst/>
                          <a:latin typeface="Calibri" panose="020F0502020204030204" pitchFamily="34" charset="0"/>
                        </a:rPr>
                        <a:t>02-Dec</a:t>
                      </a:r>
                    </a:p>
                  </a:txBody>
                  <a:tcPr marL="5020" marR="5020" marT="5020" marB="0" anchor="b">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9999"/>
                    </a:solidFill>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w="12700" cap="flat" cmpd="sng" algn="ctr">
                      <a:solidFill>
                        <a:srgbClr val="E7E6E6"/>
                      </a:solidFill>
                      <a:prstDash val="solid"/>
                      <a:round/>
                      <a:headEnd type="none" w="med" len="med"/>
                      <a:tailEnd type="none" w="med" len="med"/>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r>
              <a:tr h="184819">
                <a:tc>
                  <a:txBody>
                    <a:bodyPr/>
                    <a:lstStyle/>
                    <a:p>
                      <a:pPr algn="ctr" rtl="0" fontAlgn="b"/>
                      <a:r>
                        <a:rPr lang="en-GB" sz="800" b="1" i="0" u="none" strike="noStrike">
                          <a:solidFill>
                            <a:srgbClr val="FFFFFF"/>
                          </a:solidFill>
                          <a:effectLst/>
                          <a:latin typeface="Calibri" panose="020F0502020204030204" pitchFamily="34" charset="0"/>
                        </a:rPr>
                        <a:t>2020</a:t>
                      </a:r>
                    </a:p>
                  </a:txBody>
                  <a:tcPr marL="5020" marR="5020" marT="5020" marB="0" anchor="b">
                    <a:lnL>
                      <a:noFill/>
                    </a:lnL>
                    <a:lnR>
                      <a:noFill/>
                    </a:lnR>
                    <a:lnT>
                      <a:noFill/>
                    </a:lnT>
                    <a:lnB>
                      <a:noFill/>
                    </a:lnB>
                    <a:solidFill>
                      <a:srgbClr val="FF9999"/>
                    </a:solidFill>
                  </a:tcPr>
                </a:tc>
                <a:tc>
                  <a:txBody>
                    <a:bodyPr/>
                    <a:lstStyle/>
                    <a:p>
                      <a:pPr algn="ctr" fontAlgn="ctr"/>
                      <a:r>
                        <a:rPr lang="en-GB" sz="800" b="0" i="0" u="none" strike="noStrike">
                          <a:solidFill>
                            <a:srgbClr val="000000"/>
                          </a:solidFill>
                          <a:effectLst/>
                          <a:latin typeface="Calibri" panose="020F0502020204030204" pitchFamily="34" charset="0"/>
                        </a:rPr>
                        <a:t>18</a:t>
                      </a:r>
                    </a:p>
                  </a:txBody>
                  <a:tcPr marL="5020" marR="5020" marT="502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23</a:t>
                      </a:r>
                    </a:p>
                  </a:txBody>
                  <a:tcPr marL="5020" marR="5020" marT="502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020" marR="5020" marT="5020" marB="0" anchor="b">
                    <a:lnL>
                      <a:noFill/>
                    </a:lnL>
                    <a:lnR>
                      <a:noFill/>
                    </a:lnR>
                    <a:lnT>
                      <a:noFill/>
                    </a:lnT>
                    <a:lnB>
                      <a:noFill/>
                    </a:lnB>
                  </a:tcPr>
                </a:tc>
              </a:tr>
            </a:tbl>
          </a:graphicData>
        </a:graphic>
      </p:graphicFrame>
    </p:spTree>
    <p:extLst>
      <p:ext uri="{BB962C8B-B14F-4D97-AF65-F5344CB8AC3E}">
        <p14:creationId xmlns:p14="http://schemas.microsoft.com/office/powerpoint/2010/main" val="100114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70"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ABSENCE</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a:xfrm>
            <a:off x="4038599" y="6407263"/>
            <a:ext cx="4114800" cy="365125"/>
          </a:xfrm>
        </p:spPr>
        <p:txBody>
          <a:bodyPr/>
          <a:lstStyle/>
          <a:p>
            <a:r>
              <a:rPr lang="en-GB" smtClean="0"/>
              <a:t>
OFFICIAL</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646400262"/>
              </p:ext>
            </p:extLst>
          </p:nvPr>
        </p:nvGraphicFramePr>
        <p:xfrm>
          <a:off x="8655113" y="693724"/>
          <a:ext cx="3111981" cy="1414706"/>
        </p:xfrm>
        <a:graphic>
          <a:graphicData uri="http://schemas.openxmlformats.org/drawingml/2006/table">
            <a:tbl>
              <a:tblPr firstRow="1" bandRow="1"/>
              <a:tblGrid>
                <a:gridCol w="1562785"/>
                <a:gridCol w="1549196"/>
              </a:tblGrid>
              <a:tr h="263694">
                <a:tc gridSpan="2">
                  <a:txBody>
                    <a:bodyPr/>
                    <a:lstStyle/>
                    <a:p>
                      <a:pPr algn="ctr">
                        <a:lnSpc>
                          <a:spcPct val="107000"/>
                        </a:lnSpc>
                        <a:spcAft>
                          <a:spcPts val="800"/>
                        </a:spcAft>
                      </a:pP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Active Covid-19 Absence Reason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hMerge="1">
                  <a:txBody>
                    <a:bodyPr/>
                    <a:lstStyle/>
                    <a:p>
                      <a:endParaRPr lang="en-GB"/>
                    </a:p>
                  </a:txBody>
                  <a:tcPr/>
                </a:tc>
              </a:tr>
              <a:tr h="331394">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Precautionary Isolation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lnSpc>
                          <a:spcPct val="107000"/>
                        </a:lnSpc>
                        <a:spcAft>
                          <a:spcPts val="800"/>
                        </a:spcAft>
                      </a:pPr>
                      <a:r>
                        <a:rPr lang="en-GB"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137</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r>
              <a:tr h="263694">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Symptoms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lnSpc>
                          <a:spcPct val="107000"/>
                        </a:lnSpc>
                        <a:spcAft>
                          <a:spcPts val="800"/>
                        </a:spcAft>
                      </a:pPr>
                      <a:r>
                        <a:rPr lang="en-GB"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r>
              <a:tr h="263694">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Tracing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lnSpc>
                          <a:spcPct val="107000"/>
                        </a:lnSpc>
                        <a:spcAft>
                          <a:spcPts val="800"/>
                        </a:spcAft>
                      </a:pPr>
                      <a:r>
                        <a:rPr lang="en-GB"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r>
              <a:tr h="263694">
                <a:tc>
                  <a:txBody>
                    <a:bodyPr/>
                    <a:lstStyle/>
                    <a:p>
                      <a:pPr marL="0" algn="l" defTabSz="914400" rtl="0" eaLnBrk="1" latinLnBrk="0" hangingPunct="1">
                        <a:lnSpc>
                          <a:spcPct val="107000"/>
                        </a:lnSpc>
                        <a:spcAft>
                          <a:spcPts val="800"/>
                        </a:spcAft>
                      </a:pPr>
                      <a:r>
                        <a:rPr lang="en-GB"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Positive Test</a:t>
                      </a:r>
                      <a:endParaRPr lang="en-GB"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7E1"/>
                    </a:solidFill>
                  </a:tcPr>
                </a:tc>
                <a:tc>
                  <a:txBody>
                    <a:bodyPr/>
                    <a:lstStyle/>
                    <a:p>
                      <a:pPr algn="ctr">
                        <a:lnSpc>
                          <a:spcPct val="107000"/>
                        </a:lnSpc>
                        <a:spcAft>
                          <a:spcPts val="800"/>
                        </a:spcAft>
                      </a:pPr>
                      <a:r>
                        <a:rPr lang="en-GB" sz="105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7E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45911458"/>
              </p:ext>
            </p:extLst>
          </p:nvPr>
        </p:nvGraphicFramePr>
        <p:xfrm>
          <a:off x="502974" y="693725"/>
          <a:ext cx="8009013" cy="1386171"/>
        </p:xfrm>
        <a:graphic>
          <a:graphicData uri="http://schemas.openxmlformats.org/drawingml/2006/table">
            <a:tbl>
              <a:tblPr firstRow="1" bandRow="1">
                <a:tableStyleId>{21E4AEA4-8DFA-4A89-87EB-49C32662AFE0}</a:tableStyleId>
              </a:tblPr>
              <a:tblGrid>
                <a:gridCol w="1685904"/>
                <a:gridCol w="1969044"/>
                <a:gridCol w="2105509"/>
                <a:gridCol w="2248556"/>
              </a:tblGrid>
              <a:tr h="257818">
                <a:tc gridSpan="4">
                  <a:txBody>
                    <a:bodyPr/>
                    <a:lstStyle/>
                    <a:p>
                      <a:pPr algn="ctr"/>
                      <a:r>
                        <a:rPr lang="en-GB" sz="1400" dirty="0" smtClean="0"/>
                        <a:t>Police Scotland</a:t>
                      </a:r>
                      <a:r>
                        <a:rPr lang="en-GB" sz="1400" baseline="0" dirty="0" smtClean="0"/>
                        <a:t> Absences (</a:t>
                      </a:r>
                      <a:r>
                        <a:rPr lang="en-GB" sz="1400" baseline="0" dirty="0" smtClean="0">
                          <a:solidFill>
                            <a:schemeClr val="bg1"/>
                          </a:solidFill>
                        </a:rPr>
                        <a:t>26</a:t>
                      </a:r>
                      <a:r>
                        <a:rPr lang="en-GB" sz="1400" baseline="30000" dirty="0" smtClean="0">
                          <a:solidFill>
                            <a:schemeClr val="bg1"/>
                          </a:solidFill>
                        </a:rPr>
                        <a:t>th  </a:t>
                      </a:r>
                      <a:r>
                        <a:rPr lang="en-GB" sz="1400" baseline="0" dirty="0" smtClean="0">
                          <a:solidFill>
                            <a:schemeClr val="bg1"/>
                          </a:solidFill>
                        </a:rPr>
                        <a:t> November – 2</a:t>
                      </a:r>
                      <a:r>
                        <a:rPr lang="en-GB" sz="1400" baseline="30000" dirty="0" smtClean="0">
                          <a:solidFill>
                            <a:schemeClr val="bg1"/>
                          </a:solidFill>
                        </a:rPr>
                        <a:t>nd</a:t>
                      </a:r>
                      <a:r>
                        <a:rPr lang="en-GB" sz="1400" baseline="0" dirty="0" smtClean="0">
                          <a:solidFill>
                            <a:schemeClr val="bg1"/>
                          </a:solidFill>
                        </a:rPr>
                        <a:t> Dec</a:t>
                      </a:r>
                      <a:r>
                        <a:rPr lang="en-GB" sz="1400" baseline="0" dirty="0" smtClean="0"/>
                        <a:t>ember)</a:t>
                      </a:r>
                      <a:endParaRPr lang="en-GB" sz="1400" dirty="0"/>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64072">
                <a:tc>
                  <a:txBody>
                    <a:bodyPr/>
                    <a:lstStyle/>
                    <a:p>
                      <a:pPr algn="ctr"/>
                      <a:r>
                        <a:rPr lang="en-GB" sz="1050" b="1" baseline="0" dirty="0" smtClean="0"/>
                        <a:t>2 December </a:t>
                      </a:r>
                      <a:r>
                        <a:rPr lang="en-GB" sz="1050" b="1" dirty="0" smtClean="0"/>
                        <a:t>2020</a:t>
                      </a:r>
                      <a:endParaRPr lang="en-GB" sz="1050" b="1" dirty="0"/>
                    </a:p>
                  </a:txBody>
                  <a:tcPr anchor="ctr"/>
                </a:tc>
                <a:tc>
                  <a:txBody>
                    <a:bodyPr/>
                    <a:lstStyle/>
                    <a:p>
                      <a:pPr algn="ctr"/>
                      <a:r>
                        <a:rPr lang="en-GB" sz="1050" b="1" dirty="0" smtClean="0"/>
                        <a:t>No.</a:t>
                      </a:r>
                      <a:endParaRPr lang="en-GB" sz="1050" b="1" dirty="0"/>
                    </a:p>
                  </a:txBody>
                  <a:tcPr anchor="ctr"/>
                </a:tc>
                <a:tc>
                  <a:txBody>
                    <a:bodyPr/>
                    <a:lstStyle/>
                    <a:p>
                      <a:pPr algn="ctr"/>
                      <a:r>
                        <a:rPr lang="en-GB" sz="1050" b="1" dirty="0" smtClean="0"/>
                        <a:t>Change from same day previous week</a:t>
                      </a:r>
                      <a:endParaRPr lang="en-GB" sz="1050" b="1" dirty="0"/>
                    </a:p>
                  </a:txBody>
                  <a:tcPr anchor="ctr"/>
                </a:tc>
                <a:tc>
                  <a:txBody>
                    <a:bodyPr/>
                    <a:lstStyle/>
                    <a:p>
                      <a:pPr algn="ctr"/>
                      <a:r>
                        <a:rPr lang="en-GB" sz="1050" b="1" dirty="0" smtClean="0"/>
                        <a:t>Change from same day previous week (%)</a:t>
                      </a:r>
                      <a:endParaRPr lang="en-GB" sz="1050" b="1" dirty="0"/>
                    </a:p>
                  </a:txBody>
                  <a:tcPr anchor="ctr"/>
                </a:tc>
              </a:tr>
              <a:tr h="282136">
                <a:tc>
                  <a:txBody>
                    <a:bodyPr/>
                    <a:lstStyle/>
                    <a:p>
                      <a:pPr algn="ctr"/>
                      <a:r>
                        <a:rPr lang="en-GB" sz="1000" b="1" dirty="0" smtClean="0">
                          <a:solidFill>
                            <a:schemeClr val="tx1"/>
                          </a:solidFill>
                        </a:rPr>
                        <a:t>COVID-19</a:t>
                      </a:r>
                      <a:endParaRPr lang="en-GB" sz="1000" b="1" dirty="0">
                        <a:solidFill>
                          <a:schemeClr val="tx1"/>
                        </a:solidFill>
                      </a:endParaRPr>
                    </a:p>
                  </a:txBody>
                  <a:tcPr anchor="ctr"/>
                </a:tc>
                <a:tc>
                  <a:txBody>
                    <a:bodyPr/>
                    <a:lstStyle/>
                    <a:p>
                      <a:pPr algn="ctr"/>
                      <a:r>
                        <a:rPr lang="en-GB" sz="1050" dirty="0" smtClean="0">
                          <a:solidFill>
                            <a:schemeClr val="tx1"/>
                          </a:solidFill>
                        </a:rPr>
                        <a:t>379</a:t>
                      </a:r>
                      <a:endParaRPr lang="en-GB" sz="1050" dirty="0">
                        <a:solidFill>
                          <a:schemeClr val="tx1"/>
                        </a:solidFill>
                      </a:endParaRPr>
                    </a:p>
                  </a:txBody>
                  <a:tcPr anchor="ctr"/>
                </a:tc>
                <a:tc>
                  <a:txBody>
                    <a:bodyPr/>
                    <a:lstStyle/>
                    <a:p>
                      <a:pPr algn="ctr"/>
                      <a:r>
                        <a:rPr lang="en-GB" sz="1050" dirty="0" smtClean="0">
                          <a:solidFill>
                            <a:schemeClr val="tx1"/>
                          </a:solidFill>
                        </a:rPr>
                        <a:t>-36</a:t>
                      </a:r>
                      <a:endParaRPr lang="en-GB" sz="1050" dirty="0">
                        <a:solidFill>
                          <a:schemeClr val="tx1"/>
                        </a:solidFill>
                      </a:endParaRPr>
                    </a:p>
                  </a:txBody>
                  <a:tcPr anchor="ctr"/>
                </a:tc>
                <a:tc>
                  <a:txBody>
                    <a:bodyPr/>
                    <a:lstStyle/>
                    <a:p>
                      <a:pPr algn="ctr"/>
                      <a:r>
                        <a:rPr lang="en-GB" sz="1050" dirty="0" smtClean="0">
                          <a:solidFill>
                            <a:schemeClr val="tx1"/>
                          </a:solidFill>
                        </a:rPr>
                        <a:t>-9%</a:t>
                      </a:r>
                      <a:endParaRPr lang="en-GB" sz="1050" dirty="0">
                        <a:solidFill>
                          <a:schemeClr val="tx1"/>
                        </a:solidFill>
                      </a:endParaRPr>
                    </a:p>
                  </a:txBody>
                  <a:tcPr anchor="ctr"/>
                </a:tc>
              </a:tr>
              <a:tr h="335163">
                <a:tc>
                  <a:txBody>
                    <a:bodyPr/>
                    <a:lstStyle/>
                    <a:p>
                      <a:pPr algn="ctr"/>
                      <a:r>
                        <a:rPr lang="en-GB" sz="1000" b="1" dirty="0" smtClean="0"/>
                        <a:t>Total Absences</a:t>
                      </a:r>
                      <a:endParaRPr lang="en-GB" sz="1000" b="1" dirty="0"/>
                    </a:p>
                  </a:txBody>
                  <a:tcPr anchor="ctr"/>
                </a:tc>
                <a:tc>
                  <a:txBody>
                    <a:bodyPr/>
                    <a:lstStyle/>
                    <a:p>
                      <a:pPr algn="ctr"/>
                      <a:r>
                        <a:rPr lang="en-GB" sz="1050" b="0" dirty="0" smtClean="0">
                          <a:solidFill>
                            <a:schemeClr val="tx1"/>
                          </a:solidFill>
                        </a:rPr>
                        <a:t>1290</a:t>
                      </a:r>
                      <a:endParaRPr lang="en-GB" sz="1050" b="0" dirty="0">
                        <a:solidFill>
                          <a:schemeClr val="tx1"/>
                        </a:solidFill>
                      </a:endParaRPr>
                    </a:p>
                  </a:txBody>
                  <a:tcPr anchor="ctr"/>
                </a:tc>
                <a:tc>
                  <a:txBody>
                    <a:bodyPr/>
                    <a:lstStyle/>
                    <a:p>
                      <a:pPr algn="ctr"/>
                      <a:r>
                        <a:rPr lang="en-GB" sz="1050" b="0" dirty="0" smtClean="0">
                          <a:solidFill>
                            <a:schemeClr val="tx1"/>
                          </a:solidFill>
                        </a:rPr>
                        <a:t>-83</a:t>
                      </a:r>
                      <a:endParaRPr lang="en-GB" sz="1050" b="0" dirty="0">
                        <a:solidFill>
                          <a:schemeClr val="tx1"/>
                        </a:solidFill>
                      </a:endParaRPr>
                    </a:p>
                  </a:txBody>
                  <a:tcPr anchor="ctr"/>
                </a:tc>
                <a:tc>
                  <a:txBody>
                    <a:bodyPr/>
                    <a:lstStyle/>
                    <a:p>
                      <a:pPr algn="ctr"/>
                      <a:r>
                        <a:rPr lang="en-GB" sz="1050" b="0" dirty="0" smtClean="0">
                          <a:solidFill>
                            <a:schemeClr val="tx1"/>
                          </a:solidFill>
                        </a:rPr>
                        <a:t>-6%</a:t>
                      </a:r>
                      <a:endParaRPr lang="en-GB" sz="1050" b="0" dirty="0">
                        <a:solidFill>
                          <a:schemeClr val="tx1"/>
                        </a:solidFill>
                      </a:endParaRPr>
                    </a:p>
                  </a:txBody>
                  <a:tcPr anchor="ctr"/>
                </a:tc>
              </a:tr>
            </a:tbl>
          </a:graphicData>
        </a:graphic>
      </p:graphicFrame>
      <p:sp>
        <p:nvSpPr>
          <p:cNvPr id="5" name="TextBox 4"/>
          <p:cNvSpPr txBox="1"/>
          <p:nvPr/>
        </p:nvSpPr>
        <p:spPr>
          <a:xfrm>
            <a:off x="7892370" y="2566965"/>
            <a:ext cx="2502218" cy="584775"/>
          </a:xfrm>
          <a:prstGeom prst="rect">
            <a:avLst/>
          </a:prstGeom>
          <a:noFill/>
          <a:ln>
            <a:solidFill>
              <a:srgbClr val="ED7D31"/>
            </a:solidFill>
          </a:ln>
        </p:spPr>
        <p:txBody>
          <a:bodyPr wrap="square" rtlCol="0" anchor="ctr">
            <a:spAutoFit/>
          </a:bodyPr>
          <a:lstStyle/>
          <a:p>
            <a:r>
              <a:rPr lang="en-GB" sz="1600" dirty="0" smtClean="0"/>
              <a:t>Absences continue to trend above 2019 levels.</a:t>
            </a:r>
            <a:endParaRPr lang="en-GB" sz="1600" dirty="0"/>
          </a:p>
        </p:txBody>
      </p:sp>
      <p:sp>
        <p:nvSpPr>
          <p:cNvPr id="3" name="TextBox 2"/>
          <p:cNvSpPr txBox="1"/>
          <p:nvPr/>
        </p:nvSpPr>
        <p:spPr>
          <a:xfrm>
            <a:off x="1285137" y="2272668"/>
            <a:ext cx="5506924" cy="307777"/>
          </a:xfrm>
          <a:prstGeom prst="rect">
            <a:avLst/>
          </a:prstGeom>
          <a:noFill/>
        </p:spPr>
        <p:txBody>
          <a:bodyPr wrap="square" rtlCol="0" anchor="ctr">
            <a:spAutoFit/>
          </a:bodyPr>
          <a:lstStyle/>
          <a:p>
            <a:pPr algn="ctr"/>
            <a:r>
              <a:rPr lang="en-GB" sz="1400" b="1" dirty="0">
                <a:solidFill>
                  <a:schemeClr val="accent2"/>
                </a:solidFill>
              </a:rPr>
              <a:t>Weekly Absence Levels Line Graph – Comparison of 2019 to 2020</a:t>
            </a:r>
          </a:p>
        </p:txBody>
      </p:sp>
      <p:graphicFrame>
        <p:nvGraphicFramePr>
          <p:cNvPr id="11" name="Table 10"/>
          <p:cNvGraphicFramePr>
            <a:graphicFrameLocks noGrp="1"/>
          </p:cNvGraphicFramePr>
          <p:nvPr>
            <p:extLst>
              <p:ext uri="{D42A27DB-BD31-4B8C-83A1-F6EECF244321}">
                <p14:modId xmlns:p14="http://schemas.microsoft.com/office/powerpoint/2010/main" val="881554715"/>
              </p:ext>
            </p:extLst>
          </p:nvPr>
        </p:nvGraphicFramePr>
        <p:xfrm>
          <a:off x="7892369" y="3552129"/>
          <a:ext cx="3956208" cy="699450"/>
        </p:xfrm>
        <a:graphic>
          <a:graphicData uri="http://schemas.openxmlformats.org/drawingml/2006/table">
            <a:tbl>
              <a:tblPr/>
              <a:tblGrid>
                <a:gridCol w="494526"/>
                <a:gridCol w="494526"/>
                <a:gridCol w="494526"/>
                <a:gridCol w="494526"/>
                <a:gridCol w="494526"/>
                <a:gridCol w="494526"/>
                <a:gridCol w="494526"/>
                <a:gridCol w="494526"/>
              </a:tblGrid>
              <a:tr h="233150">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Date</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26-Nov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27-Nov</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28-Nov</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29-Nov</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30-Nov</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01-Dec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02-Dec</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233150">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2020</a:t>
                      </a:r>
                    </a:p>
                  </a:txBody>
                  <a:tcPr marL="9525" marR="9525" marT="9525" marB="0" anchor="ctr">
                    <a:lnL>
                      <a:noFill/>
                    </a:lnL>
                    <a:lnR>
                      <a:noFill/>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1404</a:t>
                      </a: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1396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1345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1332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1320</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1322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1290</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33150">
                <a:tc>
                  <a:txBody>
                    <a:bodyPr/>
                    <a:lstStyle/>
                    <a:p>
                      <a:pPr algn="ctr" fontAlgn="ctr"/>
                      <a:r>
                        <a:rPr lang="en-GB" sz="1000" b="1" i="0" u="none" strike="noStrike" dirty="0">
                          <a:solidFill>
                            <a:srgbClr val="FFFFFF"/>
                          </a:solidFill>
                          <a:effectLst/>
                          <a:latin typeface="Arial" panose="020B0604020202020204" pitchFamily="34" charset="0"/>
                          <a:cs typeface="Arial" panose="020B0604020202020204" pitchFamily="34" charset="0"/>
                        </a:rPr>
                        <a:t>2019</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1211</a:t>
                      </a: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1217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1209</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1229</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1212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1228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1206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3155238"/>
              </p:ext>
            </p:extLst>
          </p:nvPr>
        </p:nvGraphicFramePr>
        <p:xfrm>
          <a:off x="660903" y="2566965"/>
          <a:ext cx="6762939" cy="3924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744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4801" y="701935"/>
            <a:ext cx="11929080" cy="572624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Total Absence (18</a:t>
              </a:r>
              <a:r>
                <a:rPr lang="en-GB" sz="2000" b="1" baseline="30000" dirty="0" smtClean="0">
                  <a:solidFill>
                    <a:prstClr val="white"/>
                  </a:solidFill>
                </a:rPr>
                <a:t>th</a:t>
              </a:r>
              <a:r>
                <a:rPr lang="en-GB" sz="2000" b="1" dirty="0" smtClean="0">
                  <a:solidFill>
                    <a:prstClr val="white"/>
                  </a:solidFill>
                </a:rPr>
                <a:t> March – 2</a:t>
              </a:r>
              <a:r>
                <a:rPr lang="en-GB" sz="2000" b="1" baseline="30000" dirty="0" smtClean="0">
                  <a:solidFill>
                    <a:prstClr val="white"/>
                  </a:solidFill>
                </a:rPr>
                <a:t>nd</a:t>
              </a:r>
              <a:r>
                <a:rPr lang="en-GB" sz="2000" b="1" dirty="0" smtClean="0">
                  <a:solidFill>
                    <a:prstClr val="white"/>
                  </a:solidFill>
                </a:rPr>
                <a:t> December 2020</a:t>
              </a:r>
              <a:r>
                <a:rPr lang="en-GB" sz="2000" b="1" dirty="0">
                  <a:solidFill>
                    <a:prstClr val="white"/>
                  </a:solidFill>
                </a:rPr>
                <a:t>)</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3643253" y="814860"/>
            <a:ext cx="4931197" cy="276999"/>
          </a:xfrm>
          <a:prstGeom prst="rect">
            <a:avLst/>
          </a:prstGeom>
          <a:solidFill>
            <a:schemeClr val="bg1"/>
          </a:solidFill>
        </p:spPr>
        <p:txBody>
          <a:bodyPr wrap="square" rtlCol="0" anchor="ctr">
            <a:spAutoFit/>
          </a:bodyPr>
          <a:lstStyle/>
          <a:p>
            <a:pPr algn="ctr"/>
            <a:r>
              <a:rPr lang="en-GB" sz="1200" b="1" dirty="0" smtClean="0">
                <a:solidFill>
                  <a:schemeClr val="accent2"/>
                </a:solidFill>
              </a:rPr>
              <a:t>Total Absence Levels Line Graph – Comparison of 2019 to 2020</a:t>
            </a: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8" name="TextBox 26"/>
          <p:cNvSpPr txBox="1"/>
          <p:nvPr/>
        </p:nvSpPr>
        <p:spPr>
          <a:xfrm>
            <a:off x="1677294" y="6632870"/>
            <a:ext cx="883740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5" name="TextBox 14"/>
          <p:cNvSpPr txBox="1"/>
          <p:nvPr/>
        </p:nvSpPr>
        <p:spPr>
          <a:xfrm>
            <a:off x="1183758" y="646330"/>
            <a:ext cx="9654363" cy="4708981"/>
          </a:xfrm>
          <a:prstGeom prst="rect">
            <a:avLst/>
          </a:prstGeom>
          <a:noFill/>
        </p:spPr>
        <p:txBody>
          <a:bodyPr wrap="square" rtlCol="0">
            <a:spAutoFit/>
          </a:bodyPr>
          <a:lstStyle/>
          <a:p>
            <a:r>
              <a:rPr lang="en-GB" sz="30000" dirty="0" smtClean="0">
                <a:solidFill>
                  <a:srgbClr val="FF0000"/>
                </a:solidFill>
              </a:rPr>
              <a:t>    </a:t>
            </a:r>
            <a:endParaRPr lang="en-GB" sz="30000" dirty="0">
              <a:solidFill>
                <a:srgbClr val="FF0000"/>
              </a:solidFill>
            </a:endParaRPr>
          </a:p>
        </p:txBody>
      </p:sp>
      <p:graphicFrame>
        <p:nvGraphicFramePr>
          <p:cNvPr id="14" name="Chart 13"/>
          <p:cNvGraphicFramePr>
            <a:graphicFrameLocks/>
          </p:cNvGraphicFramePr>
          <p:nvPr>
            <p:extLst>
              <p:ext uri="{D42A27DB-BD31-4B8C-83A1-F6EECF244321}">
                <p14:modId xmlns:p14="http://schemas.microsoft.com/office/powerpoint/2010/main" val="9359236"/>
              </p:ext>
            </p:extLst>
          </p:nvPr>
        </p:nvGraphicFramePr>
        <p:xfrm>
          <a:off x="64801" y="771868"/>
          <a:ext cx="11929080" cy="6021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9024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Total Absence (18</a:t>
              </a:r>
              <a:r>
                <a:rPr lang="en-GB" sz="2000" b="1" baseline="30000" dirty="0" smtClean="0">
                  <a:solidFill>
                    <a:prstClr val="white"/>
                  </a:solidFill>
                </a:rPr>
                <a:t>th</a:t>
              </a:r>
              <a:r>
                <a:rPr lang="en-GB" sz="2000" b="1" dirty="0" smtClean="0">
                  <a:solidFill>
                    <a:prstClr val="white"/>
                  </a:solidFill>
                </a:rPr>
                <a:t> March – 2</a:t>
              </a:r>
              <a:r>
                <a:rPr lang="en-GB" sz="2000" b="1" baseline="30000" dirty="0" smtClean="0">
                  <a:solidFill>
                    <a:prstClr val="white"/>
                  </a:solidFill>
                </a:rPr>
                <a:t>nd</a:t>
              </a:r>
              <a:r>
                <a:rPr lang="en-GB" sz="2000" b="1" dirty="0" smtClean="0">
                  <a:solidFill>
                    <a:prstClr val="white"/>
                  </a:solidFill>
                </a:rPr>
                <a:t> December 2020</a:t>
              </a:r>
              <a:r>
                <a:rPr lang="en-GB" sz="2000" b="1" dirty="0">
                  <a:solidFill>
                    <a:prstClr val="white"/>
                  </a:solidFill>
                </a:rPr>
                <a:t>)</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3643253" y="814860"/>
            <a:ext cx="4931197" cy="276999"/>
          </a:xfrm>
          <a:prstGeom prst="rect">
            <a:avLst/>
          </a:prstGeom>
          <a:solidFill>
            <a:schemeClr val="bg1"/>
          </a:solidFill>
        </p:spPr>
        <p:txBody>
          <a:bodyPr wrap="square" rtlCol="0" anchor="ctr">
            <a:spAutoFit/>
          </a:bodyPr>
          <a:lstStyle/>
          <a:p>
            <a:pPr algn="ctr"/>
            <a:r>
              <a:rPr lang="en-GB" sz="1200" b="1" dirty="0" smtClean="0">
                <a:solidFill>
                  <a:schemeClr val="accent2"/>
                </a:solidFill>
              </a:rPr>
              <a:t>Total Absence Levels - Comparison of 2019 to 2020</a:t>
            </a: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8" name="TextBox 26"/>
          <p:cNvSpPr txBox="1"/>
          <p:nvPr/>
        </p:nvSpPr>
        <p:spPr>
          <a:xfrm>
            <a:off x="1677294" y="6632870"/>
            <a:ext cx="883740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53291940"/>
              </p:ext>
            </p:extLst>
          </p:nvPr>
        </p:nvGraphicFramePr>
        <p:xfrm>
          <a:off x="283577" y="1178901"/>
          <a:ext cx="11710240" cy="5112207"/>
        </p:xfrm>
        <a:graphic>
          <a:graphicData uri="http://schemas.openxmlformats.org/drawingml/2006/table">
            <a:tbl>
              <a:tblPr/>
              <a:tblGrid>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gridCol w="365945"/>
              </a:tblGrid>
              <a:tr h="189341">
                <a:tc>
                  <a:txBody>
                    <a:bodyPr/>
                    <a:lstStyle/>
                    <a:p>
                      <a:pPr algn="ctr" fontAlgn="ctr"/>
                      <a:r>
                        <a:rPr lang="en-GB" sz="800" b="1" i="0" u="none" strike="noStrike" dirty="0">
                          <a:solidFill>
                            <a:srgbClr val="FFFFFF"/>
                          </a:solidFill>
                          <a:effectLst/>
                          <a:latin typeface="+mn-lt"/>
                        </a:rPr>
                        <a:t>April</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dirty="0">
                          <a:solidFill>
                            <a:srgbClr val="FFFFFF"/>
                          </a:solidFill>
                          <a:effectLst/>
                          <a:latin typeface="+mn-lt"/>
                        </a:rPr>
                        <a:t>01-Apr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02-Apr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dirty="0">
                          <a:solidFill>
                            <a:srgbClr val="FFFFFF"/>
                          </a:solidFill>
                          <a:effectLst/>
                          <a:latin typeface="+mn-lt"/>
                        </a:rPr>
                        <a:t>03-Apr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04-Apr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05-Apr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06-Apr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07-Apr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dirty="0">
                          <a:solidFill>
                            <a:srgbClr val="FFFFFF"/>
                          </a:solidFill>
                          <a:effectLst/>
                          <a:latin typeface="+mn-lt"/>
                        </a:rPr>
                        <a:t>08-Apr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09-Apr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10-Apr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dirty="0">
                          <a:solidFill>
                            <a:srgbClr val="FFFFFF"/>
                          </a:solidFill>
                          <a:effectLst/>
                          <a:latin typeface="+mn-lt"/>
                        </a:rPr>
                        <a:t>11-Apr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12-Apr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13-Apr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dirty="0">
                          <a:solidFill>
                            <a:srgbClr val="FFFFFF"/>
                          </a:solidFill>
                          <a:effectLst/>
                          <a:latin typeface="+mn-lt"/>
                        </a:rPr>
                        <a:t>14-Apr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15-Apr</a:t>
                      </a:r>
                    </a:p>
                  </a:txBody>
                  <a:tcPr marL="9525" marR="9525" marT="9525" marB="0" anchor="ctr">
                    <a:lnL>
                      <a:noFill/>
                    </a:lnL>
                    <a:lnR>
                      <a:noFill/>
                    </a:lnR>
                    <a:lnT>
                      <a:noFill/>
                    </a:lnT>
                    <a:lnB>
                      <a:noFill/>
                    </a:lnB>
                    <a:solidFill>
                      <a:schemeClr val="accent2"/>
                    </a:solidFill>
                  </a:tcPr>
                </a:tc>
                <a:tc>
                  <a:txBody>
                    <a:bodyPr/>
                    <a:lstStyle/>
                    <a:p>
                      <a:pPr algn="ctr" fontAlgn="ctr"/>
                      <a:r>
                        <a:rPr lang="en-GB" sz="800" b="1" i="0" u="none" strike="noStrike" dirty="0">
                          <a:solidFill>
                            <a:srgbClr val="FFFFFF"/>
                          </a:solidFill>
                          <a:effectLst/>
                          <a:latin typeface="+mn-lt"/>
                        </a:rPr>
                        <a:t>16-Apr</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chemeClr val="accent2"/>
                    </a:solidFill>
                  </a:tcPr>
                </a:tc>
                <a:tc>
                  <a:txBody>
                    <a:bodyPr/>
                    <a:lstStyle/>
                    <a:p>
                      <a:pPr algn="ctr" fontAlgn="ctr"/>
                      <a:r>
                        <a:rPr lang="en-GB" sz="800" b="1" i="0" u="none" strike="noStrike">
                          <a:solidFill>
                            <a:srgbClr val="FFFFFF"/>
                          </a:solidFill>
                          <a:effectLst/>
                          <a:latin typeface="+mn-lt"/>
                        </a:rPr>
                        <a:t>17-Apr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19-Apr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23-Apr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24-Apr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30-Apr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endParaRPr lang="en-GB" sz="800" b="0" i="0" u="none" strike="noStrike" dirty="0">
                        <a:solidFill>
                          <a:srgbClr val="000000"/>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r>
              <a:tr h="189341">
                <a:tc>
                  <a:txBody>
                    <a:bodyPr/>
                    <a:lstStyle/>
                    <a:p>
                      <a:pPr algn="ctr" fontAlgn="ctr"/>
                      <a:r>
                        <a:rPr lang="en-GB" sz="800" b="1" i="0" u="none" strike="noStrike" dirty="0">
                          <a:solidFill>
                            <a:srgbClr val="FFFFFF"/>
                          </a:solidFill>
                          <a:effectLst/>
                          <a:latin typeface="+mn-lt"/>
                        </a:rPr>
                        <a:t>2020</a:t>
                      </a:r>
                    </a:p>
                  </a:txBody>
                  <a:tcPr marL="9525" marR="9525" marT="9525" marB="0" anchor="ctr">
                    <a:lnL>
                      <a:noFill/>
                    </a:lnL>
                    <a:lnR>
                      <a:noFill/>
                    </a:lnR>
                    <a:lnT>
                      <a:noFill/>
                    </a:lnT>
                    <a:lnB>
                      <a:noFill/>
                    </a:lnB>
                    <a:solidFill>
                      <a:schemeClr val="accent2"/>
                    </a:solidFill>
                  </a:tcPr>
                </a:tc>
                <a:tc>
                  <a:txBody>
                    <a:bodyPr/>
                    <a:lstStyle/>
                    <a:p>
                      <a:pPr algn="ctr" fontAlgn="ctr"/>
                      <a:r>
                        <a:rPr lang="en-GB" sz="800" b="0" i="0" u="none" strike="noStrike">
                          <a:solidFill>
                            <a:srgbClr val="000000"/>
                          </a:solidFill>
                          <a:effectLst/>
                          <a:latin typeface="+mn-lt"/>
                        </a:rPr>
                        <a:t>3562</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3421</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3330</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3258</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3214</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3114</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2992</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2871</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2823</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2730</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2653</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2619</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2548</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2440</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2376</a:t>
                      </a:r>
                    </a:p>
                  </a:txBody>
                  <a:tcPr marL="9525" marR="9525" marT="9525" marB="0" anchor="ctr">
                    <a:lnL>
                      <a:noFill/>
                    </a:lnL>
                    <a:lnR>
                      <a:noFill/>
                    </a:lnR>
                    <a:lnT>
                      <a:noFill/>
                    </a:lnT>
                    <a:lnB>
                      <a:noFill/>
                    </a:lnB>
                  </a:tcPr>
                </a:tc>
                <a:tc>
                  <a:txBody>
                    <a:bodyPr/>
                    <a:lstStyle/>
                    <a:p>
                      <a:pPr algn="ctr" fontAlgn="ctr"/>
                      <a:r>
                        <a:rPr lang="en-GB" sz="800" b="0" i="0" u="none" strike="noStrike">
                          <a:solidFill>
                            <a:srgbClr val="000000"/>
                          </a:solidFill>
                          <a:effectLst/>
                          <a:latin typeface="+mn-lt"/>
                        </a:rPr>
                        <a:t>2347</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mn-lt"/>
                        </a:rPr>
                        <a:t>2333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000000"/>
                          </a:solidFill>
                          <a:effectLst/>
                          <a:latin typeface="+mn-lt"/>
                        </a:rPr>
                        <a:t>2301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2292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2268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2175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2105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2069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2015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1981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1954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1926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1870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1815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1783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89341">
                <a:tc>
                  <a:txBody>
                    <a:bodyPr/>
                    <a:lstStyle/>
                    <a:p>
                      <a:pPr algn="ctr" fontAlgn="ctr"/>
                      <a:r>
                        <a:rPr lang="en-GB" sz="800" b="1" i="0" u="none" strike="noStrike" dirty="0">
                          <a:solidFill>
                            <a:srgbClr val="FFFFFF"/>
                          </a:solidFill>
                          <a:effectLst/>
                          <a:latin typeface="+mn-lt"/>
                        </a:rPr>
                        <a:t>2019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solidFill>
                      <a:schemeClr val="accent2"/>
                    </a:solidFill>
                  </a:tcPr>
                </a:tc>
                <a:tc>
                  <a:txBody>
                    <a:bodyPr/>
                    <a:lstStyle/>
                    <a:p>
                      <a:pPr algn="ctr" fontAlgn="ctr"/>
                      <a:r>
                        <a:rPr lang="en-GB" sz="800" b="0" i="0" u="none" strike="noStrike">
                          <a:solidFill>
                            <a:srgbClr val="000000"/>
                          </a:solidFill>
                          <a:effectLst/>
                          <a:latin typeface="+mn-lt"/>
                        </a:rPr>
                        <a:t>987</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983</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985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965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968</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978</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993</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1022</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1012</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1000</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1024</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1024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000000"/>
                          </a:solidFill>
                          <a:effectLst/>
                          <a:latin typeface="+mn-lt"/>
                        </a:rPr>
                        <a:t>1017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963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89341">
                <a:tc>
                  <a:txBody>
                    <a:bodyPr/>
                    <a:lstStyle/>
                    <a:p>
                      <a:pPr algn="ctr" fontAlgn="ctr"/>
                      <a:r>
                        <a:rPr lang="en-GB" sz="800" b="1" i="0" u="none" strike="noStrike">
                          <a:solidFill>
                            <a:srgbClr val="FFFFFF"/>
                          </a:solidFill>
                          <a:effectLst/>
                          <a:latin typeface="+mn-lt"/>
                        </a:rPr>
                        <a:t>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01-May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03-May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04-May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05-May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06-May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07-May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08-May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09-May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10-May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11-May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12-May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13-May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14-May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15-May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16-May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17-May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19-May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23-May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24-May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30-May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31-May</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chemeClr val="accent2"/>
                    </a:solidFill>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1779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1720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1709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1686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1626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1550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1486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1385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1293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1266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1249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1217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1194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1182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1137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1102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1081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1072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1060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1043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1058</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1046</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1026</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1006</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984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970</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963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960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931</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973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987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1058</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1060</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1062</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1061</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1071</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1058</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1044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1069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1044</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r>
              <a:tr h="189341">
                <a:tc>
                  <a:txBody>
                    <a:bodyPr/>
                    <a:lstStyle/>
                    <a:p>
                      <a:pPr algn="ctr" fontAlgn="ctr"/>
                      <a:r>
                        <a:rPr lang="en-GB" sz="800" b="1" i="0" u="none" strike="noStrike">
                          <a:solidFill>
                            <a:srgbClr val="FFFFFF"/>
                          </a:solidFill>
                          <a:effectLst/>
                          <a:latin typeface="+mn-lt"/>
                        </a:rPr>
                        <a:t>June</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01-Jun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03-Jun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04-Jun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05-Jun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06-Jun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07-Jun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08-Jun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09-Jun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10-Jun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11-Jun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12-Jun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13-Jun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14-Jun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15-Jun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16-Jun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17-Jun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19-Jun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23-Jun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24-Jun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30-Jun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endParaRPr lang="en-GB" sz="800" b="1" i="0" u="none" strike="noStrike">
                        <a:solidFill>
                          <a:srgbClr val="FFFFFF"/>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929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915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910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905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899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904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889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887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903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891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888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883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894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886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887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872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868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869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864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861</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861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857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853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845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840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841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839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endParaRPr lang="en-GB" sz="800" b="0" i="0" u="none" strike="noStrike" dirty="0">
                        <a:solidFill>
                          <a:srgbClr val="000000"/>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1037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1043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1041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1067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1062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1052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1049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1049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1043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1044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1053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1038</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1066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1069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r>
              <a:tr h="189341">
                <a:tc>
                  <a:txBody>
                    <a:bodyPr/>
                    <a:lstStyle/>
                    <a:p>
                      <a:pPr algn="ctr" fontAlgn="ctr"/>
                      <a:r>
                        <a:rPr lang="en-GB" sz="800" b="1" i="0" u="none" strike="noStrike">
                          <a:solidFill>
                            <a:srgbClr val="FFFFFF"/>
                          </a:solidFill>
                          <a:effectLst/>
                          <a:latin typeface="+mn-lt"/>
                        </a:rPr>
                        <a:t>July</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01-Jul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03-Jul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04-Jul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05-Jul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06-Jul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07-Jul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08-Jul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09-Jul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10-Jul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11-Jul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12-Jul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13-Jul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14-Jul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15-Jul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16-Jul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17-Jul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19-Jul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22-Jul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23-Jul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24-Jul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30-Jul</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31-Jul</a:t>
                      </a:r>
                    </a:p>
                  </a:txBody>
                  <a:tcPr marL="9525" marR="9525" marT="9525" marB="0" anchor="ctr">
                    <a:lnL w="6350" cap="flat" cmpd="sng" algn="ctr">
                      <a:solidFill>
                        <a:srgbClr val="E7E6E6"/>
                      </a:solidFill>
                      <a:prstDash val="solid"/>
                      <a:round/>
                      <a:headEnd type="none" w="med" len="med"/>
                      <a:tailEnd type="none" w="med" len="med"/>
                    </a:lnL>
                    <a:lnR>
                      <a:noFill/>
                    </a:lnR>
                    <a:lnT>
                      <a:noFill/>
                    </a:lnT>
                    <a:lnB>
                      <a:noFill/>
                    </a:lnB>
                    <a:solidFill>
                      <a:schemeClr val="accent2"/>
                    </a:solidFill>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823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831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842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832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801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819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798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794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787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796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804</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814</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809</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806</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801</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821</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826</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831</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867</a:t>
                      </a:r>
                    </a:p>
                  </a:txBody>
                  <a:tcPr marL="9525" marR="9525" marT="9525" marB="0" anchor="ctr">
                    <a:lnL w="6350" cap="flat" cmpd="sng" algn="ctr">
                      <a:solidFill>
                        <a:srgbClr val="E7E6E6"/>
                      </a:solidFill>
                      <a:prstDash val="solid"/>
                      <a:round/>
                      <a:headEnd type="none" w="med" len="med"/>
                      <a:tailEnd type="none" w="med" len="med"/>
                    </a:lnL>
                    <a:lnR>
                      <a:noFill/>
                    </a:lnR>
                    <a:lnT>
                      <a:noFill/>
                    </a:lnT>
                    <a:lnB>
                      <a:noFill/>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1019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1015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1015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1015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1006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1012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981</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1005</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1015</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999</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974</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975</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972</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983</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996</a:t>
                      </a:r>
                    </a:p>
                  </a:txBody>
                  <a:tcPr marL="9525" marR="9525" marT="9525" marB="0" anchor="ctr">
                    <a:lnL w="6350" cap="flat" cmpd="sng" algn="ctr">
                      <a:solidFill>
                        <a:srgbClr val="E7E6E6"/>
                      </a:solidFill>
                      <a:prstDash val="solid"/>
                      <a:round/>
                      <a:headEnd type="none" w="med" len="med"/>
                      <a:tailEnd type="none" w="med" len="med"/>
                    </a:lnL>
                    <a:lnR>
                      <a:noFill/>
                    </a:lnR>
                    <a:lnT>
                      <a:noFill/>
                    </a:lnT>
                    <a:lnB w="6350" cap="flat" cmpd="sng" algn="ctr">
                      <a:solidFill>
                        <a:srgbClr val="E7E6E6"/>
                      </a:solidFill>
                      <a:prstDash val="solid"/>
                      <a:round/>
                      <a:headEnd type="none" w="med" len="med"/>
                      <a:tailEnd type="none" w="med" len="med"/>
                    </a:lnB>
                  </a:tcPr>
                </a:tc>
              </a:tr>
              <a:tr h="189341">
                <a:tc>
                  <a:txBody>
                    <a:bodyPr/>
                    <a:lstStyle/>
                    <a:p>
                      <a:pPr algn="ctr" fontAlgn="ctr"/>
                      <a:r>
                        <a:rPr lang="en-GB" sz="800" b="1" i="0" u="none" strike="noStrike">
                          <a:solidFill>
                            <a:srgbClr val="FFFFFF"/>
                          </a:solidFill>
                          <a:effectLst/>
                          <a:latin typeface="+mn-lt"/>
                        </a:rPr>
                        <a:t>August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01-Aug</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03-Aug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04-Aug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05-Aug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06-Aug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07-Aug</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08-Aug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09-Aug</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10-Aug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11-Aug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12-Aug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13-Aug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14-Aug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15-Aug</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16-Aug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17-Aug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19-Aug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21-Aug</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23-Aug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24-Aug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31-Aug</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838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835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804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822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822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836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830</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824</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819</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846</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866</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878</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913</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913</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908</a:t>
                      </a:r>
                    </a:p>
                  </a:txBody>
                  <a:tcPr marL="9525" marR="9525" marT="9525" marB="0" anchor="ctr">
                    <a:lnL w="6350" cap="flat" cmpd="sng" algn="ctr">
                      <a:solidFill>
                        <a:srgbClr val="E7E6E6"/>
                      </a:solidFill>
                      <a:prstDash val="solid"/>
                      <a:round/>
                      <a:headEnd type="none" w="med" len="med"/>
                      <a:tailEnd type="none" w="med" len="med"/>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898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994</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1067</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1074</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1116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1151</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1115</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1059</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985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967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959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948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964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976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1021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1023</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1037</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1031</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1027</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1020</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999</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1004</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1036</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1054</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1059</a:t>
                      </a:r>
                    </a:p>
                  </a:txBody>
                  <a:tcPr marL="9525" marR="9525" marT="9525" marB="0" anchor="ctr">
                    <a:lnL w="6350" cap="flat" cmpd="sng" algn="ctr">
                      <a:solidFill>
                        <a:srgbClr val="E7E6E6"/>
                      </a:solidFill>
                      <a:prstDash val="solid"/>
                      <a:round/>
                      <a:headEnd type="none" w="med" len="med"/>
                      <a:tailEnd type="none" w="med" len="med"/>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1058</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1051</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1052</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1072</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1054</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1072</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1061</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r>
              <a:tr h="189341">
                <a:tc>
                  <a:txBody>
                    <a:bodyPr/>
                    <a:lstStyle/>
                    <a:p>
                      <a:pPr algn="ctr" fontAlgn="ctr"/>
                      <a:r>
                        <a:rPr lang="en-GB" sz="800" b="1" i="0" u="none" strike="noStrike" dirty="0" smtClean="0">
                          <a:solidFill>
                            <a:srgbClr val="FFFFFF"/>
                          </a:solidFill>
                          <a:effectLst/>
                          <a:latin typeface="+mn-lt"/>
                        </a:rPr>
                        <a:t>Sept</a:t>
                      </a:r>
                      <a:endParaRPr lang="en-GB" sz="800" b="1" i="0" u="none" strike="noStrike" dirty="0">
                        <a:solidFill>
                          <a:srgbClr val="FFFFFF"/>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01-Sep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03-Sep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04-Sep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05-Sep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06-Sep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07-Sep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08-Sep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09-Sep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10-Sep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11-Sep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12-Sep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13-Sep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14-Sep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15-Sep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16-Sep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17-Sep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19-Sep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23-Sep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24-Sep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30-Sep</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endParaRPr lang="en-GB" sz="800" b="0" i="0" u="none" strike="noStrike" dirty="0">
                        <a:solidFill>
                          <a:srgbClr val="000000"/>
                        </a:solidFill>
                        <a:effectLst/>
                        <a:latin typeface="+mn-lt"/>
                      </a:endParaRP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1050</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1059</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1048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1051</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1031</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1038</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1013</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1018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1046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1068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1085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1097</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1097</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1088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1184</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1191</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1181</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1176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1166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1166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1155</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1158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1139</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1108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1119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1129</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1129</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1136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1153</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1214</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endParaRPr lang="en-GB" sz="800" b="0" i="0" u="none" strike="noStrike">
                        <a:solidFill>
                          <a:srgbClr val="000000"/>
                        </a:solidFill>
                        <a:effectLst/>
                        <a:latin typeface="+mn-lt"/>
                      </a:endParaRP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1047</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1051</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1063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1073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1075</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1090</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1083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1078</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1061</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1073</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1102</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1078</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1095</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1082</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1078</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1067</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1097</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1105</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1102</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1111</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1106</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1092</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1091</a:t>
                      </a:r>
                    </a:p>
                  </a:txBody>
                  <a:tcPr marL="9525" marR="9525" marT="9525" marB="0" anchor="ctr">
                    <a:lnL>
                      <a:noFill/>
                    </a:lnL>
                    <a:lnR>
                      <a:noFill/>
                    </a:lnR>
                    <a:lnT>
                      <a:noFill/>
                    </a:lnT>
                    <a:lnB w="6350" cap="flat" cmpd="sng" algn="ctr">
                      <a:solidFill>
                        <a:srgbClr val="E7E6E6"/>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1110</a:t>
                      </a:r>
                    </a:p>
                  </a:txBody>
                  <a:tcPr marL="9525" marR="9525" marT="9525" marB="0" anchor="b">
                    <a:lnL>
                      <a:noFill/>
                    </a:lnL>
                    <a:lnR>
                      <a:noFill/>
                    </a:lnR>
                    <a:lnT>
                      <a:noFill/>
                    </a:lnT>
                    <a:lnB w="6350" cap="flat" cmpd="sng" algn="ctr">
                      <a:solidFill>
                        <a:srgbClr val="E7E6E6"/>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1112</a:t>
                      </a:r>
                    </a:p>
                  </a:txBody>
                  <a:tcPr marL="9525" marR="9525" marT="9525" marB="0" anchor="b">
                    <a:lnL>
                      <a:noFill/>
                    </a:lnL>
                    <a:lnR>
                      <a:noFill/>
                    </a:lnR>
                    <a:lnT>
                      <a:noFill/>
                    </a:lnT>
                    <a:lnB w="6350" cap="flat" cmpd="sng" algn="ctr">
                      <a:solidFill>
                        <a:srgbClr val="E7E6E6"/>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1100</a:t>
                      </a:r>
                    </a:p>
                  </a:txBody>
                  <a:tcPr marL="9525" marR="9525" marT="9525" marB="0" anchor="b">
                    <a:lnL>
                      <a:noFill/>
                    </a:lnL>
                    <a:lnR>
                      <a:noFill/>
                    </a:lnR>
                    <a:lnT>
                      <a:noFill/>
                    </a:lnT>
                    <a:lnB w="6350" cap="flat" cmpd="sng" algn="ctr">
                      <a:solidFill>
                        <a:srgbClr val="E7E6E6"/>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1099</a:t>
                      </a:r>
                    </a:p>
                  </a:txBody>
                  <a:tcPr marL="9525" marR="9525" marT="9525" marB="0" anchor="b">
                    <a:lnL>
                      <a:noFill/>
                    </a:lnL>
                    <a:lnR>
                      <a:noFill/>
                    </a:lnR>
                    <a:lnT>
                      <a:noFill/>
                    </a:lnT>
                    <a:lnB w="6350" cap="flat" cmpd="sng" algn="ctr">
                      <a:solidFill>
                        <a:srgbClr val="E7E6E6"/>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1073</a:t>
                      </a:r>
                    </a:p>
                  </a:txBody>
                  <a:tcPr marL="9525" marR="9525" marT="9525" marB="0" anchor="b">
                    <a:lnL>
                      <a:noFill/>
                    </a:lnL>
                    <a:lnR>
                      <a:noFill/>
                    </a:lnR>
                    <a:lnT>
                      <a:noFill/>
                    </a:lnT>
                    <a:lnB w="6350" cap="flat" cmpd="sng" algn="ctr">
                      <a:solidFill>
                        <a:srgbClr val="E7E6E6"/>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1062</a:t>
                      </a:r>
                    </a:p>
                  </a:txBody>
                  <a:tcPr marL="9525" marR="9525" marT="9525" marB="0" anchor="b">
                    <a:lnL>
                      <a:noFill/>
                    </a:lnL>
                    <a:lnR>
                      <a:noFill/>
                    </a:lnR>
                    <a:lnT>
                      <a:noFill/>
                    </a:lnT>
                    <a:lnB w="6350" cap="flat" cmpd="sng" algn="ctr">
                      <a:solidFill>
                        <a:srgbClr val="E7E6E6"/>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1300</a:t>
                      </a:r>
                    </a:p>
                  </a:txBody>
                  <a:tcPr marL="9525" marR="9525" marT="9525" marB="0" anchor="b">
                    <a:lnL>
                      <a:noFill/>
                    </a:lnL>
                    <a:lnR>
                      <a:noFill/>
                    </a:lnR>
                    <a:lnT>
                      <a:noFill/>
                    </a:lnT>
                    <a:lnB w="6350" cap="flat" cmpd="sng" algn="ctr">
                      <a:solidFill>
                        <a:srgbClr val="E7E6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mn-lt"/>
                      </a:endParaRPr>
                    </a:p>
                  </a:txBody>
                  <a:tcPr marL="9525" marR="9525" marT="9525" marB="0" anchor="ctr">
                    <a:lnL>
                      <a:noFill/>
                    </a:lnL>
                    <a:lnR>
                      <a:noFill/>
                    </a:lnR>
                    <a:lnT>
                      <a:noFill/>
                    </a:lnT>
                    <a:lnB>
                      <a:noFill/>
                    </a:lnB>
                  </a:tcPr>
                </a:tc>
              </a:tr>
              <a:tr h="189341">
                <a:tc>
                  <a:txBody>
                    <a:bodyPr/>
                    <a:lstStyle/>
                    <a:p>
                      <a:pPr algn="ctr" fontAlgn="ctr"/>
                      <a:r>
                        <a:rPr lang="en-GB" sz="800" b="1" i="0" u="none" strike="noStrike">
                          <a:solidFill>
                            <a:srgbClr val="FFFFFF"/>
                          </a:solidFill>
                          <a:effectLst/>
                          <a:latin typeface="+mn-lt"/>
                        </a:rPr>
                        <a:t>October</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01-Oct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03-Oct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04-Oct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05-Oct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06-Oct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07-Oct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08-Oct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09-Oct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10-Oct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11-Oct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12-Oct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13-Oct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14-Oct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15-Oct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16-Oct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17-Oct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19-Oct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23-Oct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24-Oct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30-Oct</a:t>
                      </a:r>
                    </a:p>
                  </a:txBody>
                  <a:tcPr marL="9525" marR="9525" marT="9525"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31-Oct</a:t>
                      </a:r>
                    </a:p>
                  </a:txBody>
                  <a:tcPr marL="9525" marR="9525" marT="9525" marB="0" anchor="ctr">
                    <a:lnL w="6350" cap="flat" cmpd="sng" algn="ctr">
                      <a:solidFill>
                        <a:srgbClr val="E7E6E6"/>
                      </a:solidFill>
                      <a:prstDash val="solid"/>
                      <a:round/>
                      <a:headEnd type="none" w="med" len="med"/>
                      <a:tailEnd type="none" w="med" len="med"/>
                    </a:lnL>
                    <a:lnR>
                      <a:noFill/>
                    </a:lnR>
                    <a:lnT>
                      <a:noFill/>
                    </a:lnT>
                    <a:lnB>
                      <a:noFill/>
                    </a:lnB>
                    <a:solidFill>
                      <a:schemeClr val="accent2"/>
                    </a:solidFill>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r" fontAlgn="ctr"/>
                      <a:r>
                        <a:rPr lang="en-GB" sz="800" b="0" i="0" u="none" strike="noStrike">
                          <a:solidFill>
                            <a:srgbClr val="000000"/>
                          </a:solidFill>
                          <a:effectLst/>
                          <a:latin typeface="+mn-lt"/>
                        </a:rPr>
                        <a:t>1218</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GB" sz="800" b="0" i="0" u="none" strike="noStrike">
                          <a:solidFill>
                            <a:srgbClr val="000000"/>
                          </a:solidFill>
                          <a:effectLst/>
                          <a:latin typeface="+mn-lt"/>
                        </a:rPr>
                        <a:t>1212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GB" sz="800" b="0" i="0" u="none" strike="noStrike">
                          <a:solidFill>
                            <a:srgbClr val="000000"/>
                          </a:solidFill>
                          <a:effectLst/>
                          <a:latin typeface="+mn-lt"/>
                        </a:rPr>
                        <a:t>1210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GB" sz="800" b="0" i="0" u="none" strike="noStrike">
                          <a:solidFill>
                            <a:srgbClr val="000000"/>
                          </a:solidFill>
                          <a:effectLst/>
                          <a:latin typeface="+mn-lt"/>
                        </a:rPr>
                        <a:t>1203</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GB" sz="800" b="0" i="0" u="none" strike="noStrike">
                          <a:solidFill>
                            <a:srgbClr val="000000"/>
                          </a:solidFill>
                          <a:effectLst/>
                          <a:latin typeface="+mn-lt"/>
                        </a:rPr>
                        <a:t>1186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GB" sz="800" b="0" i="0" u="none" strike="noStrike">
                          <a:solidFill>
                            <a:srgbClr val="000000"/>
                          </a:solidFill>
                          <a:effectLst/>
                          <a:latin typeface="+mn-lt"/>
                        </a:rPr>
                        <a:t>1206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GB" sz="800" b="0" i="0" u="none" strike="noStrike">
                          <a:solidFill>
                            <a:srgbClr val="000000"/>
                          </a:solidFill>
                          <a:effectLst/>
                          <a:latin typeface="+mn-lt"/>
                        </a:rPr>
                        <a:t>1216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1241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1227</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1210</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1235</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1246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1299</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1345</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1377</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1434</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1448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1449</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1426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1444</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1444</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1425</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1382</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1385</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1388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1422</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1446</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1418</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1457</a:t>
                      </a:r>
                    </a:p>
                  </a:txBody>
                  <a:tcPr marL="9525" marR="9525" marT="9525" marB="0" anchor="ctr">
                    <a:lnL>
                      <a:noFill/>
                    </a:lnL>
                    <a:lnR>
                      <a:noFill/>
                    </a:lnR>
                    <a:lnT w="6350" cap="flat" cmpd="sng" algn="ctr">
                      <a:solidFill>
                        <a:srgbClr val="E7E6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1407</a:t>
                      </a:r>
                    </a:p>
                  </a:txBody>
                  <a:tcPr marL="9525" marR="9525" marT="9525" marB="0" anchor="ctr">
                    <a:lnL>
                      <a:noFill/>
                    </a:lnL>
                    <a:lnR>
                      <a:noFill/>
                    </a:lnR>
                    <a:lnT>
                      <a:noFill/>
                    </a:lnT>
                    <a:lnB>
                      <a:noFill/>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r" fontAlgn="b"/>
                      <a:r>
                        <a:rPr lang="en-GB" sz="800" b="0" i="0" u="none" strike="noStrike">
                          <a:solidFill>
                            <a:srgbClr val="000000"/>
                          </a:solidFill>
                          <a:effectLst/>
                          <a:latin typeface="+mn-lt"/>
                        </a:rPr>
                        <a:t>1066</a:t>
                      </a:r>
                    </a:p>
                  </a:txBody>
                  <a:tcPr marL="9525" marR="9525" marT="9525"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1068</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1098</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1087</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1107</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1102</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1102</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1115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1118</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1115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1106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mn-lt"/>
                        </a:rPr>
                        <a:t>1096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1087</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mn-lt"/>
                        </a:rPr>
                        <a:t>1089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1089</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1103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1093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1089</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1076</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mn-lt"/>
                        </a:rPr>
                        <a:t>1076</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mn-lt"/>
                        </a:rPr>
                        <a:t>1092</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mn-lt"/>
                        </a:rPr>
                        <a:t>1084</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mn-lt"/>
                        </a:rPr>
                        <a:t>1099</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1111</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1128</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1113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1097</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1110</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1116</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1123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1142</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r>
              <a:tr h="189341">
                <a:tc>
                  <a:txBody>
                    <a:bodyPr/>
                    <a:lstStyle/>
                    <a:p>
                      <a:pPr algn="ctr" fontAlgn="ctr"/>
                      <a:r>
                        <a:rPr lang="en-GB" sz="800" b="1" i="0" u="none" strike="noStrike" dirty="0" smtClean="0">
                          <a:solidFill>
                            <a:srgbClr val="FFFFFF"/>
                          </a:solidFill>
                          <a:effectLst/>
                          <a:latin typeface="+mn-lt"/>
                        </a:rPr>
                        <a:t>Nov</a:t>
                      </a:r>
                      <a:endParaRPr lang="en-GB" sz="800" b="1" i="0" u="none" strike="noStrike" dirty="0">
                        <a:solidFill>
                          <a:srgbClr val="FFFFFF"/>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01-Nov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03-Nov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04-Nov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05-Nov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06-Nov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07-Nov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08-Nov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09-Nov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10-Nov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11-Nov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12-Nov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13-Nov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14-Nov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15-Nov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16-Nov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17-Nov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18-Nov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19-Nov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20-Nov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21-Nov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22-Nov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23-Nov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24-Nov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25-Nov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26-Nov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27-Nov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28-Nov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29-Nov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30-Nov</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endParaRPr lang="en-GB" sz="800" b="0" i="0" u="none" strike="noStrike" dirty="0">
                        <a:solidFill>
                          <a:srgbClr val="000000"/>
                        </a:solidFill>
                        <a:effectLst/>
                        <a:latin typeface="+mn-lt"/>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0" i="0" u="none" strike="noStrike">
                          <a:solidFill>
                            <a:srgbClr val="000000"/>
                          </a:solidFill>
                          <a:effectLst/>
                          <a:latin typeface="+mn-lt"/>
                        </a:rPr>
                        <a:t>1414</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1433</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1397</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1430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1439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1431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1418</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1463</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1458</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1482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1451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1410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1401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1366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1354</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1382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1379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1366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1351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1352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1373</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1404</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1396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1345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mn-lt"/>
                        </a:rPr>
                        <a:t>1332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1320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endParaRPr lang="en-GB" sz="800" b="0" i="0" u="none" strike="noStrike">
                        <a:solidFill>
                          <a:srgbClr val="000000"/>
                        </a:solidFill>
                        <a:effectLst/>
                        <a:latin typeface="+mn-lt"/>
                      </a:endParaRP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b"/>
                      <a:r>
                        <a:rPr lang="en-GB" sz="800" b="0" i="0" u="none" strike="noStrike">
                          <a:solidFill>
                            <a:srgbClr val="000000"/>
                          </a:solidFill>
                          <a:effectLst/>
                          <a:latin typeface="+mn-lt"/>
                        </a:rPr>
                        <a:t>1142</a:t>
                      </a:r>
                    </a:p>
                  </a:txBody>
                  <a:tcPr marL="9525" marR="9525" marT="9525"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1163</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1149</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1155</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1178</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1186</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1171</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1155</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1149</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1150</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1148</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1191</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1211</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1200</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1202</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1195</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1160</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1152</a:t>
                      </a:r>
                    </a:p>
                  </a:txBody>
                  <a:tcPr marL="9525" marR="9525" marT="9525"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n-lt"/>
                        </a:rPr>
                        <a:t>1165</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1188</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1194</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1198</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1199</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1204</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1194</a:t>
                      </a:r>
                    </a:p>
                  </a:txBody>
                  <a:tcPr marL="9525" marR="9525" marT="9525" marB="0" anchor="b">
                    <a:lnL>
                      <a:noFill/>
                    </a:lnL>
                    <a:lnR>
                      <a:noFill/>
                    </a:lnR>
                    <a:lnT>
                      <a:noFill/>
                    </a:lnT>
                    <a:lnB>
                      <a:noFill/>
                    </a:lnB>
                  </a:tcPr>
                </a:tc>
                <a:tc>
                  <a:txBody>
                    <a:bodyPr/>
                    <a:lstStyle/>
                    <a:p>
                      <a:pPr algn="ctr" fontAlgn="b"/>
                      <a:r>
                        <a:rPr lang="en-GB" sz="800" b="0" i="0" u="none" strike="noStrike" dirty="0">
                          <a:solidFill>
                            <a:srgbClr val="000000"/>
                          </a:solidFill>
                          <a:effectLst/>
                          <a:latin typeface="+mn-lt"/>
                        </a:rPr>
                        <a:t>1211</a:t>
                      </a:r>
                    </a:p>
                  </a:txBody>
                  <a:tcPr marL="9525" marR="9525" marT="9525" marB="0" anchor="b">
                    <a:lnL>
                      <a:noFill/>
                    </a:lnL>
                    <a:lnR>
                      <a:noFill/>
                    </a:lnR>
                    <a:lnT>
                      <a:noFill/>
                    </a:lnT>
                    <a:lnB>
                      <a:noFill/>
                    </a:lnB>
                  </a:tcPr>
                </a:tc>
                <a:tc>
                  <a:txBody>
                    <a:bodyPr/>
                    <a:lstStyle/>
                    <a:p>
                      <a:pPr algn="ctr" fontAlgn="b"/>
                      <a:r>
                        <a:rPr lang="en-GB" sz="800" b="0" i="0" u="none" strike="noStrike" dirty="0">
                          <a:solidFill>
                            <a:srgbClr val="000000"/>
                          </a:solidFill>
                          <a:effectLst/>
                          <a:latin typeface="+mn-lt"/>
                        </a:rPr>
                        <a:t>1217</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1209</a:t>
                      </a:r>
                    </a:p>
                  </a:txBody>
                  <a:tcPr marL="9525" marR="9525" marT="9525" marB="0" anchor="b">
                    <a:lnL>
                      <a:noFill/>
                    </a:lnL>
                    <a:lnR>
                      <a:noFill/>
                    </a:lnR>
                    <a:lnT>
                      <a:noFill/>
                    </a:lnT>
                    <a:lnB>
                      <a:noFill/>
                    </a:lnB>
                  </a:tcPr>
                </a:tc>
                <a:tc>
                  <a:txBody>
                    <a:bodyPr/>
                    <a:lstStyle/>
                    <a:p>
                      <a:pPr algn="ctr" fontAlgn="b"/>
                      <a:r>
                        <a:rPr lang="en-GB" sz="800" b="0" i="0" u="none" strike="noStrike" dirty="0">
                          <a:solidFill>
                            <a:srgbClr val="000000"/>
                          </a:solidFill>
                          <a:effectLst/>
                          <a:latin typeface="+mn-lt"/>
                        </a:rPr>
                        <a:t>1229</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1212</a:t>
                      </a:r>
                    </a:p>
                  </a:txBody>
                  <a:tcPr marL="9525" marR="9525" marT="9525" marB="0" anchor="b">
                    <a:lnL>
                      <a:noFill/>
                    </a:lnL>
                    <a:lnR>
                      <a:noFill/>
                    </a:lnR>
                    <a:lnT>
                      <a:noFill/>
                    </a:lnT>
                    <a:lnB>
                      <a:noFill/>
                    </a:lnB>
                  </a:tcPr>
                </a:tc>
                <a:tc>
                  <a:txBody>
                    <a:bodyPr/>
                    <a:lstStyle/>
                    <a:p>
                      <a:pPr algn="ctr" fontAlgn="ctr"/>
                      <a:endParaRPr lang="en-GB" sz="800" b="0" i="0" u="none" strike="noStrike" dirty="0">
                        <a:solidFill>
                          <a:srgbClr val="000000"/>
                        </a:solidFill>
                        <a:effectLst/>
                        <a:latin typeface="+mn-lt"/>
                      </a:endParaRPr>
                    </a:p>
                  </a:txBody>
                  <a:tcPr marL="9525" marR="9525" marT="9525" marB="0" anchor="ctr">
                    <a:lnL>
                      <a:noFill/>
                    </a:lnL>
                    <a:lnR>
                      <a:noFill/>
                    </a:lnR>
                    <a:lnT>
                      <a:noFill/>
                    </a:lnT>
                    <a:lnB>
                      <a:noFill/>
                    </a:lnB>
                  </a:tcPr>
                </a:tc>
              </a:tr>
              <a:tr h="189341">
                <a:tc>
                  <a:txBody>
                    <a:bodyPr/>
                    <a:lstStyle/>
                    <a:p>
                      <a:pPr algn="ctr" fontAlgn="ctr"/>
                      <a:r>
                        <a:rPr lang="en-GB" sz="800" b="1" i="0" u="none" strike="noStrike" dirty="0" smtClean="0">
                          <a:solidFill>
                            <a:srgbClr val="FFFFFF"/>
                          </a:solidFill>
                          <a:effectLst/>
                          <a:latin typeface="+mn-lt"/>
                        </a:rPr>
                        <a:t>Dec</a:t>
                      </a:r>
                      <a:endParaRPr lang="en-GB" sz="800" b="1" i="0" u="none" strike="noStrike" dirty="0">
                        <a:solidFill>
                          <a:srgbClr val="FFFFFF"/>
                        </a:solidFill>
                        <a:effectLst/>
                        <a:latin typeface="+mn-lt"/>
                      </a:endParaRP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ED7D31"/>
                    </a:solidFill>
                  </a:tcPr>
                </a:tc>
                <a:tc>
                  <a:txBody>
                    <a:bodyPr/>
                    <a:lstStyle/>
                    <a:p>
                      <a:pPr algn="ctr" fontAlgn="ctr"/>
                      <a:r>
                        <a:rPr lang="en-GB" sz="800" b="1" i="0" u="none" strike="noStrike">
                          <a:solidFill>
                            <a:srgbClr val="FFFFFF"/>
                          </a:solidFill>
                          <a:effectLst/>
                          <a:latin typeface="+mn-lt"/>
                        </a:rPr>
                        <a:t>01-Dec</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a:solidFill>
                            <a:srgbClr val="FFFFFF"/>
                          </a:solidFill>
                          <a:effectLst/>
                          <a:latin typeface="+mn-lt"/>
                        </a:rPr>
                        <a:t>02-Dec</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800" b="1" i="0" u="none" strike="noStrike" dirty="0">
                          <a:solidFill>
                            <a:srgbClr val="FFFFFF"/>
                          </a:solidFill>
                          <a:effectLst/>
                          <a:latin typeface="+mn-lt"/>
                        </a:rPr>
                        <a:t>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ctr"/>
                      <a:r>
                        <a:rPr lang="en-GB" sz="800" b="1" i="0" u="none" strike="noStrike">
                          <a:solidFill>
                            <a:srgbClr val="FFFFFF"/>
                          </a:solidFill>
                          <a:effectLst/>
                          <a:latin typeface="+mn-lt"/>
                        </a:rPr>
                        <a:t>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ctr"/>
                      <a:r>
                        <a:rPr lang="en-GB" sz="800" b="1" i="0" u="none" strike="noStrike" dirty="0">
                          <a:solidFill>
                            <a:srgbClr val="FFFFFF"/>
                          </a:solidFill>
                          <a:effectLst/>
                          <a:latin typeface="+mn-lt"/>
                        </a:rPr>
                        <a:t>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w="6350" cap="flat" cmpd="sng" algn="ctr">
                      <a:solidFill>
                        <a:srgbClr val="D9D9D9"/>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ctr"/>
                      <a:endParaRPr lang="en-GB" sz="800" b="0" i="0" u="none" strike="noStrike">
                        <a:solidFill>
                          <a:srgbClr val="000000"/>
                        </a:solidFill>
                        <a:effectLst/>
                        <a:latin typeface="+mn-lt"/>
                      </a:endParaRPr>
                    </a:p>
                  </a:txBody>
                  <a:tcPr marL="9525" marR="9525" marT="9525" marB="0" anchor="ctr">
                    <a:lnL>
                      <a:noFill/>
                    </a:lnL>
                    <a:lnR>
                      <a:noFill/>
                    </a:lnR>
                    <a:lnT>
                      <a:noFill/>
                    </a:lnT>
                    <a:lnB>
                      <a:noFill/>
                    </a:lnB>
                  </a:tcPr>
                </a:tc>
              </a:tr>
              <a:tr h="189341">
                <a:tc>
                  <a:txBody>
                    <a:bodyPr/>
                    <a:lstStyle/>
                    <a:p>
                      <a:pPr algn="ctr" fontAlgn="ctr"/>
                      <a:r>
                        <a:rPr lang="en-GB" sz="800" b="1" i="0" u="none" strike="noStrike">
                          <a:solidFill>
                            <a:srgbClr val="FFFFFF"/>
                          </a:solidFill>
                          <a:effectLst/>
                          <a:latin typeface="+mn-lt"/>
                        </a:rPr>
                        <a:t>2020</a:t>
                      </a:r>
                    </a:p>
                  </a:txBody>
                  <a:tcPr marL="9525" marR="9525" marT="9525" marB="0" anchor="ctr">
                    <a:lnL>
                      <a:noFill/>
                    </a:lnL>
                    <a:lnR>
                      <a:noFill/>
                    </a:lnR>
                    <a:lnT>
                      <a:noFill/>
                    </a:lnT>
                    <a:lnB>
                      <a:noFill/>
                    </a:lnB>
                    <a:solidFill>
                      <a:srgbClr val="ED7D31"/>
                    </a:solidFill>
                  </a:tcPr>
                </a:tc>
                <a:tc>
                  <a:txBody>
                    <a:bodyPr/>
                    <a:lstStyle/>
                    <a:p>
                      <a:pPr algn="ctr" fontAlgn="ctr"/>
                      <a:r>
                        <a:rPr lang="en-GB" sz="800" b="0" i="0" u="none" strike="noStrike">
                          <a:solidFill>
                            <a:srgbClr val="000000"/>
                          </a:solidFill>
                          <a:effectLst/>
                          <a:latin typeface="+mn-lt"/>
                        </a:rPr>
                        <a:t>1322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mn-lt"/>
                        </a:rPr>
                        <a:t>1290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ctr"/>
                      <a:endParaRPr lang="en-GB" sz="800" b="0" i="0" u="none" strike="noStrike" dirty="0">
                        <a:solidFill>
                          <a:srgbClr val="000000"/>
                        </a:solidFill>
                        <a:effectLst/>
                        <a:latin typeface="+mn-lt"/>
                      </a:endParaRPr>
                    </a:p>
                  </a:txBody>
                  <a:tcPr marL="9525" marR="9525" marT="9525" marB="0" anchor="ctr">
                    <a:lnL>
                      <a:noFill/>
                    </a:lnL>
                    <a:lnR>
                      <a:noFill/>
                    </a:lnR>
                    <a:lnT>
                      <a:noFill/>
                    </a:lnT>
                    <a:lnB>
                      <a:noFill/>
                    </a:lnB>
                  </a:tcPr>
                </a:tc>
              </a:tr>
              <a:tr h="189341">
                <a:tc>
                  <a:txBody>
                    <a:bodyPr/>
                    <a:lstStyle/>
                    <a:p>
                      <a:pPr algn="ctr" fontAlgn="ctr"/>
                      <a:r>
                        <a:rPr lang="en-GB" sz="800" b="1" i="0" u="none" strike="noStrike">
                          <a:solidFill>
                            <a:srgbClr val="FFFFFF"/>
                          </a:solidFill>
                          <a:effectLst/>
                          <a:latin typeface="+mn-lt"/>
                        </a:rPr>
                        <a:t>2019</a:t>
                      </a:r>
                    </a:p>
                  </a:txBody>
                  <a:tcPr marL="9525" marR="9525" marT="9525" marB="0" anchor="ctr">
                    <a:lnL>
                      <a:noFill/>
                    </a:lnL>
                    <a:lnR>
                      <a:noFill/>
                    </a:lnR>
                    <a:lnT>
                      <a:noFill/>
                    </a:lnT>
                    <a:lnB>
                      <a:noFill/>
                    </a:lnB>
                    <a:solidFill>
                      <a:srgbClr val="ED7D31"/>
                    </a:solidFill>
                  </a:tcPr>
                </a:tc>
                <a:tc>
                  <a:txBody>
                    <a:bodyPr/>
                    <a:lstStyle/>
                    <a:p>
                      <a:pPr algn="ctr" fontAlgn="b"/>
                      <a:r>
                        <a:rPr lang="en-GB" sz="800" b="0" i="0" u="none" strike="noStrike">
                          <a:solidFill>
                            <a:srgbClr val="000000"/>
                          </a:solidFill>
                          <a:effectLst/>
                          <a:latin typeface="+mn-lt"/>
                        </a:rPr>
                        <a:t>1228</a:t>
                      </a:r>
                    </a:p>
                  </a:txBody>
                  <a:tcPr marL="9525" marR="9525" marT="9525" marB="0" anchor="b">
                    <a:lnL>
                      <a:noFill/>
                    </a:lnL>
                    <a:lnR>
                      <a:noFill/>
                    </a:lnR>
                    <a:lnT>
                      <a:noFill/>
                    </a:lnT>
                    <a:lnB>
                      <a:noFill/>
                    </a:lnB>
                  </a:tcPr>
                </a:tc>
                <a:tc>
                  <a:txBody>
                    <a:bodyPr/>
                    <a:lstStyle/>
                    <a:p>
                      <a:pPr algn="ctr" fontAlgn="b"/>
                      <a:r>
                        <a:rPr lang="en-GB" sz="800" b="0" i="0" u="none" strike="noStrike">
                          <a:solidFill>
                            <a:srgbClr val="000000"/>
                          </a:solidFill>
                          <a:effectLst/>
                          <a:latin typeface="+mn-lt"/>
                        </a:rPr>
                        <a:t>1206</a:t>
                      </a:r>
                    </a:p>
                  </a:txBody>
                  <a:tcPr marL="9525" marR="9525" marT="9525" marB="0" anchor="b">
                    <a:lnL>
                      <a:noFill/>
                    </a:lnL>
                    <a:lnR>
                      <a:noFill/>
                    </a:lnR>
                    <a:lnT>
                      <a:noFill/>
                    </a:lnT>
                    <a:lnB>
                      <a:noFill/>
                    </a:lnB>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GB" sz="8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GB" sz="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ctr"/>
                      <a:endParaRPr lang="en-GB" sz="800" b="0" i="0" u="none" strike="noStrike" dirty="0">
                        <a:solidFill>
                          <a:srgbClr val="000000"/>
                        </a:solidFill>
                        <a:effectLst/>
                        <a:latin typeface="+mn-lt"/>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3102927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Near Miss and Testing Data (w/e 23</a:t>
              </a:r>
              <a:r>
                <a:rPr lang="en-GB" sz="2000" b="1" baseline="30000" dirty="0" smtClean="0">
                  <a:solidFill>
                    <a:prstClr val="white"/>
                  </a:solidFill>
                </a:rPr>
                <a:t>rd</a:t>
              </a:r>
              <a:r>
                <a:rPr lang="en-GB" sz="2000" b="1" dirty="0" smtClean="0">
                  <a:solidFill>
                    <a:prstClr val="white"/>
                  </a:solidFill>
                </a:rPr>
                <a:t> March – 30</a:t>
              </a:r>
              <a:r>
                <a:rPr lang="en-GB" sz="2000" b="1" baseline="30000" dirty="0" smtClean="0">
                  <a:solidFill>
                    <a:prstClr val="white"/>
                  </a:solidFill>
                </a:rPr>
                <a:t>th</a:t>
              </a:r>
              <a:r>
                <a:rPr lang="en-GB" sz="2000" b="1" dirty="0" smtClean="0">
                  <a:solidFill>
                    <a:prstClr val="white"/>
                  </a:solidFill>
                </a:rPr>
                <a:t> Nov</a:t>
              </a:r>
              <a:r>
                <a:rPr lang="en-GB" sz="2000" b="1" dirty="0" smtClean="0">
                  <a:solidFill>
                    <a:schemeClr val="bg1"/>
                  </a:solidFill>
                </a:rPr>
                <a:t>ember 2020</a:t>
              </a:r>
              <a:r>
                <a:rPr lang="en-GB" sz="2000" b="1" dirty="0" smtClean="0">
                  <a:solidFill>
                    <a:prstClr val="white"/>
                  </a:solidFill>
                </a:rPr>
                <a:t>)</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198957" y="928343"/>
            <a:ext cx="11760671" cy="406071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26"/>
          <p:cNvSpPr txBox="1"/>
          <p:nvPr/>
        </p:nvSpPr>
        <p:spPr>
          <a:xfrm>
            <a:off x="1745810" y="6574494"/>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6" name="TextBox 15"/>
          <p:cNvSpPr txBox="1"/>
          <p:nvPr/>
        </p:nvSpPr>
        <p:spPr>
          <a:xfrm>
            <a:off x="198956" y="5096907"/>
            <a:ext cx="11610155" cy="1569660"/>
          </a:xfrm>
          <a:prstGeom prst="rect">
            <a:avLst/>
          </a:prstGeom>
          <a:noFill/>
        </p:spPr>
        <p:txBody>
          <a:bodyPr wrap="square" rtlCol="0">
            <a:spAutoFit/>
          </a:bodyPr>
          <a:lstStyle/>
          <a:p>
            <a:pPr algn="ctr"/>
            <a:r>
              <a:rPr lang="en-GB" sz="1200" dirty="0"/>
              <a:t>‘Near </a:t>
            </a:r>
            <a:r>
              <a:rPr lang="en-GB" sz="1200" dirty="0" err="1"/>
              <a:t>miss’</a:t>
            </a:r>
            <a:r>
              <a:rPr lang="en-GB" sz="1200" dirty="0"/>
              <a:t> forms in the context of the pandemic situation may be submitted for a variety of </a:t>
            </a:r>
            <a:r>
              <a:rPr lang="en-GB" sz="1200" dirty="0" smtClean="0"/>
              <a:t>reasons. </a:t>
            </a:r>
            <a:r>
              <a:rPr lang="en-GB" sz="1200" dirty="0"/>
              <a:t>i.e. when officers are potentially exposed </a:t>
            </a:r>
            <a:r>
              <a:rPr lang="en-GB" sz="1200" dirty="0" smtClean="0"/>
              <a:t>to: </a:t>
            </a:r>
            <a:r>
              <a:rPr lang="en-GB" sz="1200" dirty="0"/>
              <a:t>COVID-19 whilst not wearing PPE, where PPE malfunctions, or in any other instance an officer feels a risk to themselves in a specific occurrence relating to COVID-19</a:t>
            </a:r>
            <a:r>
              <a:rPr lang="en-GB" sz="1200" dirty="0" smtClean="0"/>
              <a:t>.</a:t>
            </a:r>
          </a:p>
          <a:p>
            <a:pPr algn="ctr"/>
            <a:endParaRPr lang="en-GB" sz="1200" dirty="0"/>
          </a:p>
          <a:p>
            <a:pPr algn="ctr"/>
            <a:r>
              <a:rPr lang="en-GB" sz="1200" dirty="0" smtClean="0"/>
              <a:t>This can occur due to the reactive nature of policing, as well as being influenced by training levels and supply of PPE. This number of ‘Near </a:t>
            </a:r>
            <a:r>
              <a:rPr lang="en-GB" sz="1200" dirty="0" err="1" smtClean="0"/>
              <a:t>Miss’</a:t>
            </a:r>
            <a:r>
              <a:rPr lang="en-GB" sz="1200" dirty="0" smtClean="0"/>
              <a:t> weekly submissions is not available for the current week.</a:t>
            </a:r>
          </a:p>
          <a:p>
            <a:pPr algn="ctr"/>
            <a:endParaRPr lang="en-GB" sz="1200" dirty="0"/>
          </a:p>
          <a:p>
            <a:pPr algn="ctr"/>
            <a:r>
              <a:rPr lang="en-GB" sz="1200" dirty="0"/>
              <a:t>The amount of forms submitted continues to be attributable to the process for requesting an asymptomatic COVID-19 screening test due to an occupational risk, requiring the submission of a ‘</a:t>
            </a:r>
            <a:r>
              <a:rPr lang="en-GB" sz="1200" dirty="0" smtClean="0"/>
              <a:t>near </a:t>
            </a:r>
            <a:r>
              <a:rPr lang="en-GB" sz="1200" dirty="0" err="1" smtClean="0"/>
              <a:t>miss</a:t>
            </a:r>
            <a:r>
              <a:rPr lang="en-GB" sz="1200" dirty="0" err="1"/>
              <a:t>’</a:t>
            </a:r>
            <a:r>
              <a:rPr lang="en-GB" sz="1200" dirty="0"/>
              <a:t> form. Many of the reports would not have been submitted without this requirement. The number of incidents where a lack of PPE is identified has not risen</a:t>
            </a:r>
            <a:r>
              <a:rPr lang="en-GB" sz="1200" dirty="0" smtClean="0"/>
              <a:t>.</a:t>
            </a:r>
          </a:p>
        </p:txBody>
      </p:sp>
      <p:graphicFrame>
        <p:nvGraphicFramePr>
          <p:cNvPr id="14" name="Chart 13"/>
          <p:cNvGraphicFramePr>
            <a:graphicFrameLocks/>
          </p:cNvGraphicFramePr>
          <p:nvPr>
            <p:extLst>
              <p:ext uri="{D42A27DB-BD31-4B8C-83A1-F6EECF244321}">
                <p14:modId xmlns:p14="http://schemas.microsoft.com/office/powerpoint/2010/main" val="1821743196"/>
              </p:ext>
            </p:extLst>
          </p:nvPr>
        </p:nvGraphicFramePr>
        <p:xfrm>
          <a:off x="198955" y="818816"/>
          <a:ext cx="11760673" cy="4459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644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Testing </a:t>
              </a:r>
              <a:r>
                <a:rPr lang="en-GB" sz="2000" b="1" dirty="0" smtClean="0">
                  <a:solidFill>
                    <a:schemeClr val="bg1"/>
                  </a:solidFill>
                </a:rPr>
                <a:t>Data (7</a:t>
              </a:r>
              <a:r>
                <a:rPr lang="en-GB" sz="2000" b="1" baseline="30000" dirty="0" smtClean="0">
                  <a:solidFill>
                    <a:schemeClr val="bg1"/>
                  </a:solidFill>
                </a:rPr>
                <a:t>th</a:t>
              </a:r>
              <a:r>
                <a:rPr lang="en-GB" sz="2000" b="1" dirty="0" smtClean="0">
                  <a:solidFill>
                    <a:schemeClr val="bg1"/>
                  </a:solidFill>
                </a:rPr>
                <a:t> April – 2</a:t>
              </a:r>
              <a:r>
                <a:rPr lang="en-GB" sz="2000" b="1" baseline="30000" dirty="0" smtClean="0">
                  <a:solidFill>
                    <a:schemeClr val="bg1"/>
                  </a:solidFill>
                </a:rPr>
                <a:t>nd</a:t>
              </a:r>
              <a:r>
                <a:rPr lang="en-GB" sz="2000" b="1" dirty="0" smtClean="0">
                  <a:solidFill>
                    <a:schemeClr val="bg1"/>
                  </a:solidFill>
                </a:rPr>
                <a:t> December 2020)</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127645" y="762498"/>
            <a:ext cx="7387601" cy="290515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26"/>
          <p:cNvSpPr txBox="1"/>
          <p:nvPr/>
        </p:nvSpPr>
        <p:spPr>
          <a:xfrm>
            <a:off x="1745810" y="6574494"/>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1" name="Rectangle 10"/>
          <p:cNvSpPr/>
          <p:nvPr/>
        </p:nvSpPr>
        <p:spPr>
          <a:xfrm>
            <a:off x="127645" y="3667649"/>
            <a:ext cx="7387601" cy="290515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367643909"/>
              </p:ext>
            </p:extLst>
          </p:nvPr>
        </p:nvGraphicFramePr>
        <p:xfrm>
          <a:off x="7628218" y="1038653"/>
          <a:ext cx="4181523" cy="2988330"/>
        </p:xfrm>
        <a:graphic>
          <a:graphicData uri="http://schemas.openxmlformats.org/drawingml/2006/table">
            <a:tbl>
              <a:tblPr firstRow="1" bandRow="1">
                <a:tableStyleId>{21E4AEA4-8DFA-4A89-87EB-49C32662AFE0}</a:tableStyleId>
              </a:tblPr>
              <a:tblGrid>
                <a:gridCol w="1031000"/>
                <a:gridCol w="34925"/>
                <a:gridCol w="1021065"/>
                <a:gridCol w="34925"/>
                <a:gridCol w="1028608"/>
                <a:gridCol w="87129"/>
                <a:gridCol w="943871"/>
              </a:tblGrid>
              <a:tr h="498126">
                <a:tc gridSpan="7">
                  <a:txBody>
                    <a:bodyPr/>
                    <a:lstStyle/>
                    <a:p>
                      <a:pPr algn="ctr"/>
                      <a:r>
                        <a:rPr lang="en-GB" sz="1400" dirty="0" smtClean="0"/>
                        <a:t>Police Scotland Testing Data</a:t>
                      </a:r>
                      <a:r>
                        <a:rPr lang="en-GB" sz="1400" baseline="0" dirty="0" smtClean="0"/>
                        <a:t> </a:t>
                      </a:r>
                      <a:endParaRPr lang="en-GB" sz="1400" dirty="0"/>
                    </a:p>
                  </a:txBody>
                  <a:tcPr anchor="ct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411227">
                <a:tc gridSpan="2">
                  <a:txBody>
                    <a:bodyPr/>
                    <a:lstStyle/>
                    <a:p>
                      <a:pPr algn="ctr" fontAlgn="b"/>
                      <a:r>
                        <a:rPr lang="en-GB" sz="1100" b="1" i="0" u="none" strike="noStrike" dirty="0" smtClean="0">
                          <a:solidFill>
                            <a:srgbClr val="000000"/>
                          </a:solidFill>
                          <a:effectLst/>
                          <a:latin typeface="Calibri" panose="020F0502020204030204" pitchFamily="34" charset="0"/>
                        </a:rPr>
                        <a:t>Total Referrals</a:t>
                      </a: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100" b="1" i="0" u="none" strike="noStrike" dirty="0">
                          <a:solidFill>
                            <a:srgbClr val="000000"/>
                          </a:solidFill>
                          <a:effectLst/>
                          <a:latin typeface="Calibri" panose="020F0502020204030204" pitchFamily="34" charset="0"/>
                        </a:rPr>
                        <a:t>Tested Positive</a:t>
                      </a:r>
                    </a:p>
                  </a:txBody>
                  <a:tcPr marL="9525" marR="9525" marT="9525" marB="0" anchor="ctr"/>
                </a:tc>
                <a:tc hMerge="1">
                  <a:txBody>
                    <a:bodyPr/>
                    <a:lstStyle/>
                    <a:p>
                      <a:endParaRPr lang="en-GB"/>
                    </a:p>
                  </a:txBody>
                  <a:tcPr/>
                </a:tc>
                <a:tc gridSpan="2">
                  <a:txBody>
                    <a:bodyPr/>
                    <a:lstStyle/>
                    <a:p>
                      <a:pPr algn="ctr" fontAlgn="b"/>
                      <a:r>
                        <a:rPr lang="en-GB" sz="1100" b="1" i="0" u="none" strike="noStrike" dirty="0">
                          <a:solidFill>
                            <a:srgbClr val="000000"/>
                          </a:solidFill>
                          <a:effectLst/>
                          <a:latin typeface="Calibri" panose="020F0502020204030204" pitchFamily="34" charset="0"/>
                        </a:rPr>
                        <a:t>Tested Negative</a:t>
                      </a:r>
                    </a:p>
                  </a:txBody>
                  <a:tcPr marL="9525" marR="9525" marT="9525" marB="0" anchor="ctr"/>
                </a:tc>
                <a:tc hMerge="1">
                  <a:txBody>
                    <a:bodyPr/>
                    <a:lstStyle/>
                    <a:p>
                      <a:endParaRPr lang="en-GB"/>
                    </a:p>
                  </a:txBody>
                  <a:tcPr/>
                </a:tc>
                <a:tc>
                  <a:txBody>
                    <a:bodyPr/>
                    <a:lstStyle/>
                    <a:p>
                      <a:pPr algn="ctr" fontAlgn="b"/>
                      <a:r>
                        <a:rPr lang="en-GB" sz="1100" b="1" i="0" u="none" strike="noStrike" dirty="0">
                          <a:solidFill>
                            <a:srgbClr val="000000"/>
                          </a:solidFill>
                          <a:effectLst/>
                          <a:latin typeface="Calibri" panose="020F0502020204030204" pitchFamily="34" charset="0"/>
                        </a:rPr>
                        <a:t>Inconclusive</a:t>
                      </a:r>
                    </a:p>
                  </a:txBody>
                  <a:tcPr marL="9525" marR="9525" marT="9525" marB="0" anchor="ctr"/>
                </a:tc>
              </a:tr>
              <a:tr h="411227">
                <a:tc grid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chemeClr val="tx1"/>
                          </a:solidFill>
                          <a:effectLst/>
                          <a:latin typeface="Calibri" panose="020F0502020204030204" pitchFamily="34" charset="0"/>
                        </a:rPr>
                        <a:t>Symptomatic Testing</a:t>
                      </a: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1420</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176</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1160</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22</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0" u="none" strike="noStrike" dirty="0" smtClean="0">
                          <a:solidFill>
                            <a:schemeClr val="tx1"/>
                          </a:solidFill>
                          <a:effectLst/>
                          <a:latin typeface="Calibri" panose="020F0502020204030204" pitchFamily="34" charset="0"/>
                        </a:rPr>
                        <a:t>Asymptomatic Testing</a:t>
                      </a:r>
                      <a:endParaRPr lang="en-GB" sz="1100" b="1"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748</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20</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526</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2</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1" u="none" strike="noStrike" dirty="0" smtClean="0">
                          <a:solidFill>
                            <a:schemeClr val="tx1"/>
                          </a:solidFill>
                          <a:effectLst/>
                          <a:latin typeface="Calibri" panose="020F0502020204030204" pitchFamily="34" charset="0"/>
                        </a:rPr>
                        <a:t>Other:</a:t>
                      </a:r>
                      <a:r>
                        <a:rPr lang="en-GB" sz="1100" b="1" i="1" u="none" strike="noStrike" baseline="0" dirty="0" smtClean="0">
                          <a:solidFill>
                            <a:schemeClr val="tx1"/>
                          </a:solidFill>
                          <a:effectLst/>
                          <a:latin typeface="Calibri" panose="020F0502020204030204" pitchFamily="34" charset="0"/>
                        </a:rPr>
                        <a:t> Locally Arranged Tests</a:t>
                      </a:r>
                      <a:endParaRPr lang="en-GB" sz="1100" b="1" i="1"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a:txBody>
                    <a:bodyPr/>
                    <a:lstStyle/>
                    <a:p>
                      <a:pPr algn="ctr" fontAlgn="ctr"/>
                      <a:r>
                        <a:rPr lang="en-GB" sz="1100" b="0" i="0" u="none" strike="noStrike" dirty="0" smtClean="0">
                          <a:solidFill>
                            <a:schemeClr val="tx1"/>
                          </a:solidFill>
                          <a:effectLst/>
                          <a:latin typeface="Calibri" panose="020F0502020204030204" pitchFamily="34" charset="0"/>
                        </a:rPr>
                        <a:t>1994</a:t>
                      </a:r>
                      <a:endParaRPr lang="en-GB" sz="1100" b="0" i="0" u="none" strike="noStrike" dirty="0">
                        <a:solidFill>
                          <a:schemeClr val="tx1"/>
                        </a:solidFill>
                        <a:effectLst/>
                        <a:latin typeface="Calibri" panose="020F0502020204030204" pitchFamily="34" charset="0"/>
                      </a:endParaRPr>
                    </a:p>
                  </a:txBody>
                  <a:tcPr marL="9525" marR="9525" marT="9525" marB="0" anchor="ctr"/>
                </a:tc>
                <a:tc gridSpan="2">
                  <a:txBody>
                    <a:bodyPr/>
                    <a:lstStyle/>
                    <a:p>
                      <a:pPr algn="ctr" fontAlgn="ctr"/>
                      <a:r>
                        <a:rPr lang="en-GB" sz="1100" b="0" i="0" u="none" strike="noStrike" dirty="0" smtClean="0">
                          <a:solidFill>
                            <a:schemeClr val="tx1"/>
                          </a:solidFill>
                          <a:effectLst/>
                          <a:latin typeface="Calibri" panose="020F0502020204030204" pitchFamily="34" charset="0"/>
                        </a:rPr>
                        <a:t>589</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1401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3</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r>
            </a:tbl>
          </a:graphicData>
        </a:graphic>
      </p:graphicFrame>
      <p:sp>
        <p:nvSpPr>
          <p:cNvPr id="2" name="TextBox 1"/>
          <p:cNvSpPr txBox="1"/>
          <p:nvPr/>
        </p:nvSpPr>
        <p:spPr>
          <a:xfrm>
            <a:off x="7628218" y="4204590"/>
            <a:ext cx="4181524" cy="1831271"/>
          </a:xfrm>
          <a:prstGeom prst="rect">
            <a:avLst/>
          </a:prstGeom>
          <a:noFill/>
        </p:spPr>
        <p:txBody>
          <a:bodyPr wrap="square" rtlCol="0">
            <a:spAutoFit/>
          </a:bodyPr>
          <a:lstStyle/>
          <a:p>
            <a:pPr algn="just"/>
            <a:r>
              <a:rPr lang="en-GB" sz="800" i="1" dirty="0" smtClean="0"/>
              <a:t>Locally arranged tests may refer to Divisional arrangements, self arranged tests or those arranged by the NHS. </a:t>
            </a:r>
          </a:p>
          <a:p>
            <a:pPr algn="just"/>
            <a:endParaRPr lang="en-GB" sz="800" i="1" dirty="0"/>
          </a:p>
          <a:p>
            <a:pPr algn="just"/>
            <a:r>
              <a:rPr lang="en-GB" sz="800" i="1" dirty="0" smtClean="0"/>
              <a:t>*Work </a:t>
            </a:r>
            <a:r>
              <a:rPr lang="en-GB" sz="800" i="1" dirty="0"/>
              <a:t>has been </a:t>
            </a:r>
            <a:r>
              <a:rPr lang="en-GB" sz="800" i="1" dirty="0" smtClean="0"/>
              <a:t>undertaken resulting in some duplication </a:t>
            </a:r>
            <a:r>
              <a:rPr lang="en-GB" sz="800" i="1" dirty="0"/>
              <a:t>of results </a:t>
            </a:r>
            <a:r>
              <a:rPr lang="en-GB" sz="800" i="1" dirty="0" smtClean="0"/>
              <a:t>being corrected which has resulted </a:t>
            </a:r>
            <a:r>
              <a:rPr lang="en-GB" sz="800" i="1" dirty="0"/>
              <a:t>in a drop, </a:t>
            </a:r>
            <a:r>
              <a:rPr lang="en-GB" sz="800" i="1" dirty="0" smtClean="0"/>
              <a:t>particularly with regards to self referral reporting data, of </a:t>
            </a:r>
            <a:r>
              <a:rPr lang="en-GB" sz="800" i="1" dirty="0"/>
              <a:t>positive and some negative </a:t>
            </a:r>
            <a:r>
              <a:rPr lang="en-GB" sz="800" i="1" dirty="0" smtClean="0"/>
              <a:t>cases.</a:t>
            </a:r>
          </a:p>
          <a:p>
            <a:pPr algn="just"/>
            <a:endParaRPr lang="en-GB" sz="800" i="1" dirty="0"/>
          </a:p>
          <a:p>
            <a:pPr algn="just"/>
            <a:r>
              <a:rPr lang="en-GB" sz="800" i="1" dirty="0"/>
              <a:t>*Please note that individuals who are 'traced' are not always deemed suitable for testing and suitability is determined by the NHS. These tests are not arranged by Police Scotland. For those who have been tested within Phase 3, we have recorded the result accordingly. </a:t>
            </a:r>
            <a:endParaRPr lang="en-GB" sz="800" i="1" dirty="0" smtClean="0"/>
          </a:p>
          <a:p>
            <a:pPr algn="just"/>
            <a:endParaRPr lang="en-GB" sz="800" dirty="0"/>
          </a:p>
          <a:p>
            <a:pPr algn="just"/>
            <a:r>
              <a:rPr lang="en-GB" sz="800" dirty="0" smtClean="0"/>
              <a:t>*The last Testing data report was received on 25</a:t>
            </a:r>
            <a:r>
              <a:rPr lang="en-GB" sz="800" baseline="30000" dirty="0" smtClean="0"/>
              <a:t>th  </a:t>
            </a:r>
            <a:r>
              <a:rPr lang="en-GB" sz="800" dirty="0" smtClean="0"/>
              <a:t>November 2020 and includes tests arranged up to and including 28</a:t>
            </a:r>
            <a:r>
              <a:rPr lang="en-GB" sz="800" baseline="30000" dirty="0" smtClean="0"/>
              <a:t>th </a:t>
            </a:r>
            <a:r>
              <a:rPr lang="en-GB" sz="800" dirty="0" smtClean="0"/>
              <a:t> November 2020. </a:t>
            </a:r>
          </a:p>
          <a:p>
            <a:endParaRPr lang="en-GB" sz="900" i="1" dirty="0"/>
          </a:p>
        </p:txBody>
      </p:sp>
      <p:graphicFrame>
        <p:nvGraphicFramePr>
          <p:cNvPr id="14" name="Chart 13"/>
          <p:cNvGraphicFramePr>
            <a:graphicFrameLocks/>
          </p:cNvGraphicFramePr>
          <p:nvPr>
            <p:extLst>
              <p:ext uri="{D42A27DB-BD31-4B8C-83A1-F6EECF244321}">
                <p14:modId xmlns:p14="http://schemas.microsoft.com/office/powerpoint/2010/main" val="3505301415"/>
              </p:ext>
            </p:extLst>
          </p:nvPr>
        </p:nvGraphicFramePr>
        <p:xfrm>
          <a:off x="75063" y="646331"/>
          <a:ext cx="7553155" cy="30781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4024077410"/>
              </p:ext>
            </p:extLst>
          </p:nvPr>
        </p:nvGraphicFramePr>
        <p:xfrm>
          <a:off x="75063" y="3557156"/>
          <a:ext cx="7553155" cy="30156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1730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494319" y="1239357"/>
            <a:ext cx="2193346" cy="2129687"/>
          </a:xfrm>
          <a:prstGeom prst="rect">
            <a:avLst/>
          </a:prstGeom>
        </p:spPr>
      </p:pic>
      <p:sp>
        <p:nvSpPr>
          <p:cNvPr id="10" name="TextBox 9"/>
          <p:cNvSpPr txBox="1"/>
          <p:nvPr/>
        </p:nvSpPr>
        <p:spPr>
          <a:xfrm>
            <a:off x="8175442" y="5937184"/>
            <a:ext cx="4014151" cy="584775"/>
          </a:xfrm>
          <a:prstGeom prst="rect">
            <a:avLst/>
          </a:prstGeom>
          <a:noFill/>
        </p:spPr>
        <p:txBody>
          <a:bodyPr wrap="square" rtlCol="0">
            <a:spAutoFit/>
          </a:bodyPr>
          <a:lstStyle/>
          <a:p>
            <a:pPr algn="ctr"/>
            <a:r>
              <a:rPr lang="en-GB" sz="800" dirty="0"/>
              <a:t>Note: The referral figures are a count of reports submitted to Police Scotland. These will therefore vary from counts of the number of individuals.</a:t>
            </a:r>
          </a:p>
          <a:p>
            <a:pPr algn="ctr"/>
            <a:r>
              <a:rPr lang="en-GB" sz="800" dirty="0"/>
              <a:t>FPNs may be derived from PHS, Home Office Referrals or from operational incidents.</a:t>
            </a:r>
          </a:p>
          <a:p>
            <a:pPr algn="ctr"/>
            <a:r>
              <a:rPr lang="en-GB" sz="800" dirty="0" smtClean="0"/>
              <a:t>.</a:t>
            </a:r>
          </a:p>
        </p:txBody>
      </p:sp>
      <p:grpSp>
        <p:nvGrpSpPr>
          <p:cNvPr id="3" name="Group 2"/>
          <p:cNvGrpSpPr/>
          <p:nvPr/>
        </p:nvGrpSpPr>
        <p:grpSpPr>
          <a:xfrm>
            <a:off x="61824" y="77317"/>
            <a:ext cx="3944301" cy="2501865"/>
            <a:chOff x="8577367" y="3965576"/>
            <a:chExt cx="3552824" cy="2786500"/>
          </a:xfrm>
        </p:grpSpPr>
        <p:grpSp>
          <p:nvGrpSpPr>
            <p:cNvPr id="4" name="Group 3"/>
            <p:cNvGrpSpPr/>
            <p:nvPr/>
          </p:nvGrpSpPr>
          <p:grpSpPr>
            <a:xfrm>
              <a:off x="8577367" y="3965576"/>
              <a:ext cx="3552824" cy="2786500"/>
              <a:chOff x="70835" y="4655345"/>
              <a:chExt cx="4484791" cy="2111215"/>
            </a:xfrm>
          </p:grpSpPr>
          <p:sp>
            <p:nvSpPr>
              <p:cNvPr id="7" name="Rectangle 6"/>
              <p:cNvSpPr/>
              <p:nvPr/>
            </p:nvSpPr>
            <p:spPr>
              <a:xfrm>
                <a:off x="70835" y="4655345"/>
                <a:ext cx="4484791" cy="2111215"/>
              </a:xfrm>
              <a:prstGeom prst="rect">
                <a:avLst/>
              </a:prstGeom>
              <a:no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8" name="Rectangle 7"/>
              <p:cNvSpPr/>
              <p:nvPr/>
            </p:nvSpPr>
            <p:spPr>
              <a:xfrm>
                <a:off x="70835" y="4671053"/>
                <a:ext cx="4264273" cy="311663"/>
              </a:xfrm>
              <a:prstGeom prst="rect">
                <a:avLst/>
              </a:prstGeom>
              <a:ln>
                <a:noFill/>
              </a:ln>
            </p:spPr>
            <p:txBody>
              <a:bodyPr wrap="square">
                <a:spAutoFit/>
              </a:bodyPr>
              <a:lstStyle/>
              <a:p>
                <a:pPr marL="448310" indent="-448310" algn="ctr"/>
                <a:r>
                  <a:rPr lang="en-GB" b="1" dirty="0" smtClean="0">
                    <a:solidFill>
                      <a:srgbClr val="66006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Service Centre Demand</a:t>
                </a:r>
                <a:endParaRPr lang="en-GB" b="1" dirty="0">
                  <a:solidFill>
                    <a:srgbClr val="66006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pSp>
        <p:sp>
          <p:nvSpPr>
            <p:cNvPr id="6" name="TextBox 5"/>
            <p:cNvSpPr txBox="1"/>
            <p:nvPr/>
          </p:nvSpPr>
          <p:spPr>
            <a:xfrm>
              <a:off x="8673335" y="4240481"/>
              <a:ext cx="3377925" cy="788422"/>
            </a:xfrm>
            <a:prstGeom prst="rect">
              <a:avLst/>
            </a:prstGeom>
            <a:noFill/>
          </p:spPr>
          <p:txBody>
            <a:bodyPr wrap="square" rtlCol="0">
              <a:spAutoFit/>
            </a:bodyPr>
            <a:lstStyle/>
            <a:p>
              <a:endParaRPr lang="en-GB" sz="1000" dirty="0">
                <a:solidFill>
                  <a:srgbClr val="FF0000"/>
                </a:solidFill>
              </a:endParaRPr>
            </a:p>
            <a:p>
              <a:r>
                <a:rPr lang="en-GB" sz="1000" dirty="0" smtClean="0"/>
                <a:t>The volume of 101 and 999 calls answered showed consistent levels for most of the week however 101 calls show a reduction between 28</a:t>
              </a:r>
              <a:r>
                <a:rPr lang="en-GB" sz="1000" baseline="30000" dirty="0" smtClean="0"/>
                <a:t>th</a:t>
              </a:r>
              <a:r>
                <a:rPr lang="en-GB" sz="1000" dirty="0" smtClean="0"/>
                <a:t> -29</a:t>
              </a:r>
              <a:r>
                <a:rPr lang="en-GB" sz="1000" baseline="30000" dirty="0" smtClean="0"/>
                <a:t>th</a:t>
              </a:r>
              <a:r>
                <a:rPr lang="en-GB" sz="1000" dirty="0" smtClean="0"/>
                <a:t> Nov.</a:t>
              </a:r>
            </a:p>
          </p:txBody>
        </p:sp>
      </p:grpSp>
      <p:grpSp>
        <p:nvGrpSpPr>
          <p:cNvPr id="19" name="Group 18"/>
          <p:cNvGrpSpPr/>
          <p:nvPr/>
        </p:nvGrpSpPr>
        <p:grpSpPr>
          <a:xfrm>
            <a:off x="51407" y="2674317"/>
            <a:ext cx="3935443" cy="2445513"/>
            <a:chOff x="70836" y="3667548"/>
            <a:chExt cx="4475058" cy="3100509"/>
          </a:xfrm>
        </p:grpSpPr>
        <p:grpSp>
          <p:nvGrpSpPr>
            <p:cNvPr id="20" name="Group 19"/>
            <p:cNvGrpSpPr/>
            <p:nvPr/>
          </p:nvGrpSpPr>
          <p:grpSpPr>
            <a:xfrm>
              <a:off x="70836" y="3677611"/>
              <a:ext cx="4475058" cy="3090446"/>
              <a:chOff x="70835" y="4655345"/>
              <a:chExt cx="4484791" cy="2111215"/>
            </a:xfrm>
          </p:grpSpPr>
          <p:sp>
            <p:nvSpPr>
              <p:cNvPr id="25" name="Rectangle 24"/>
              <p:cNvSpPr/>
              <p:nvPr/>
            </p:nvSpPr>
            <p:spPr>
              <a:xfrm>
                <a:off x="70835" y="4655345"/>
                <a:ext cx="4484791" cy="211121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26" name="Rectangle 25"/>
              <p:cNvSpPr/>
              <p:nvPr/>
            </p:nvSpPr>
            <p:spPr>
              <a:xfrm>
                <a:off x="1291836" y="4661414"/>
                <a:ext cx="2062143" cy="319883"/>
              </a:xfrm>
              <a:prstGeom prst="rect">
                <a:avLst/>
              </a:prstGeom>
            </p:spPr>
            <p:txBody>
              <a:bodyPr wrap="none">
                <a:spAutoFit/>
              </a:bodyPr>
              <a:lstStyle/>
              <a:p>
                <a:pPr marL="448310" indent="-448310"/>
                <a:r>
                  <a:rPr lang="en-GB" b="1" dirty="0" smtClean="0">
                    <a:solidFill>
                      <a:srgbClr val="7030A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Incident Demand</a:t>
                </a:r>
                <a:endParaRPr lang="en-GB" b="1" dirty="0">
                  <a:solidFill>
                    <a:srgbClr val="7030A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pSp>
        <p:sp>
          <p:nvSpPr>
            <p:cNvPr id="22" name="TextBox 21"/>
            <p:cNvSpPr txBox="1"/>
            <p:nvPr/>
          </p:nvSpPr>
          <p:spPr>
            <a:xfrm>
              <a:off x="138701" y="3667548"/>
              <a:ext cx="4292443" cy="1404757"/>
            </a:xfrm>
            <a:prstGeom prst="rect">
              <a:avLst/>
            </a:prstGeom>
            <a:noFill/>
          </p:spPr>
          <p:txBody>
            <a:bodyPr wrap="square" rtlCol="0">
              <a:spAutoFit/>
            </a:bodyPr>
            <a:lstStyle/>
            <a:p>
              <a:endParaRPr lang="en-GB" sz="1100" dirty="0" smtClean="0"/>
            </a:p>
            <a:p>
              <a:endParaRPr lang="en-GB" sz="1100" dirty="0" smtClean="0"/>
            </a:p>
            <a:p>
              <a:r>
                <a:rPr lang="en-GB" sz="1100" dirty="0" smtClean="0"/>
                <a:t>Incident </a:t>
              </a:r>
              <a:r>
                <a:rPr lang="en-GB" sz="1100" dirty="0"/>
                <a:t>volume </a:t>
              </a:r>
              <a:r>
                <a:rPr lang="en-GB" sz="1100" dirty="0" smtClean="0"/>
                <a:t>on 28</a:t>
              </a:r>
              <a:r>
                <a:rPr lang="en-GB" sz="1100" baseline="30000" dirty="0" smtClean="0"/>
                <a:t>th </a:t>
              </a:r>
              <a:r>
                <a:rPr lang="en-GB" sz="1100" dirty="0" smtClean="0"/>
                <a:t>November 2020 was higher than 2019 levels however remained at a lower level for the remainder of the </a:t>
              </a:r>
              <a:r>
                <a:rPr lang="en-GB" sz="1100" dirty="0"/>
                <a:t>week. Overall incident volume continues to show lower levels compared to the same time last year. </a:t>
              </a:r>
            </a:p>
          </p:txBody>
        </p:sp>
      </p:grpSp>
      <p:sp>
        <p:nvSpPr>
          <p:cNvPr id="43" name="TextBox 26"/>
          <p:cNvSpPr txBox="1"/>
          <p:nvPr/>
        </p:nvSpPr>
        <p:spPr>
          <a:xfrm>
            <a:off x="1584290" y="6568912"/>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44"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pSp>
        <p:nvGrpSpPr>
          <p:cNvPr id="59" name="Group 58"/>
          <p:cNvGrpSpPr/>
          <p:nvPr/>
        </p:nvGrpSpPr>
        <p:grpSpPr>
          <a:xfrm>
            <a:off x="8238565" y="77318"/>
            <a:ext cx="3869072" cy="3270768"/>
            <a:chOff x="4625704" y="78982"/>
            <a:chExt cx="3869072" cy="3270768"/>
          </a:xfrm>
        </p:grpSpPr>
        <p:sp>
          <p:nvSpPr>
            <p:cNvPr id="60" name="Rectangle 59"/>
            <p:cNvSpPr/>
            <p:nvPr/>
          </p:nvSpPr>
          <p:spPr>
            <a:xfrm>
              <a:off x="4625704" y="78982"/>
              <a:ext cx="3869072" cy="3270768"/>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1" name="Rectangle 60"/>
            <p:cNvSpPr/>
            <p:nvPr/>
          </p:nvSpPr>
          <p:spPr>
            <a:xfrm>
              <a:off x="4653272" y="80960"/>
              <a:ext cx="3839900" cy="369332"/>
            </a:xfrm>
            <a:prstGeom prst="rect">
              <a:avLst/>
            </a:prstGeom>
            <a:ln>
              <a:noFill/>
            </a:ln>
          </p:spPr>
          <p:txBody>
            <a:bodyPr wrap="square">
              <a:spAutoFit/>
            </a:bodyPr>
            <a:lstStyle/>
            <a:p>
              <a:pPr marL="448310" indent="-448310" algn="ctr"/>
              <a:r>
                <a:rPr lang="en-GB" b="1" dirty="0" smtClean="0">
                  <a:solidFill>
                    <a:srgbClr val="FF9999"/>
                  </a:solidFill>
                  <a:ea typeface="Calibri" panose="020F0502020204030204" pitchFamily="34" charset="0"/>
                  <a:cs typeface="Times New Roman" panose="02020603050405020304" pitchFamily="18" charset="0"/>
                </a:rPr>
                <a:t>Coronavirus Legislation</a:t>
              </a:r>
              <a:endParaRPr lang="en-GB" b="1" dirty="0">
                <a:solidFill>
                  <a:srgbClr val="FF9999"/>
                </a:solidFill>
                <a:ea typeface="Calibri" panose="020F0502020204030204" pitchFamily="34" charset="0"/>
                <a:cs typeface="Times New Roman" panose="02020603050405020304" pitchFamily="18" charset="0"/>
              </a:endParaRPr>
            </a:p>
          </p:txBody>
        </p:sp>
        <p:sp>
          <p:nvSpPr>
            <p:cNvPr id="62" name="TextBox 61"/>
            <p:cNvSpPr txBox="1"/>
            <p:nvPr/>
          </p:nvSpPr>
          <p:spPr>
            <a:xfrm>
              <a:off x="4653271" y="713554"/>
              <a:ext cx="3738916" cy="707886"/>
            </a:xfrm>
            <a:prstGeom prst="rect">
              <a:avLst/>
            </a:prstGeom>
            <a:noFill/>
          </p:spPr>
          <p:txBody>
            <a:bodyPr wrap="square" rtlCol="0">
              <a:spAutoFit/>
            </a:bodyPr>
            <a:lstStyle/>
            <a:p>
              <a:r>
                <a:rPr lang="en-GB" sz="1000" dirty="0" smtClean="0"/>
                <a:t>The below chart is indicative of the co-operation levels experienced by police over the last 7 days. </a:t>
              </a:r>
              <a:r>
                <a:rPr lang="en-GB" sz="1000" dirty="0"/>
                <a:t>T</a:t>
              </a:r>
              <a:r>
                <a:rPr lang="en-GB" sz="1000" dirty="0" smtClean="0"/>
                <a:t>he vast majority of interactions between police and the public continue to be resolved without enforcement.</a:t>
              </a:r>
            </a:p>
          </p:txBody>
        </p:sp>
        <p:sp>
          <p:nvSpPr>
            <p:cNvPr id="63" name="TextBox 62"/>
            <p:cNvSpPr txBox="1"/>
            <p:nvPr/>
          </p:nvSpPr>
          <p:spPr>
            <a:xfrm>
              <a:off x="4689178" y="433392"/>
              <a:ext cx="3667102" cy="246221"/>
            </a:xfrm>
            <a:prstGeom prst="rect">
              <a:avLst/>
            </a:prstGeom>
            <a:noFill/>
          </p:spPr>
          <p:txBody>
            <a:bodyPr wrap="square" rtlCol="0">
              <a:spAutoFit/>
            </a:bodyPr>
            <a:lstStyle/>
            <a:p>
              <a:pPr algn="ctr"/>
              <a:r>
                <a:rPr lang="en-GB" sz="1000" u="sng" dirty="0" smtClean="0">
                  <a:solidFill>
                    <a:srgbClr val="FF9999"/>
                  </a:solidFill>
                </a:rPr>
                <a:t>Co-operation with new Coronavirus Legislation</a:t>
              </a:r>
            </a:p>
          </p:txBody>
        </p:sp>
      </p:grpSp>
      <p:sp>
        <p:nvSpPr>
          <p:cNvPr id="58" name="Rectangle 57"/>
          <p:cNvSpPr/>
          <p:nvPr/>
        </p:nvSpPr>
        <p:spPr>
          <a:xfrm>
            <a:off x="8236961" y="3423083"/>
            <a:ext cx="3869072" cy="314443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4" name="Rectangle 63"/>
          <p:cNvSpPr/>
          <p:nvPr/>
        </p:nvSpPr>
        <p:spPr>
          <a:xfrm>
            <a:off x="8350822" y="3454011"/>
            <a:ext cx="3541931" cy="338554"/>
          </a:xfrm>
          <a:prstGeom prst="rect">
            <a:avLst/>
          </a:prstGeom>
        </p:spPr>
        <p:txBody>
          <a:bodyPr wrap="none">
            <a:spAutoFit/>
          </a:bodyPr>
          <a:lstStyle/>
          <a:p>
            <a:pPr marL="448310" indent="-448310" algn="ctr"/>
            <a:r>
              <a:rPr lang="en-GB" sz="1600" b="1" dirty="0" smtClean="0">
                <a:solidFill>
                  <a:schemeClr val="accent4"/>
                </a:solidFill>
                <a:ea typeface="Calibri" panose="020F0502020204030204" pitchFamily="34" charset="0"/>
                <a:cs typeface="Times New Roman" panose="02020603050405020304" pitchFamily="18" charset="0"/>
              </a:rPr>
              <a:t>Quarantine Referrals to 29</a:t>
            </a:r>
            <a:r>
              <a:rPr lang="en-GB" sz="1600" b="1" baseline="30000" dirty="0" smtClean="0">
                <a:solidFill>
                  <a:schemeClr val="accent4"/>
                </a:solidFill>
                <a:ea typeface="Calibri" panose="020F0502020204030204" pitchFamily="34" charset="0"/>
                <a:cs typeface="Times New Roman" panose="02020603050405020304" pitchFamily="18" charset="0"/>
              </a:rPr>
              <a:t>th</a:t>
            </a:r>
            <a:r>
              <a:rPr lang="en-GB" sz="1600" b="1" dirty="0" smtClean="0">
                <a:solidFill>
                  <a:schemeClr val="accent4"/>
                </a:solidFill>
                <a:ea typeface="Calibri" panose="020F0502020204030204" pitchFamily="34" charset="0"/>
                <a:cs typeface="Times New Roman" panose="02020603050405020304" pitchFamily="18" charset="0"/>
              </a:rPr>
              <a:t> November</a:t>
            </a:r>
            <a:endParaRPr lang="en-GB" sz="1600" b="1" dirty="0">
              <a:solidFill>
                <a:schemeClr val="accent4"/>
              </a:solidFill>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05440832"/>
              </p:ext>
            </p:extLst>
          </p:nvPr>
        </p:nvGraphicFramePr>
        <p:xfrm>
          <a:off x="8445609" y="3838259"/>
          <a:ext cx="3451776" cy="1749585"/>
        </p:xfrm>
        <a:graphic>
          <a:graphicData uri="http://schemas.openxmlformats.org/drawingml/2006/table">
            <a:tbl>
              <a:tblPr firstRow="1" bandRow="1">
                <a:tableStyleId>{C4B1156A-380E-4F78-BDF5-A606A8083BF9}</a:tableStyleId>
              </a:tblPr>
              <a:tblGrid>
                <a:gridCol w="2610335"/>
                <a:gridCol w="841441"/>
              </a:tblGrid>
              <a:tr h="294313">
                <a:tc>
                  <a:txBody>
                    <a:bodyPr/>
                    <a:lstStyle/>
                    <a:p>
                      <a:pPr algn="l"/>
                      <a:r>
                        <a:rPr lang="en-GB" sz="1000" b="1" dirty="0" smtClean="0">
                          <a:solidFill>
                            <a:schemeClr val="tx1"/>
                          </a:solidFill>
                        </a:rPr>
                        <a:t>Public Health Scotland Travel Regs. Referrals</a:t>
                      </a:r>
                    </a:p>
                  </a:txBody>
                  <a:tcPr anchor="ctr">
                    <a:solidFill>
                      <a:srgbClr val="FFE8CB"/>
                    </a:solidFill>
                  </a:tcPr>
                </a:tc>
                <a:tc>
                  <a:txBody>
                    <a:bodyPr/>
                    <a:lstStyle/>
                    <a:p>
                      <a:pPr algn="ctr"/>
                      <a:r>
                        <a:rPr lang="en-GB" sz="1000" b="1" dirty="0" smtClean="0">
                          <a:solidFill>
                            <a:schemeClr val="tx1"/>
                          </a:solidFill>
                        </a:rPr>
                        <a:t>2246</a:t>
                      </a:r>
                      <a:endParaRPr lang="en-GB" sz="1000" b="1" dirty="0">
                        <a:solidFill>
                          <a:schemeClr val="tx1"/>
                        </a:solidFill>
                      </a:endParaRPr>
                    </a:p>
                  </a:txBody>
                  <a:tcPr anchor="ctr">
                    <a:solidFill>
                      <a:srgbClr val="FFE8CB"/>
                    </a:solidFill>
                  </a:tcPr>
                </a:tc>
              </a:tr>
              <a:tr h="294313">
                <a:tc>
                  <a:txBody>
                    <a:bodyPr/>
                    <a:lstStyle/>
                    <a:p>
                      <a:pPr algn="l"/>
                      <a:r>
                        <a:rPr lang="en-GB" sz="1000" b="0" dirty="0" smtClean="0">
                          <a:solidFill>
                            <a:schemeClr val="tx1"/>
                          </a:solidFill>
                        </a:rPr>
                        <a:t>Investigated by Resolution Team</a:t>
                      </a:r>
                    </a:p>
                  </a:txBody>
                  <a:tcPr anchor="ctr">
                    <a:solidFill>
                      <a:srgbClr val="FFF4E7"/>
                    </a:solidFill>
                  </a:tcPr>
                </a:tc>
                <a:tc>
                  <a:txBody>
                    <a:bodyPr/>
                    <a:lstStyle/>
                    <a:p>
                      <a:pPr algn="ctr"/>
                      <a:r>
                        <a:rPr lang="en-GB" sz="1000" b="1" dirty="0" smtClean="0">
                          <a:solidFill>
                            <a:schemeClr val="tx1"/>
                          </a:solidFill>
                        </a:rPr>
                        <a:t>543</a:t>
                      </a:r>
                      <a:endParaRPr lang="en-GB" sz="1000" b="1" dirty="0">
                        <a:solidFill>
                          <a:schemeClr val="tx1"/>
                        </a:solidFill>
                      </a:endParaRPr>
                    </a:p>
                  </a:txBody>
                  <a:tcPr anchor="ctr">
                    <a:solidFill>
                      <a:srgbClr val="FFF4E7"/>
                    </a:solidFill>
                  </a:tcPr>
                </a:tc>
              </a:tr>
              <a:tr h="294313">
                <a:tc>
                  <a:txBody>
                    <a:bodyPr/>
                    <a:lstStyle/>
                    <a:p>
                      <a:pPr algn="l"/>
                      <a:r>
                        <a:rPr lang="en-GB" sz="1000" b="0" dirty="0" smtClean="0">
                          <a:solidFill>
                            <a:schemeClr val="tx1"/>
                          </a:solidFill>
                        </a:rPr>
                        <a:t>Investigated by Local Policing </a:t>
                      </a:r>
                    </a:p>
                  </a:txBody>
                  <a:tcPr anchor="ctr"/>
                </a:tc>
                <a:tc>
                  <a:txBody>
                    <a:bodyPr/>
                    <a:lstStyle/>
                    <a:p>
                      <a:pPr algn="ctr"/>
                      <a:r>
                        <a:rPr lang="en-GB" sz="1000" b="1" dirty="0" smtClean="0">
                          <a:solidFill>
                            <a:schemeClr val="tx1"/>
                          </a:solidFill>
                        </a:rPr>
                        <a:t>458</a:t>
                      </a:r>
                      <a:endParaRPr lang="en-GB" sz="1000" b="1" dirty="0">
                        <a:solidFill>
                          <a:schemeClr val="tx1"/>
                        </a:solidFill>
                      </a:endParaRPr>
                    </a:p>
                  </a:txBody>
                  <a:tcPr anchor="ctr"/>
                </a:tc>
              </a:tr>
              <a:tr h="288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Investigations</a:t>
                      </a:r>
                      <a:r>
                        <a:rPr lang="en-GB" sz="1000" baseline="0" dirty="0" smtClean="0">
                          <a:solidFill>
                            <a:schemeClr val="tx1"/>
                          </a:solidFill>
                        </a:rPr>
                        <a:t> </a:t>
                      </a:r>
                      <a:r>
                        <a:rPr lang="en-GB" sz="1000" dirty="0" smtClean="0">
                          <a:solidFill>
                            <a:schemeClr val="tx1"/>
                          </a:solidFill>
                        </a:rPr>
                        <a:t>Ongoing</a:t>
                      </a:r>
                      <a:endParaRPr lang="en-GB" sz="1000" dirty="0">
                        <a:solidFill>
                          <a:schemeClr val="tx1"/>
                        </a:solidFill>
                      </a:endParaRPr>
                    </a:p>
                  </a:txBody>
                  <a:tcPr anchor="ctr">
                    <a:solidFill>
                      <a:srgbClr val="FFF4E7"/>
                    </a:solidFill>
                  </a:tcPr>
                </a:tc>
                <a:tc>
                  <a:txBody>
                    <a:bodyPr/>
                    <a:lstStyle/>
                    <a:p>
                      <a:pPr algn="ctr"/>
                      <a:r>
                        <a:rPr lang="en-GB" sz="1000" b="1" dirty="0" smtClean="0">
                          <a:solidFill>
                            <a:schemeClr val="tx1"/>
                          </a:solidFill>
                        </a:rPr>
                        <a:t>0</a:t>
                      </a:r>
                      <a:endParaRPr lang="en-GB" sz="1000" b="1" dirty="0">
                        <a:solidFill>
                          <a:schemeClr val="tx1"/>
                        </a:solidFill>
                      </a:endParaRPr>
                    </a:p>
                  </a:txBody>
                  <a:tcPr anchor="ctr">
                    <a:solidFill>
                      <a:srgbClr val="FFF4E7"/>
                    </a:solidFill>
                  </a:tcPr>
                </a:tc>
              </a:tr>
              <a:tr h="288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Weeded prior to investigation</a:t>
                      </a:r>
                      <a:endParaRPr lang="en-GB" sz="1000" dirty="0">
                        <a:solidFill>
                          <a:schemeClr val="tx1"/>
                        </a:solidFill>
                      </a:endParaRPr>
                    </a:p>
                  </a:txBody>
                  <a:tcPr anchor="ctr"/>
                </a:tc>
                <a:tc>
                  <a:txBody>
                    <a:bodyPr/>
                    <a:lstStyle/>
                    <a:p>
                      <a:pPr algn="ctr"/>
                      <a:r>
                        <a:rPr lang="en-GB" sz="1000" b="1" dirty="0" smtClean="0">
                          <a:solidFill>
                            <a:schemeClr val="tx1"/>
                          </a:solidFill>
                        </a:rPr>
                        <a:t>1245</a:t>
                      </a:r>
                      <a:endParaRPr lang="en-GB" sz="1000" b="1" dirty="0">
                        <a:solidFill>
                          <a:schemeClr val="tx1"/>
                        </a:solidFill>
                      </a:endParaRPr>
                    </a:p>
                  </a:txBody>
                  <a:tcPr anchor="ctr"/>
                </a:tc>
              </a:tr>
              <a:tr h="288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anchor="ctr"/>
                </a:tc>
                <a:tc>
                  <a:txBody>
                    <a:bodyPr/>
                    <a:lstStyle/>
                    <a:p>
                      <a:pPr algn="ctr"/>
                      <a:endParaRPr lang="en-GB" sz="1000" b="1" dirty="0">
                        <a:solidFill>
                          <a:schemeClr val="tx1"/>
                        </a:solidFill>
                      </a:endParaRPr>
                    </a:p>
                  </a:txBody>
                  <a:tcPr anchor="ctr"/>
                </a:tc>
              </a:tr>
            </a:tbl>
          </a:graphicData>
        </a:graphic>
      </p:graphicFrame>
      <p:sp>
        <p:nvSpPr>
          <p:cNvPr id="65" name="Rectangle 64"/>
          <p:cNvSpPr/>
          <p:nvPr/>
        </p:nvSpPr>
        <p:spPr>
          <a:xfrm>
            <a:off x="51407" y="5189056"/>
            <a:ext cx="3935443" cy="1378466"/>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solidFill>
                  <a:schemeClr val="tx1"/>
                </a:solidFill>
              </a:rPr>
              <a:t>Gatherings in Private Dwellings</a:t>
            </a:r>
          </a:p>
          <a:p>
            <a:pPr algn="ctr"/>
            <a:r>
              <a:rPr lang="en-GB" sz="1200" dirty="0" smtClean="0">
                <a:solidFill>
                  <a:schemeClr val="tx1"/>
                </a:solidFill>
              </a:rPr>
              <a:t>From 28/08/2020 – 29/11/2020</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smtClean="0">
              <a:solidFill>
                <a:schemeClr val="tx1"/>
              </a:solidFill>
            </a:endParaRPr>
          </a:p>
        </p:txBody>
      </p:sp>
      <p:sp>
        <p:nvSpPr>
          <p:cNvPr id="66" name="Rectangle 65"/>
          <p:cNvSpPr/>
          <p:nvPr/>
        </p:nvSpPr>
        <p:spPr>
          <a:xfrm>
            <a:off x="51406" y="5662917"/>
            <a:ext cx="3984051" cy="830997"/>
          </a:xfrm>
          <a:prstGeom prst="rect">
            <a:avLst/>
          </a:prstGeom>
        </p:spPr>
        <p:txBody>
          <a:bodyPr wrap="square">
            <a:spAutoFit/>
          </a:bodyPr>
          <a:lstStyle/>
          <a:p>
            <a:pPr algn="ctr"/>
            <a:r>
              <a:rPr lang="en-GB" sz="2400" dirty="0" smtClean="0">
                <a:effectLst>
                  <a:outerShdw blurRad="38100" dist="38100" dir="2700000" algn="tl">
                    <a:srgbClr val="000000">
                      <a:alpha val="43137"/>
                    </a:srgbClr>
                  </a:outerShdw>
                </a:effectLst>
              </a:rPr>
              <a:t>5190</a:t>
            </a:r>
            <a:r>
              <a:rPr lang="en-GB" sz="1200" dirty="0" smtClean="0">
                <a:effectLst>
                  <a:outerShdw blurRad="38100" dist="38100" dir="2700000" algn="tl">
                    <a:srgbClr val="000000">
                      <a:alpha val="43137"/>
                    </a:srgbClr>
                  </a:outerShdw>
                </a:effectLst>
              </a:rPr>
              <a:t> </a:t>
            </a:r>
            <a:r>
              <a:rPr lang="en-GB" sz="1200" dirty="0" smtClean="0"/>
              <a:t>Attended reports of House Party </a:t>
            </a:r>
          </a:p>
          <a:p>
            <a:pPr algn="ctr"/>
            <a:r>
              <a:rPr lang="en-GB" sz="2400" dirty="0" smtClean="0">
                <a:effectLst>
                  <a:outerShdw blurRad="38100" dist="38100" dir="2700000" algn="tl">
                    <a:srgbClr val="000000">
                      <a:alpha val="43137"/>
                    </a:srgbClr>
                  </a:outerShdw>
                </a:effectLst>
              </a:rPr>
              <a:t>2847</a:t>
            </a:r>
            <a:r>
              <a:rPr lang="en-GB" sz="1200" dirty="0" smtClean="0"/>
              <a:t> House Parties Dispersed</a:t>
            </a:r>
          </a:p>
        </p:txBody>
      </p:sp>
      <p:sp>
        <p:nvSpPr>
          <p:cNvPr id="67" name="Rectangle 66"/>
          <p:cNvSpPr/>
          <p:nvPr/>
        </p:nvSpPr>
        <p:spPr>
          <a:xfrm>
            <a:off x="5141863" y="399846"/>
            <a:ext cx="2820004" cy="215444"/>
          </a:xfrm>
          <a:prstGeom prst="rect">
            <a:avLst/>
          </a:prstGeom>
        </p:spPr>
        <p:txBody>
          <a:bodyPr wrap="none">
            <a:spAutoFit/>
          </a:bodyPr>
          <a:lstStyle/>
          <a:p>
            <a:pPr algn="ctr"/>
            <a:r>
              <a:rPr lang="en-GB" sz="800" dirty="0">
                <a:solidFill>
                  <a:schemeClr val="bg1"/>
                </a:solidFill>
              </a:rPr>
              <a:t>Crime Volume (9 March – Present compared to Previous Year)</a:t>
            </a:r>
          </a:p>
        </p:txBody>
      </p:sp>
      <p:sp>
        <p:nvSpPr>
          <p:cNvPr id="68" name="Rectangle 67"/>
          <p:cNvSpPr/>
          <p:nvPr/>
        </p:nvSpPr>
        <p:spPr>
          <a:xfrm>
            <a:off x="5699613" y="2781920"/>
            <a:ext cx="1627369" cy="384721"/>
          </a:xfrm>
          <a:prstGeom prst="rect">
            <a:avLst/>
          </a:prstGeom>
        </p:spPr>
        <p:txBody>
          <a:bodyPr wrap="none">
            <a:spAutoFit/>
          </a:bodyPr>
          <a:lstStyle/>
          <a:p>
            <a:pPr marL="448310" indent="-448310" algn="ctr"/>
            <a:r>
              <a:rPr lang="en-GB" sz="1100" b="1" dirty="0">
                <a:solidFill>
                  <a:schemeClr val="bg1"/>
                </a:solidFill>
                <a:ea typeface="Calibri" panose="020F0502020204030204" pitchFamily="34" charset="0"/>
                <a:cs typeface="Times New Roman" panose="02020603050405020304" pitchFamily="18" charset="0"/>
              </a:rPr>
              <a:t>Crime Group Breakdown</a:t>
            </a:r>
          </a:p>
          <a:p>
            <a:pPr marL="448310" indent="-448310" algn="ctr"/>
            <a:r>
              <a:rPr lang="en-GB" sz="800" b="1" dirty="0">
                <a:solidFill>
                  <a:schemeClr val="bg1"/>
                </a:solidFill>
                <a:ea typeface="Calibri" panose="020F0502020204030204" pitchFamily="34" charset="0"/>
                <a:cs typeface="Times New Roman" panose="02020603050405020304" pitchFamily="18" charset="0"/>
              </a:rPr>
              <a:t>Change from previous year</a:t>
            </a:r>
          </a:p>
        </p:txBody>
      </p:sp>
      <p:sp>
        <p:nvSpPr>
          <p:cNvPr id="69" name="Rectangle 68"/>
          <p:cNvSpPr/>
          <p:nvPr/>
        </p:nvSpPr>
        <p:spPr>
          <a:xfrm>
            <a:off x="4042449" y="52301"/>
            <a:ext cx="4138912" cy="3885679"/>
          </a:xfrm>
          <a:prstGeom prst="rect">
            <a:avLst/>
          </a:prstGeom>
          <a:solidFill>
            <a:srgbClr val="0070C0"/>
          </a:solidFill>
        </p:spPr>
        <p:txBody>
          <a:bodyPr wrap="square">
            <a:spAutoFit/>
          </a:bodyPr>
          <a:lstStyle/>
          <a:p>
            <a:pPr marL="448310" indent="-448310" algn="ctr"/>
            <a:r>
              <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Crime</a:t>
            </a:r>
          </a:p>
          <a:p>
            <a:pPr marL="448310" indent="-448310" algn="ctr"/>
            <a:r>
              <a:rPr lang="en-GB" sz="1050" dirty="0">
                <a:solidFill>
                  <a:prstClr val="white"/>
                </a:solidFill>
                <a:ea typeface="Calibri" panose="020F0502020204030204" pitchFamily="34" charset="0"/>
                <a:cs typeface="Times New Roman" panose="02020603050405020304" pitchFamily="18" charset="0"/>
              </a:rPr>
              <a:t>Crime Volume (9 March – Present compared to Previous Year</a:t>
            </a:r>
            <a:r>
              <a:rPr lang="en-GB" sz="1050"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p>
          <a:p>
            <a:pPr marL="448310" indent="-448310" algn="ctr"/>
            <a:endParaRPr lang="en-GB" sz="1050"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r>
              <a:rPr lang="en-GB" sz="1050" dirty="0">
                <a:solidFill>
                  <a:schemeClr val="bg1"/>
                </a:solidFill>
                <a:ea typeface="Calibri" panose="020F0502020204030204" pitchFamily="34" charset="0"/>
                <a:cs typeface="Times New Roman" panose="02020603050405020304" pitchFamily="18" charset="0"/>
              </a:rPr>
              <a:t>Crime has continued to trend at levels lower than </a:t>
            </a:r>
            <a:r>
              <a:rPr lang="en-GB" sz="1050" dirty="0" smtClean="0">
                <a:solidFill>
                  <a:schemeClr val="bg1"/>
                </a:solidFill>
                <a:ea typeface="Calibri" panose="020F0502020204030204" pitchFamily="34" charset="0"/>
                <a:cs typeface="Times New Roman" panose="02020603050405020304" pitchFamily="18" charset="0"/>
              </a:rPr>
              <a:t>the seasonal </a:t>
            </a:r>
            <a:r>
              <a:rPr lang="en-GB" sz="1050" dirty="0">
                <a:solidFill>
                  <a:schemeClr val="bg1"/>
                </a:solidFill>
                <a:ea typeface="Calibri" panose="020F0502020204030204" pitchFamily="34" charset="0"/>
                <a:cs typeface="Times New Roman" panose="02020603050405020304" pitchFamily="18" charset="0"/>
              </a:rPr>
              <a:t>average, and total crime volume year to </a:t>
            </a:r>
            <a:r>
              <a:rPr lang="en-GB" sz="1050" dirty="0" smtClean="0">
                <a:solidFill>
                  <a:schemeClr val="bg1"/>
                </a:solidFill>
                <a:ea typeface="Calibri" panose="020F0502020204030204" pitchFamily="34" charset="0"/>
                <a:cs typeface="Times New Roman" panose="02020603050405020304" pitchFamily="18" charset="0"/>
              </a:rPr>
              <a:t>date </a:t>
            </a:r>
            <a:r>
              <a:rPr lang="en-GB" sz="1050" dirty="0">
                <a:solidFill>
                  <a:schemeClr val="bg1"/>
                </a:solidFill>
                <a:ea typeface="Calibri" panose="020F0502020204030204" pitchFamily="34" charset="0"/>
                <a:cs typeface="Times New Roman" panose="02020603050405020304" pitchFamily="18" charset="0"/>
              </a:rPr>
              <a:t>continues to remain </a:t>
            </a:r>
            <a:r>
              <a:rPr lang="en-GB" sz="1050" dirty="0" smtClean="0">
                <a:solidFill>
                  <a:schemeClr val="bg1"/>
                </a:solidFill>
                <a:ea typeface="Calibri" panose="020F0502020204030204" pitchFamily="34" charset="0"/>
                <a:cs typeface="Times New Roman" panose="02020603050405020304" pitchFamily="18" charset="0"/>
              </a:rPr>
              <a:t>lower (6%) </a:t>
            </a:r>
            <a:r>
              <a:rPr lang="en-GB" sz="1050" dirty="0">
                <a:solidFill>
                  <a:schemeClr val="bg1"/>
                </a:solidFill>
                <a:ea typeface="Calibri" panose="020F0502020204030204" pitchFamily="34" charset="0"/>
                <a:cs typeface="Times New Roman" panose="02020603050405020304" pitchFamily="18" charset="0"/>
              </a:rPr>
              <a:t>than last year. </a:t>
            </a:r>
          </a:p>
          <a:p>
            <a:pPr marL="448310" indent="-448310" algn="ctr"/>
            <a:endParaRPr lang="en-GB" sz="20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r>
              <a:rPr lang="en-GB" sz="2400" b="1"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7486 </a:t>
            </a:r>
            <a:r>
              <a:rPr lang="en-GB" sz="1800" b="1"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Offences under COVID Legislation</a:t>
            </a:r>
          </a:p>
          <a:p>
            <a:pPr algn="ctr"/>
            <a:r>
              <a:rPr lang="en-GB" sz="1000" dirty="0">
                <a:solidFill>
                  <a:prstClr val="white"/>
                </a:solidFill>
                <a:ea typeface="Calibri" panose="020F0502020204030204" pitchFamily="34" charset="0"/>
                <a:cs typeface="Times New Roman" panose="02020603050405020304" pitchFamily="18" charset="0"/>
              </a:rPr>
              <a:t>Recorded COVID Charges are pulled from Police Scotland CRIME systems rather than CVI. Enforcement activity includes Fixed Penalty Notices and offences recorded on Police Scotland’s Crime Recording System </a:t>
            </a:r>
          </a:p>
        </p:txBody>
      </p:sp>
      <p:graphicFrame>
        <p:nvGraphicFramePr>
          <p:cNvPr id="72" name="Table 71"/>
          <p:cNvGraphicFramePr>
            <a:graphicFrameLocks noGrp="1"/>
          </p:cNvGraphicFramePr>
          <p:nvPr>
            <p:extLst>
              <p:ext uri="{D42A27DB-BD31-4B8C-83A1-F6EECF244321}">
                <p14:modId xmlns:p14="http://schemas.microsoft.com/office/powerpoint/2010/main" val="3245837409"/>
              </p:ext>
            </p:extLst>
          </p:nvPr>
        </p:nvGraphicFramePr>
        <p:xfrm>
          <a:off x="5504881" y="1752753"/>
          <a:ext cx="2650700" cy="1224280"/>
        </p:xfrm>
        <a:graphic>
          <a:graphicData uri="http://schemas.openxmlformats.org/drawingml/2006/table">
            <a:tbl>
              <a:tblPr firstRow="1" bandRow="1">
                <a:tableStyleId>{5C22544A-7EE6-4342-B048-85BDC9FD1C3A}</a:tableStyleId>
              </a:tblPr>
              <a:tblGrid>
                <a:gridCol w="530140"/>
                <a:gridCol w="530140"/>
                <a:gridCol w="530140"/>
                <a:gridCol w="530140"/>
                <a:gridCol w="530140"/>
              </a:tblGrid>
              <a:tr h="370840">
                <a:tc gridSpan="5">
                  <a:txBody>
                    <a:bodyPr/>
                    <a:lstStyle/>
                    <a:p>
                      <a:pPr algn="ctr"/>
                      <a:r>
                        <a:rPr lang="en-GB" sz="1200" b="1" dirty="0" smtClean="0"/>
                        <a:t>Crime Group Breakdown</a:t>
                      </a:r>
                    </a:p>
                    <a:p>
                      <a:pPr algn="ctr"/>
                      <a:r>
                        <a:rPr lang="en-GB" sz="1200" b="0" dirty="0" smtClean="0"/>
                        <a:t>Change from previous year</a:t>
                      </a:r>
                    </a:p>
                  </a:txBody>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tr>
              <a:tr h="370840">
                <a:tc>
                  <a:txBody>
                    <a:bodyPr/>
                    <a:lstStyle/>
                    <a:p>
                      <a:pPr algn="ctr"/>
                      <a:r>
                        <a:rPr lang="en-GB" sz="1000" b="1" dirty="0" smtClean="0"/>
                        <a:t>Group 1</a:t>
                      </a:r>
                      <a:endParaRPr lang="en-GB" sz="1000" b="1" dirty="0"/>
                    </a:p>
                  </a:txBody>
                  <a:tcPr/>
                </a:tc>
                <a:tc>
                  <a:txBody>
                    <a:bodyPr/>
                    <a:lstStyle/>
                    <a:p>
                      <a:pPr algn="ctr"/>
                      <a:r>
                        <a:rPr lang="en-GB" sz="1000" b="1" dirty="0" smtClean="0"/>
                        <a:t>Group 2</a:t>
                      </a:r>
                      <a:endParaRPr lang="en-GB" sz="1000" b="1" dirty="0"/>
                    </a:p>
                  </a:txBody>
                  <a:tcPr/>
                </a:tc>
                <a:tc>
                  <a:txBody>
                    <a:bodyPr/>
                    <a:lstStyle/>
                    <a:p>
                      <a:pPr algn="ctr"/>
                      <a:r>
                        <a:rPr lang="en-GB" sz="1000" b="1" dirty="0" smtClean="0"/>
                        <a:t>Group 3</a:t>
                      </a:r>
                      <a:endParaRPr lang="en-GB" sz="1000" b="1" dirty="0"/>
                    </a:p>
                  </a:txBody>
                  <a:tcPr/>
                </a:tc>
                <a:tc>
                  <a:txBody>
                    <a:bodyPr/>
                    <a:lstStyle/>
                    <a:p>
                      <a:pPr algn="ctr"/>
                      <a:r>
                        <a:rPr lang="en-GB" sz="1000" b="1" dirty="0" smtClean="0"/>
                        <a:t>Group 4</a:t>
                      </a:r>
                      <a:endParaRPr lang="en-GB" sz="1000" b="1" dirty="0"/>
                    </a:p>
                  </a:txBody>
                  <a:tcPr/>
                </a:tc>
                <a:tc>
                  <a:txBody>
                    <a:bodyPr/>
                    <a:lstStyle/>
                    <a:p>
                      <a:pPr algn="ctr"/>
                      <a:r>
                        <a:rPr lang="en-GB" sz="1000" b="1" dirty="0" smtClean="0"/>
                        <a:t>Group 5</a:t>
                      </a:r>
                      <a:endParaRPr lang="en-GB" sz="1000" b="1" dirty="0"/>
                    </a:p>
                  </a:txBody>
                  <a:tcPr/>
                </a:tc>
              </a:tr>
              <a:tr h="370840">
                <a:tc>
                  <a:txBody>
                    <a:bodyPr/>
                    <a:lstStyle/>
                    <a:p>
                      <a:pPr algn="ctr"/>
                      <a:r>
                        <a:rPr lang="en-GB" sz="1200" b="1" dirty="0" smtClean="0">
                          <a:solidFill>
                            <a:srgbClr val="00B050"/>
                          </a:solidFill>
                        </a:rPr>
                        <a:t>-7%</a:t>
                      </a:r>
                      <a:endParaRPr lang="en-GB" sz="1200" b="1" dirty="0">
                        <a:solidFill>
                          <a:srgbClr val="00B050"/>
                        </a:solidFill>
                      </a:endParaRPr>
                    </a:p>
                  </a:txBody>
                  <a:tcPr/>
                </a:tc>
                <a:tc>
                  <a:txBody>
                    <a:bodyPr/>
                    <a:lstStyle/>
                    <a:p>
                      <a:pPr algn="ctr"/>
                      <a:r>
                        <a:rPr lang="en-GB" sz="1200" b="1" dirty="0" smtClean="0">
                          <a:solidFill>
                            <a:srgbClr val="00B050"/>
                          </a:solidFill>
                        </a:rPr>
                        <a:t>-5%</a:t>
                      </a:r>
                      <a:endParaRPr lang="en-GB" sz="1200" b="1" dirty="0">
                        <a:solidFill>
                          <a:srgbClr val="00B050"/>
                        </a:solidFill>
                      </a:endParaRPr>
                    </a:p>
                  </a:txBody>
                  <a:tcPr/>
                </a:tc>
                <a:tc>
                  <a:txBody>
                    <a:bodyPr/>
                    <a:lstStyle/>
                    <a:p>
                      <a:pPr algn="ctr"/>
                      <a:r>
                        <a:rPr lang="en-GB" sz="1200" b="1" dirty="0" smtClean="0">
                          <a:solidFill>
                            <a:srgbClr val="00B050"/>
                          </a:solidFill>
                        </a:rPr>
                        <a:t>-16%</a:t>
                      </a:r>
                      <a:endParaRPr lang="en-GB" sz="1200" b="1" dirty="0">
                        <a:solidFill>
                          <a:srgbClr val="00B050"/>
                        </a:solidFill>
                      </a:endParaRPr>
                    </a:p>
                  </a:txBody>
                  <a:tcPr/>
                </a:tc>
                <a:tc>
                  <a:txBody>
                    <a:bodyPr/>
                    <a:lstStyle/>
                    <a:p>
                      <a:pPr algn="ctr"/>
                      <a:r>
                        <a:rPr lang="en-GB" sz="1200" b="1" dirty="0" smtClean="0">
                          <a:solidFill>
                            <a:srgbClr val="00B050"/>
                          </a:solidFill>
                        </a:rPr>
                        <a:t>-10%</a:t>
                      </a:r>
                      <a:endParaRPr lang="en-GB" sz="1200" b="1" dirty="0">
                        <a:solidFill>
                          <a:srgbClr val="00B050"/>
                        </a:solidFill>
                      </a:endParaRPr>
                    </a:p>
                  </a:txBody>
                  <a:tcPr/>
                </a:tc>
                <a:tc>
                  <a:txBody>
                    <a:bodyPr/>
                    <a:lstStyle/>
                    <a:p>
                      <a:pPr algn="ctr"/>
                      <a:r>
                        <a:rPr lang="en-GB" sz="1200" b="1" dirty="0" smtClean="0">
                          <a:solidFill>
                            <a:srgbClr val="C00000"/>
                          </a:solidFill>
                        </a:rPr>
                        <a:t>+9%</a:t>
                      </a:r>
                      <a:endParaRPr lang="en-GB" sz="1200" b="1" dirty="0">
                        <a:solidFill>
                          <a:srgbClr val="C00000"/>
                        </a:solidFill>
                      </a:endParaRPr>
                    </a:p>
                  </a:txBody>
                  <a:tcPr/>
                </a:tc>
              </a:tr>
            </a:tbl>
          </a:graphicData>
        </a:graphic>
      </p:graphicFrame>
      <p:sp>
        <p:nvSpPr>
          <p:cNvPr id="75" name="Footer Placeholder 12"/>
          <p:cNvSpPr txBox="1">
            <a:spLocks/>
          </p:cNvSpPr>
          <p:nvPr/>
        </p:nvSpPr>
        <p:spPr>
          <a:xfrm>
            <a:off x="3903810" y="706801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rgbClr val="FF0000"/>
                </a:solidFill>
                <a:latin typeface="Times New Roman" panose="02020603050405020304" pitchFamily="18" charset="0"/>
              </a:rPr>
              <a:t>
OFFICIAL</a:t>
            </a:r>
            <a:endParaRPr lang="en-GB" b="1" dirty="0">
              <a:solidFill>
                <a:srgbClr val="FF0000"/>
              </a:solidFill>
              <a:latin typeface="Times New Roman" panose="02020603050405020304" pitchFamily="18" charset="0"/>
            </a:endParaRPr>
          </a:p>
        </p:txBody>
      </p:sp>
      <p:sp>
        <p:nvSpPr>
          <p:cNvPr id="78" name="Rectangle 77"/>
          <p:cNvSpPr/>
          <p:nvPr/>
        </p:nvSpPr>
        <p:spPr>
          <a:xfrm>
            <a:off x="4319839" y="6238243"/>
            <a:ext cx="838691" cy="215444"/>
          </a:xfrm>
          <a:prstGeom prst="rect">
            <a:avLst/>
          </a:prstGeom>
        </p:spPr>
        <p:txBody>
          <a:bodyPr wrap="none">
            <a:spAutoFit/>
          </a:bodyPr>
          <a:lstStyle/>
          <a:p>
            <a:pPr marL="448310" indent="-448310" algn="ctr"/>
            <a:r>
              <a:rPr lang="en-GB" sz="800" b="1" dirty="0">
                <a:solidFill>
                  <a:prstClr val="white"/>
                </a:solidFill>
                <a:ea typeface="Calibri" panose="020F0502020204030204" pitchFamily="34" charset="0"/>
                <a:cs typeface="Times New Roman" panose="02020603050405020304" pitchFamily="18" charset="0"/>
              </a:rPr>
              <a:t>Date of Highest</a:t>
            </a:r>
          </a:p>
        </p:txBody>
      </p:sp>
      <p:sp>
        <p:nvSpPr>
          <p:cNvPr id="79" name="Rectangle 78"/>
          <p:cNvSpPr/>
          <p:nvPr/>
        </p:nvSpPr>
        <p:spPr>
          <a:xfrm>
            <a:off x="6621554" y="6243822"/>
            <a:ext cx="1082348" cy="215444"/>
          </a:xfrm>
          <a:prstGeom prst="rect">
            <a:avLst/>
          </a:prstGeom>
        </p:spPr>
        <p:txBody>
          <a:bodyPr wrap="none">
            <a:spAutoFit/>
          </a:bodyPr>
          <a:lstStyle/>
          <a:p>
            <a:pPr marL="448310" indent="-448310" algn="ctr"/>
            <a:r>
              <a:rPr lang="en-GB" sz="800" b="1" dirty="0">
                <a:solidFill>
                  <a:prstClr val="white"/>
                </a:solidFill>
                <a:ea typeface="Calibri" panose="020F0502020204030204" pitchFamily="34" charset="0"/>
                <a:cs typeface="Times New Roman" panose="02020603050405020304" pitchFamily="18" charset="0"/>
              </a:rPr>
              <a:t>% Change from dates</a:t>
            </a:r>
          </a:p>
        </p:txBody>
      </p:sp>
      <p:sp>
        <p:nvSpPr>
          <p:cNvPr id="81" name="Rectangle 80"/>
          <p:cNvSpPr/>
          <p:nvPr/>
        </p:nvSpPr>
        <p:spPr>
          <a:xfrm>
            <a:off x="4053474" y="4012978"/>
            <a:ext cx="4102107" cy="2554545"/>
          </a:xfrm>
          <a:prstGeom prst="rect">
            <a:avLst/>
          </a:prstGeom>
          <a:solidFill>
            <a:schemeClr val="accent2"/>
          </a:solidFill>
        </p:spPr>
        <p:txBody>
          <a:bodyPr wrap="square">
            <a:spAutoFit/>
          </a:bodyPr>
          <a:lstStyle/>
          <a:p>
            <a:pPr marL="448310" indent="-448310" algn="ctr"/>
            <a:r>
              <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Absence</a:t>
            </a:r>
          </a:p>
          <a:p>
            <a:pPr marL="448310" indent="-448310" algn="ctr"/>
            <a:endParaRPr lang="en-GB" sz="2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3200" b="1" dirty="0" smtClean="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8310" indent="-448310" algn="ctr"/>
            <a:endParaRPr lang="en-GB" sz="2400" b="1"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503345812"/>
              </p:ext>
            </p:extLst>
          </p:nvPr>
        </p:nvGraphicFramePr>
        <p:xfrm>
          <a:off x="8445609" y="5307428"/>
          <a:ext cx="3451776" cy="280417"/>
        </p:xfrm>
        <a:graphic>
          <a:graphicData uri="http://schemas.openxmlformats.org/drawingml/2006/table">
            <a:tbl>
              <a:tblPr firstRow="1" bandRow="1">
                <a:tableStyleId>{C4B1156A-380E-4F78-BDF5-A606A8083BF9}</a:tableStyleId>
              </a:tblPr>
              <a:tblGrid>
                <a:gridCol w="2610335"/>
                <a:gridCol w="841441"/>
              </a:tblGrid>
              <a:tr h="280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Travel Reg.</a:t>
                      </a:r>
                      <a:r>
                        <a:rPr lang="en-GB" sz="1000" b="1" baseline="0" dirty="0" smtClean="0"/>
                        <a:t> offences resulting in FPN or </a:t>
                      </a:r>
                      <a:r>
                        <a:rPr lang="en-GB" sz="1000" b="1" baseline="0" dirty="0" err="1" smtClean="0"/>
                        <a:t>SPR</a:t>
                      </a:r>
                      <a:endParaRPr lang="en-GB" sz="1000" b="1" dirty="0">
                        <a:solidFill>
                          <a:schemeClr val="tx1"/>
                        </a:solidFill>
                      </a:endParaRPr>
                    </a:p>
                  </a:txBody>
                  <a:tcPr anchor="ctr">
                    <a:solidFill>
                      <a:srgbClr val="FFE8CB"/>
                    </a:solidFill>
                  </a:tcPr>
                </a:tc>
                <a:tc>
                  <a:txBody>
                    <a:bodyPr/>
                    <a:lstStyle/>
                    <a:p>
                      <a:pPr algn="ctr"/>
                      <a:r>
                        <a:rPr lang="en-GB" sz="1000" b="1" dirty="0" smtClean="0">
                          <a:solidFill>
                            <a:schemeClr val="tx1"/>
                          </a:solidFill>
                        </a:rPr>
                        <a:t>13</a:t>
                      </a:r>
                      <a:endParaRPr lang="en-GB" sz="1000" b="1" dirty="0">
                        <a:solidFill>
                          <a:schemeClr val="tx1"/>
                        </a:solidFill>
                      </a:endParaRPr>
                    </a:p>
                  </a:txBody>
                  <a:tcPr anchor="ctr">
                    <a:solidFill>
                      <a:srgbClr val="FFE8CB"/>
                    </a:solidFill>
                  </a:tcPr>
                </a:tc>
              </a:tr>
            </a:tbl>
          </a:graphicData>
        </a:graphic>
      </p:graphicFrame>
      <p:sp>
        <p:nvSpPr>
          <p:cNvPr id="2" name="TextBox 1"/>
          <p:cNvSpPr txBox="1"/>
          <p:nvPr/>
        </p:nvSpPr>
        <p:spPr>
          <a:xfrm>
            <a:off x="4309560" y="6050301"/>
            <a:ext cx="3652307" cy="415498"/>
          </a:xfrm>
          <a:prstGeom prst="rect">
            <a:avLst/>
          </a:prstGeom>
          <a:noFill/>
        </p:spPr>
        <p:txBody>
          <a:bodyPr wrap="square" rtlCol="0">
            <a:spAutoFit/>
          </a:bodyPr>
          <a:lstStyle/>
          <a:p>
            <a:r>
              <a:rPr lang="en-GB" sz="1050" dirty="0">
                <a:solidFill>
                  <a:schemeClr val="bg1"/>
                </a:solidFill>
              </a:rPr>
              <a:t>Absences throughout the entire week has </a:t>
            </a:r>
            <a:r>
              <a:rPr lang="en-GB" sz="1050" dirty="0" smtClean="0">
                <a:solidFill>
                  <a:schemeClr val="bg1"/>
                </a:solidFill>
              </a:rPr>
              <a:t>continued to trend </a:t>
            </a:r>
            <a:r>
              <a:rPr lang="en-GB" sz="1050" dirty="0">
                <a:solidFill>
                  <a:schemeClr val="bg1"/>
                </a:solidFill>
              </a:rPr>
              <a:t>above levels when compared to 2019. </a:t>
            </a:r>
          </a:p>
        </p:txBody>
      </p:sp>
      <p:graphicFrame>
        <p:nvGraphicFramePr>
          <p:cNvPr id="50" name="Chart 49"/>
          <p:cNvGraphicFramePr>
            <a:graphicFrameLocks/>
          </p:cNvGraphicFramePr>
          <p:nvPr>
            <p:extLst>
              <p:ext uri="{D42A27DB-BD31-4B8C-83A1-F6EECF244321}">
                <p14:modId xmlns:p14="http://schemas.microsoft.com/office/powerpoint/2010/main" val="1376021024"/>
              </p:ext>
            </p:extLst>
          </p:nvPr>
        </p:nvGraphicFramePr>
        <p:xfrm>
          <a:off x="388879" y="3829266"/>
          <a:ext cx="3187240" cy="1168461"/>
        </p:xfrm>
        <a:graphic>
          <a:graphicData uri="http://schemas.openxmlformats.org/drawingml/2006/chart">
            <c:chart xmlns:c="http://schemas.openxmlformats.org/drawingml/2006/chart" xmlns:r="http://schemas.openxmlformats.org/officeDocument/2006/relationships" r:id="rId4"/>
          </a:graphicData>
        </a:graphic>
      </p:graphicFrame>
      <p:pic>
        <p:nvPicPr>
          <p:cNvPr id="24" name="Picture 23"/>
          <p:cNvPicPr>
            <a:picLocks noChangeAspect="1"/>
          </p:cNvPicPr>
          <p:nvPr/>
        </p:nvPicPr>
        <p:blipFill>
          <a:blip r:embed="rId5"/>
          <a:stretch>
            <a:fillRect/>
          </a:stretch>
        </p:blipFill>
        <p:spPr>
          <a:xfrm>
            <a:off x="5058018" y="4532177"/>
            <a:ext cx="2145845" cy="1421364"/>
          </a:xfrm>
          <a:prstGeom prst="rect">
            <a:avLst/>
          </a:prstGeom>
        </p:spPr>
      </p:pic>
      <p:graphicFrame>
        <p:nvGraphicFramePr>
          <p:cNvPr id="47" name="Chart 46"/>
          <p:cNvGraphicFramePr>
            <a:graphicFrameLocks/>
          </p:cNvGraphicFramePr>
          <p:nvPr>
            <p:extLst>
              <p:ext uri="{D42A27DB-BD31-4B8C-83A1-F6EECF244321}">
                <p14:modId xmlns:p14="http://schemas.microsoft.com/office/powerpoint/2010/main" val="3109082402"/>
              </p:ext>
            </p:extLst>
          </p:nvPr>
        </p:nvGraphicFramePr>
        <p:xfrm>
          <a:off x="-202952" y="885146"/>
          <a:ext cx="4208608" cy="15752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p:cNvGraphicFramePr>
            <a:graphicFrameLocks/>
          </p:cNvGraphicFramePr>
          <p:nvPr>
            <p:extLst>
              <p:ext uri="{D42A27DB-BD31-4B8C-83A1-F6EECF244321}">
                <p14:modId xmlns:p14="http://schemas.microsoft.com/office/powerpoint/2010/main" val="3366267104"/>
              </p:ext>
            </p:extLst>
          </p:nvPr>
        </p:nvGraphicFramePr>
        <p:xfrm>
          <a:off x="3885937" y="962835"/>
          <a:ext cx="1813676" cy="2225294"/>
        </p:xfrm>
        <a:graphic>
          <a:graphicData uri="http://schemas.openxmlformats.org/drawingml/2006/chart">
            <c:chart xmlns:c="http://schemas.openxmlformats.org/drawingml/2006/chart" xmlns:r="http://schemas.openxmlformats.org/officeDocument/2006/relationships" r:id="rId7"/>
          </a:graphicData>
        </a:graphic>
      </p:graphicFrame>
      <p:sp>
        <p:nvSpPr>
          <p:cNvPr id="73" name="TextBox 72"/>
          <p:cNvSpPr txBox="1"/>
          <p:nvPr/>
        </p:nvSpPr>
        <p:spPr>
          <a:xfrm>
            <a:off x="4075054" y="2476317"/>
            <a:ext cx="655949" cy="553998"/>
          </a:xfrm>
          <a:prstGeom prst="rect">
            <a:avLst/>
          </a:prstGeom>
          <a:noFill/>
        </p:spPr>
        <p:txBody>
          <a:bodyPr wrap="none" rtlCol="0">
            <a:spAutoFit/>
          </a:bodyPr>
          <a:lstStyle/>
          <a:p>
            <a:pPr algn="ctr"/>
            <a:r>
              <a:rPr lang="en-GB" sz="1200" dirty="0" smtClean="0"/>
              <a:t>369893</a:t>
            </a:r>
          </a:p>
          <a:p>
            <a:pPr algn="ctr"/>
            <a:r>
              <a:rPr lang="en-GB" sz="1800" b="1" dirty="0" smtClean="0">
                <a:solidFill>
                  <a:schemeClr val="bg1"/>
                </a:solidFill>
                <a:effectLst>
                  <a:outerShdw blurRad="38100" dist="38100" dir="2700000" algn="tl">
                    <a:srgbClr val="000000">
                      <a:alpha val="43137"/>
                    </a:srgbClr>
                  </a:outerShdw>
                </a:effectLst>
              </a:rPr>
              <a:t>2019</a:t>
            </a:r>
            <a:endParaRPr lang="en-GB" sz="1800" b="1" dirty="0">
              <a:solidFill>
                <a:schemeClr val="bg1"/>
              </a:solidFill>
              <a:effectLst>
                <a:outerShdw blurRad="38100" dist="38100" dir="2700000" algn="tl">
                  <a:srgbClr val="000000">
                    <a:alpha val="43137"/>
                  </a:srgbClr>
                </a:outerShdw>
              </a:effectLst>
            </a:endParaRPr>
          </a:p>
        </p:txBody>
      </p:sp>
      <p:sp>
        <p:nvSpPr>
          <p:cNvPr id="74" name="TextBox 73"/>
          <p:cNvSpPr txBox="1"/>
          <p:nvPr/>
        </p:nvSpPr>
        <p:spPr>
          <a:xfrm>
            <a:off x="4862316" y="2476317"/>
            <a:ext cx="655949" cy="553998"/>
          </a:xfrm>
          <a:prstGeom prst="rect">
            <a:avLst/>
          </a:prstGeom>
          <a:noFill/>
        </p:spPr>
        <p:txBody>
          <a:bodyPr wrap="none" rtlCol="0">
            <a:spAutoFit/>
          </a:bodyPr>
          <a:lstStyle/>
          <a:p>
            <a:pPr algn="ctr"/>
            <a:r>
              <a:rPr lang="en-GB" sz="1200" dirty="0" smtClean="0"/>
              <a:t>348148</a:t>
            </a:r>
          </a:p>
          <a:p>
            <a:pPr algn="ctr"/>
            <a:r>
              <a:rPr lang="en-GB" sz="1800" b="1" dirty="0" smtClean="0">
                <a:solidFill>
                  <a:schemeClr val="bg1"/>
                </a:solidFill>
                <a:effectLst>
                  <a:outerShdw blurRad="38100" dist="38100" dir="2700000" algn="tl">
                    <a:srgbClr val="000000">
                      <a:alpha val="43137"/>
                    </a:srgbClr>
                  </a:outerShdw>
                </a:effectLst>
              </a:rPr>
              <a:t>2020</a:t>
            </a:r>
            <a:endParaRPr lang="en-GB" sz="1800" b="1"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8"/>
          <a:stretch>
            <a:fillRect/>
          </a:stretch>
        </p:blipFill>
        <p:spPr>
          <a:xfrm>
            <a:off x="10896877" y="1716175"/>
            <a:ext cx="1072264" cy="1237228"/>
          </a:xfrm>
          <a:prstGeom prst="rect">
            <a:avLst/>
          </a:prstGeom>
        </p:spPr>
      </p:pic>
    </p:spTree>
    <p:extLst>
      <p:ext uri="{BB962C8B-B14F-4D97-AF65-F5344CB8AC3E}">
        <p14:creationId xmlns:p14="http://schemas.microsoft.com/office/powerpoint/2010/main" val="185445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93898" y="1062793"/>
            <a:ext cx="9910628" cy="3974716"/>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Service Centre </a:t>
            </a:r>
            <a:r>
              <a:rPr lang="en-GB" sz="2000" b="1" dirty="0">
                <a:solidFill>
                  <a:prstClr val="white"/>
                </a:solidFill>
              </a:rPr>
              <a:t>Demand </a:t>
            </a:r>
            <a:r>
              <a:rPr lang="en-GB" sz="2000" b="1" dirty="0" smtClean="0">
                <a:solidFill>
                  <a:prstClr val="white"/>
                </a:solidFill>
              </a:rPr>
              <a:t>(26</a:t>
            </a:r>
            <a:r>
              <a:rPr lang="en-GB" sz="2000" b="1" baseline="30000" dirty="0" smtClean="0">
                <a:solidFill>
                  <a:prstClr val="white"/>
                </a:solidFill>
              </a:rPr>
              <a:t>th</a:t>
            </a:r>
            <a:r>
              <a:rPr lang="en-GB" sz="2000" b="1" dirty="0" smtClean="0">
                <a:solidFill>
                  <a:prstClr val="white"/>
                </a:solidFill>
              </a:rPr>
              <a:t> – 2</a:t>
            </a:r>
            <a:r>
              <a:rPr lang="en-GB" sz="2000" b="1" baseline="30000" dirty="0" smtClean="0">
                <a:solidFill>
                  <a:prstClr val="white"/>
                </a:solidFill>
              </a:rPr>
              <a:t>nd </a:t>
            </a:r>
            <a:r>
              <a:rPr lang="en-GB" sz="2000" b="1" dirty="0" smtClean="0">
                <a:solidFill>
                  <a:prstClr val="white"/>
                </a:solidFill>
              </a:rPr>
              <a:t>December 2020)</a:t>
            </a:r>
          </a:p>
          <a:p>
            <a:pPr algn="ctr"/>
            <a:endParaRPr lang="en-GB" sz="800" b="1" dirty="0">
              <a:solidFill>
                <a:prstClr val="white"/>
              </a:solidFill>
            </a:endParaRPr>
          </a:p>
        </p:txBody>
      </p:sp>
      <p:sp>
        <p:nvSpPr>
          <p:cNvPr id="4" name="Rectangle 2"/>
          <p:cNvSpPr>
            <a:spLocks noChangeArrowheads="1"/>
          </p:cNvSpPr>
          <p:nvPr/>
        </p:nvSpPr>
        <p:spPr bwMode="auto">
          <a:xfrm>
            <a:off x="-822121" y="1258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13"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2"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 name="Table 1"/>
          <p:cNvGraphicFramePr>
            <a:graphicFrameLocks noGrp="1"/>
          </p:cNvGraphicFramePr>
          <p:nvPr/>
        </p:nvGraphicFramePr>
        <p:xfrm>
          <a:off x="10478278" y="6111551"/>
          <a:ext cx="208280" cy="365760"/>
        </p:xfrm>
        <a:graphic>
          <a:graphicData uri="http://schemas.openxmlformats.org/drawingml/2006/table">
            <a:tbl>
              <a:tblPr/>
              <a:tblGrid>
                <a:gridCol w="208280"/>
              </a:tblGrid>
              <a:tr h="0">
                <a:tc>
                  <a:txBody>
                    <a:bodyPr/>
                    <a:lstStyle/>
                    <a:p>
                      <a:endParaRPr lang="en-GB" dirty="0"/>
                    </a:p>
                  </a:txBody>
                  <a:tcPr>
                    <a:lnL w="6350" cmpd="sng">
                      <a:solidFill>
                        <a:schemeClr val="bg1">
                          <a:lumMod val="95000"/>
                        </a:schemeClr>
                      </a:solidFill>
                      <a:prstDash val="solid"/>
                    </a:lnL>
                    <a:lnR w="6350" cmpd="sng">
                      <a:solidFill>
                        <a:schemeClr val="bg1">
                          <a:lumMod val="95000"/>
                        </a:schemeClr>
                      </a:solidFill>
                      <a:prstDash val="solid"/>
                    </a:lnR>
                    <a:lnT w="6350" cmpd="sng">
                      <a:solidFill>
                        <a:schemeClr val="bg1">
                          <a:lumMod val="95000"/>
                        </a:schemeClr>
                      </a:solidFill>
                      <a:prstDash val="solid"/>
                    </a:lnT>
                    <a:lnB w="6350" cmpd="sng">
                      <a:solidFill>
                        <a:schemeClr val="bg1">
                          <a:lumMod val="95000"/>
                        </a:schemeClr>
                      </a:solidFill>
                      <a:prstDash val="solid"/>
                    </a:lnB>
                  </a:tcPr>
                </a:tc>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4062005835"/>
              </p:ext>
            </p:extLst>
          </p:nvPr>
        </p:nvGraphicFramePr>
        <p:xfrm>
          <a:off x="993898" y="1131683"/>
          <a:ext cx="9824994" cy="38115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817573"/>
              </p:ext>
            </p:extLst>
          </p:nvPr>
        </p:nvGraphicFramePr>
        <p:xfrm>
          <a:off x="2413895" y="5341931"/>
          <a:ext cx="6984999" cy="952500"/>
        </p:xfrm>
        <a:graphic>
          <a:graphicData uri="http://schemas.openxmlformats.org/drawingml/2006/table">
            <a:tbl>
              <a:tblPr/>
              <a:tblGrid>
                <a:gridCol w="1154126"/>
                <a:gridCol w="824376"/>
                <a:gridCol w="672183"/>
                <a:gridCol w="751450"/>
                <a:gridCol w="713402"/>
                <a:gridCol w="710232"/>
                <a:gridCol w="722914"/>
                <a:gridCol w="713402"/>
                <a:gridCol w="722914"/>
              </a:tblGrid>
              <a:tr h="190500">
                <a:tc>
                  <a:txBody>
                    <a:bodyPr/>
                    <a:lstStyle/>
                    <a:p>
                      <a:pPr algn="ctr" fontAlgn="ctr"/>
                      <a:r>
                        <a:rPr lang="en-GB" sz="11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26-Nov</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27-Nov</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28-Nov</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29-Nov</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30-Nov</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01-Dec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b"/>
                      <a:r>
                        <a:rPr lang="en-GB" sz="1100" b="0" i="0" u="none" strike="noStrike">
                          <a:solidFill>
                            <a:srgbClr val="FFFFFF"/>
                          </a:solidFill>
                          <a:effectLst/>
                          <a:latin typeface="Calibri" panose="020F0502020204030204" pitchFamily="34" charset="0"/>
                        </a:rPr>
                        <a:t>02-Dec</a:t>
                      </a:r>
                    </a:p>
                  </a:txBody>
                  <a:tcPr marL="9525" marR="9525" marT="9525" marB="0" anchor="b">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c>
                  <a:txBody>
                    <a:bodyPr/>
                    <a:lstStyle/>
                    <a:p>
                      <a:pPr algn="ctr" fontAlgn="ctr"/>
                      <a:r>
                        <a:rPr lang="en-GB" sz="1100" b="1" i="0" u="none" strike="noStrike" dirty="0">
                          <a:solidFill>
                            <a:srgbClr val="FFFFFF"/>
                          </a:solidFill>
                          <a:effectLst/>
                          <a:latin typeface="Calibri" panose="020F0502020204030204" pitchFamily="34" charset="0"/>
                        </a:rPr>
                        <a:t>Total</a:t>
                      </a:r>
                    </a:p>
                  </a:txBody>
                  <a:tcPr marL="9525" marR="9525" marT="9525"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660066"/>
                    </a:solidFill>
                  </a:tcPr>
                </a:tc>
              </a:tr>
              <a:tr h="190500">
                <a:tc>
                  <a:txBody>
                    <a:bodyPr/>
                    <a:lstStyle/>
                    <a:p>
                      <a:pPr algn="ctr" fontAlgn="ctr"/>
                      <a:r>
                        <a:rPr lang="en-GB" sz="1100" b="1" i="0" u="none" strike="noStrike">
                          <a:solidFill>
                            <a:srgbClr val="FFFFFF"/>
                          </a:solidFill>
                          <a:effectLst/>
                          <a:latin typeface="Calibri" panose="020F0502020204030204" pitchFamily="34" charset="0"/>
                        </a:rPr>
                        <a:t>2020 101 Ans</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000000"/>
                          </a:solidFill>
                          <a:effectLst/>
                          <a:latin typeface="Calibri" panose="020F0502020204030204" pitchFamily="34" charset="0"/>
                        </a:rPr>
                        <a:t>3857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3949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3848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3167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3755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3933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3847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dirty="0">
                          <a:solidFill>
                            <a:srgbClr val="000000"/>
                          </a:solidFill>
                          <a:effectLst/>
                          <a:latin typeface="Calibri" panose="020F0502020204030204" pitchFamily="34" charset="0"/>
                        </a:rPr>
                        <a:t>26,356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90500">
                <a:tc>
                  <a:txBody>
                    <a:bodyPr/>
                    <a:lstStyle/>
                    <a:p>
                      <a:pPr algn="ctr" fontAlgn="ctr"/>
                      <a:r>
                        <a:rPr lang="en-GB" sz="1100" b="1" i="0" u="none" strike="noStrike">
                          <a:solidFill>
                            <a:srgbClr val="FFFFFF"/>
                          </a:solidFill>
                          <a:effectLst/>
                          <a:latin typeface="Calibri" panose="020F0502020204030204" pitchFamily="34" charset="0"/>
                        </a:rPr>
                        <a:t>2020 999 Ans</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000000"/>
                          </a:solidFill>
                          <a:effectLst/>
                          <a:latin typeface="Calibri" panose="020F0502020204030204" pitchFamily="34" charset="0"/>
                        </a:rPr>
                        <a:t>1330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1647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1790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1552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1367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1456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Calibri" panose="020F0502020204030204" pitchFamily="34" charset="0"/>
                        </a:rPr>
                        <a:t>1421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dirty="0">
                          <a:solidFill>
                            <a:srgbClr val="000000"/>
                          </a:solidFill>
                          <a:effectLst/>
                          <a:latin typeface="Calibri" panose="020F0502020204030204" pitchFamily="34" charset="0"/>
                        </a:rPr>
                        <a:t>10,563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90500">
                <a:tc>
                  <a:txBody>
                    <a:bodyPr/>
                    <a:lstStyle/>
                    <a:p>
                      <a:pPr algn="ctr" fontAlgn="ctr"/>
                      <a:r>
                        <a:rPr lang="en-GB" sz="1100" b="1" i="0" u="none" strike="noStrike">
                          <a:solidFill>
                            <a:srgbClr val="FFFFFF"/>
                          </a:solidFill>
                          <a:effectLst/>
                          <a:latin typeface="Calibri" panose="020F0502020204030204" pitchFamily="34" charset="0"/>
                        </a:rPr>
                        <a:t>2019 101 Ans</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60066"/>
                    </a:solidFill>
                  </a:tcPr>
                </a:tc>
                <a:tc>
                  <a:txBody>
                    <a:bodyPr/>
                    <a:lstStyle/>
                    <a:p>
                      <a:pPr algn="ctr" fontAlgn="b"/>
                      <a:r>
                        <a:rPr lang="en-GB" sz="1100" b="0" i="0" u="none" strike="noStrike">
                          <a:solidFill>
                            <a:srgbClr val="000000"/>
                          </a:solidFill>
                          <a:effectLst/>
                          <a:latin typeface="Calibri" panose="020F0502020204030204" pitchFamily="34" charset="0"/>
                        </a:rPr>
                        <a:t>4,392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panose="020F0502020204030204" pitchFamily="34" charset="0"/>
                        </a:rPr>
                        <a:t>4,461</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3,859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3,916</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3,442</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3,459</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4,395</a:t>
                      </a:r>
                    </a:p>
                  </a:txBody>
                  <a:tcPr marL="9525" marR="9525" marT="9525"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panose="020F0502020204030204" pitchFamily="34" charset="0"/>
                        </a:rPr>
                        <a:t>27,924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90500">
                <a:tc>
                  <a:txBody>
                    <a:bodyPr/>
                    <a:lstStyle/>
                    <a:p>
                      <a:pPr algn="ctr" fontAlgn="ctr"/>
                      <a:r>
                        <a:rPr lang="en-GB" sz="1100" b="1" i="0" u="none" strike="noStrike" dirty="0">
                          <a:solidFill>
                            <a:srgbClr val="FFFFFF"/>
                          </a:solidFill>
                          <a:effectLst/>
                          <a:latin typeface="Calibri" panose="020F0502020204030204" pitchFamily="34" charset="0"/>
                        </a:rPr>
                        <a:t>2019 999 </a:t>
                      </a:r>
                      <a:r>
                        <a:rPr lang="en-GB" sz="1100" b="1" i="0" u="none" strike="noStrike" dirty="0" err="1">
                          <a:solidFill>
                            <a:srgbClr val="FFFFFF"/>
                          </a:solidFill>
                          <a:effectLst/>
                          <a:latin typeface="Calibri" panose="020F0502020204030204" pitchFamily="34" charset="0"/>
                        </a:rPr>
                        <a:t>Ans</a:t>
                      </a:r>
                      <a:endParaRPr lang="en-GB" sz="11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000000"/>
                          </a:solidFill>
                          <a:effectLst/>
                          <a:latin typeface="Calibri" panose="020F0502020204030204" pitchFamily="34" charset="0"/>
                        </a:rPr>
                        <a:t>1457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1534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1670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2038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2079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1932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Calibri" panose="020F0502020204030204" pitchFamily="34" charset="0"/>
                        </a:rPr>
                        <a:t>1454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panose="020F0502020204030204" pitchFamily="34" charset="0"/>
                        </a:rPr>
                        <a:t>12,164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196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a:t>
            </a:r>
            <a:r>
              <a:rPr lang="en-GB" sz="2000" b="1" dirty="0">
                <a:solidFill>
                  <a:prstClr val="white"/>
                </a:solidFill>
              </a:rPr>
              <a:t>Service Centre 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2</a:t>
            </a:r>
            <a:r>
              <a:rPr lang="en-GB" sz="2000" b="1" baseline="30000" dirty="0" smtClean="0">
                <a:solidFill>
                  <a:prstClr val="white"/>
                </a:solidFill>
              </a:rPr>
              <a:t>nd </a:t>
            </a:r>
            <a:r>
              <a:rPr lang="en-GB" sz="2000" b="1" dirty="0" smtClean="0">
                <a:solidFill>
                  <a:prstClr val="white"/>
                </a:solidFill>
              </a:rPr>
              <a:t>December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837" y="47596"/>
            <a:ext cx="1685541"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6"/>
          <p:cNvSpPr txBox="1"/>
          <p:nvPr/>
        </p:nvSpPr>
        <p:spPr>
          <a:xfrm>
            <a:off x="1582883" y="6584329"/>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4" name="Footer Placeholder 1"/>
          <p:cNvSpPr>
            <a:spLocks noGrp="1"/>
          </p:cNvSpPr>
          <p:nvPr>
            <p:ph type="ftr" sz="quarter" idx="11"/>
          </p:nvPr>
        </p:nvSpPr>
        <p:spPr>
          <a:xfrm>
            <a:off x="11196310" y="6560558"/>
            <a:ext cx="995689" cy="177659"/>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91465177"/>
              </p:ext>
            </p:extLst>
          </p:nvPr>
        </p:nvGraphicFramePr>
        <p:xfrm>
          <a:off x="282933" y="693927"/>
          <a:ext cx="11568051" cy="5944038"/>
        </p:xfrm>
        <a:graphic>
          <a:graphicData uri="http://schemas.openxmlformats.org/drawingml/2006/table">
            <a:tbl>
              <a:tblPr/>
              <a:tblGrid>
                <a:gridCol w="577689"/>
                <a:gridCol w="412635"/>
                <a:gridCol w="336457"/>
                <a:gridCol w="376132"/>
                <a:gridCol w="357087"/>
                <a:gridCol w="355500"/>
                <a:gridCol w="361848"/>
                <a:gridCol w="357087"/>
                <a:gridCol w="361848"/>
                <a:gridCol w="349153"/>
                <a:gridCol w="330108"/>
                <a:gridCol w="330108"/>
                <a:gridCol w="342804"/>
                <a:gridCol w="355500"/>
                <a:gridCol w="380893"/>
                <a:gridCol w="342804"/>
                <a:gridCol w="318998"/>
                <a:gridCol w="328520"/>
                <a:gridCol w="352326"/>
                <a:gridCol w="330108"/>
                <a:gridCol w="361848"/>
                <a:gridCol w="349153"/>
                <a:gridCol w="361848"/>
                <a:gridCol w="349153"/>
                <a:gridCol w="336457"/>
                <a:gridCol w="368198"/>
                <a:gridCol w="349153"/>
                <a:gridCol w="368198"/>
                <a:gridCol w="330108"/>
                <a:gridCol w="361848"/>
                <a:gridCol w="380893"/>
                <a:gridCol w="393589"/>
              </a:tblGrid>
              <a:tr h="216106">
                <a:tc>
                  <a:txBody>
                    <a:bodyPr/>
                    <a:lstStyle/>
                    <a:p>
                      <a:pPr algn="ctr" fontAlgn="ctr"/>
                      <a:r>
                        <a:rPr lang="en-GB" sz="800" b="1" i="0" u="none" strike="noStrike" dirty="0">
                          <a:solidFill>
                            <a:srgbClr val="FFFFFF"/>
                          </a:solidFill>
                          <a:effectLst/>
                          <a:latin typeface="Calibri" panose="020F0502020204030204" pitchFamily="34" charset="0"/>
                        </a:rPr>
                        <a:t>Total</a:t>
                      </a:r>
                    </a:p>
                  </a:txBody>
                  <a:tcPr marL="4329" marR="4329" marT="4329" marB="0" anchor="ctr">
                    <a:lnL>
                      <a:noFill/>
                    </a:lnL>
                    <a:lnR>
                      <a:noFill/>
                    </a:lnR>
                    <a:lnT>
                      <a:noFill/>
                    </a:lnT>
                    <a:lnB>
                      <a:noFill/>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Total</a:t>
                      </a:r>
                    </a:p>
                  </a:txBody>
                  <a:tcPr marL="4329" marR="4329" marT="4329" marB="0" anchor="ctr">
                    <a:lnL>
                      <a:noFill/>
                    </a:lnL>
                    <a:lnR>
                      <a:noFill/>
                    </a:lnR>
                    <a:lnT>
                      <a:noFill/>
                    </a:lnT>
                    <a:lnB>
                      <a:noFill/>
                    </a:lnB>
                    <a:solidFill>
                      <a:srgbClr val="660066"/>
                    </a:solidFill>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800" b="1" i="0" u="none" strike="noStrike">
                          <a:solidFill>
                            <a:srgbClr val="FFFFFF"/>
                          </a:solidFill>
                          <a:effectLst/>
                          <a:latin typeface="Calibri" panose="020F0502020204030204" pitchFamily="34" charset="0"/>
                        </a:rPr>
                        <a:t>March</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800" b="1" i="0" u="none" strike="noStrike">
                          <a:solidFill>
                            <a:srgbClr val="FFFFFF"/>
                          </a:solidFill>
                          <a:effectLst/>
                          <a:latin typeface="Calibri" panose="020F0502020204030204" pitchFamily="34" charset="0"/>
                        </a:rPr>
                        <a:t>19-Mar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31-Mar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000000"/>
                          </a:solidFill>
                          <a:effectLst/>
                          <a:latin typeface="Calibri" panose="020F0502020204030204" pitchFamily="34" charset="0"/>
                        </a:rPr>
                        <a:t>1056423</a:t>
                      </a:r>
                    </a:p>
                  </a:txBody>
                  <a:tcPr marL="4329" marR="4329" marT="43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800" b="0" i="0" u="none" strike="noStrike">
                          <a:solidFill>
                            <a:srgbClr val="000000"/>
                          </a:solidFill>
                          <a:effectLst/>
                          <a:latin typeface="Calibri" panose="020F0502020204030204" pitchFamily="34" charset="0"/>
                        </a:rPr>
                        <a:t>3029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3362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3484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2852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4755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4510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3115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4977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4866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000000"/>
                          </a:solidFill>
                          <a:effectLst/>
                          <a:latin typeface="Calibri" panose="020F0502020204030204" pitchFamily="34" charset="0"/>
                        </a:rPr>
                        <a:t>437952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800" b="0" i="0" u="none" strike="noStrike">
                          <a:solidFill>
                            <a:srgbClr val="000000"/>
                          </a:solidFill>
                          <a:effectLst/>
                          <a:latin typeface="Calibri" panose="020F0502020204030204" pitchFamily="34" charset="0"/>
                        </a:rPr>
                        <a:t>1904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2038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1929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1558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1311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1336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1471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1314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310">
                <a:tc>
                  <a:txBody>
                    <a:bodyPr/>
                    <a:lstStyle/>
                    <a:p>
                      <a:pPr algn="ctr" fontAlgn="ctr"/>
                      <a:r>
                        <a:rPr lang="en-GB" sz="800" b="1" i="0" u="none" strike="noStrike" dirty="0">
                          <a:solidFill>
                            <a:srgbClr val="FFFFFF"/>
                          </a:solidFill>
                          <a:effectLst/>
                          <a:latin typeface="Calibri" panose="020F0502020204030204" pitchFamily="34" charset="0"/>
                        </a:rPr>
                        <a:t>April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07-Apr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09-Apr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10-Apr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11-Apr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12-Apr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13-Apr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14-Apr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15-Apr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16-Apr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17-Apr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18-Apr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19-Apr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30-Apr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dirty="0">
                          <a:solidFill>
                            <a:srgbClr val="000000"/>
                          </a:solidFill>
                          <a:effectLst/>
                          <a:latin typeface="Calibri" panose="020F0502020204030204" pitchFamily="34" charset="0"/>
                        </a:rPr>
                        <a:t>4579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4550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3753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3618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4935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4873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4663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4332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4954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4654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4394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4881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4846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4780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4861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4793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4874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4303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4856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4530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4910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5101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4311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4739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4295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4494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1204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1145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1333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1440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1355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1272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1432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1312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1426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1545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1739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1386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1182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1232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1403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1238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1354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1248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1348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1408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1353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1752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1808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1231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1137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1090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1106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1082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dirty="0">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07-May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09-May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10-May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11-May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12-May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13-May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14-May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15-May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16-May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17-May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18-May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19-May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31-May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4884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5017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4069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4630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4340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4751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4665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5008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4865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3974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4764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4701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5205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4668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5080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4412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3898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4754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4576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4302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4235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3911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4600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4563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4264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3935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3626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1369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1509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1353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1257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1461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1761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1644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1670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1666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1240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1257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1135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1244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1344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1322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1510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1271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1295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1407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2185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1831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1500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1278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1325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1467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1613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1961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2741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2936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2342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310">
                <a:tc>
                  <a:txBody>
                    <a:bodyPr/>
                    <a:lstStyle/>
                    <a:p>
                      <a:pPr algn="ctr" fontAlgn="ctr"/>
                      <a:r>
                        <a:rPr lang="en-GB" sz="800" b="1" i="0" u="none" strike="noStrike">
                          <a:solidFill>
                            <a:srgbClr val="FFFFFF"/>
                          </a:solidFill>
                          <a:effectLst/>
                          <a:latin typeface="Calibri" panose="020F0502020204030204" pitchFamily="34" charset="0"/>
                        </a:rPr>
                        <a:t>June</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07-Jun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09-Jun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10-Jun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11-Jun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12-Jun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13-Jun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14-Jun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15-Jun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16-Jun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17-Jun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18-Jun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19-Jun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24-Jun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25-Jun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30-Jun</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endParaRPr lang="en-GB" sz="800" b="0" i="0" u="none" strike="noStrike" dirty="0">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4086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4376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4403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4289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4657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4411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3899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4568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4029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4315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4974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4443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4086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4608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4947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5045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4538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4139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4441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3994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4877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5084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4316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4677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4033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2356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1465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1470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1448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1819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1690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1637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1467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1070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1757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1902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1564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1646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1805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2041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2493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1786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1321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1720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2392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2085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2010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1593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1332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1518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17310">
                <a:tc>
                  <a:txBody>
                    <a:bodyPr/>
                    <a:lstStyle/>
                    <a:p>
                      <a:pPr algn="ctr" fontAlgn="ctr"/>
                      <a:r>
                        <a:rPr lang="en-GB" sz="800" b="1" i="0" u="none" strike="noStrike">
                          <a:solidFill>
                            <a:srgbClr val="FFFFFF"/>
                          </a:solidFill>
                          <a:effectLst/>
                          <a:latin typeface="Calibri" panose="020F0502020204030204" pitchFamily="34" charset="0"/>
                        </a:rPr>
                        <a:t>July</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07-Jul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09-Jul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10-Jul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11-Jul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12-Jul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13-Jul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14-Jul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15-Jul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16-Jul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17-Jul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18-Jul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19-Jul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31-Jul</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4357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4642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4623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3902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4570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4099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4073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4323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4099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4313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3852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4237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3768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4000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4136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3941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3376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3242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3879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3954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3971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4121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4013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3085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3658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4309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3788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3760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1371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1651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1764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1662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1952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1666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1907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2338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2128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1680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2039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2696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2225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1751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1613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1694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2064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2274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2434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1465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1662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1664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2429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August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07-Aug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09-Aug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10-Aug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11-Aug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12-Aug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13-Aug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14-Aug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15-Aug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16-Aug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17-Aug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18-Aug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19-Aug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29-Aug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31-Aug</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2725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3005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3778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3637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4217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3821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3432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4204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4428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3640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3996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3944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3508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3921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4074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4242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3524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3210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4130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4005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3461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3670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3722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3162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3291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3953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3060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2447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1922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1722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1516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2423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2862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2641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1894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2361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2280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2491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2814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2233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1654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1704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1903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1737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1959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2612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2151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1785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1843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2360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2107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1476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310">
                <a:tc>
                  <a:txBody>
                    <a:bodyPr/>
                    <a:lstStyle/>
                    <a:p>
                      <a:pPr algn="ctr" fontAlgn="ctr"/>
                      <a:r>
                        <a:rPr lang="en-GB" sz="800" b="1" i="0" u="none" strike="noStrike">
                          <a:solidFill>
                            <a:srgbClr val="FFFFFF"/>
                          </a:solidFill>
                          <a:effectLst/>
                          <a:latin typeface="Calibri" panose="020F0502020204030204" pitchFamily="34" charset="0"/>
                        </a:rPr>
                        <a:t>September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07-Sep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09-Sep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10-Sep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11-Sep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12-Sep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13-Sep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14-Sep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15-Sep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16-Sep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17-Sep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18-Sep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19-Sep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22-Sep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30-Sep</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endParaRPr lang="en-GB" sz="800" b="0" i="0" u="none" strike="noStrike">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r>
                        <a:rPr lang="en-GB" sz="800" b="0" i="0" u="none" strike="noStrike">
                          <a:solidFill>
                            <a:srgbClr val="000000"/>
                          </a:solidFill>
                          <a:effectLst/>
                          <a:latin typeface="Calibri" panose="020F0502020204030204" pitchFamily="34" charset="0"/>
                        </a:rPr>
                        <a:t>4117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3859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3763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3472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2921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2879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3579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4154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3883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3555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3419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3335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3528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3506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3690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3515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3641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4134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3473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4182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3998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4198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4266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4071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4087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4065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4029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3622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4277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r>
                        <a:rPr lang="en-GB" sz="800" b="0" i="0" u="none" strike="noStrike">
                          <a:solidFill>
                            <a:srgbClr val="000000"/>
                          </a:solidFill>
                          <a:effectLst/>
                          <a:latin typeface="Calibri" panose="020F0502020204030204" pitchFamily="34" charset="0"/>
                        </a:rPr>
                        <a:t>1414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1461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1527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2016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2317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2241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1701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1527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1634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1555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1923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1946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1937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1820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1919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1746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1826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2277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2353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1976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1627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1448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1783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2012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1368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17310">
                <a:tc>
                  <a:txBody>
                    <a:bodyPr/>
                    <a:lstStyle/>
                    <a:p>
                      <a:pPr algn="ctr" fontAlgn="ctr"/>
                      <a:r>
                        <a:rPr lang="en-GB" sz="800" b="1" i="0" u="none" strike="noStrike">
                          <a:solidFill>
                            <a:srgbClr val="FFFFFF"/>
                          </a:solidFill>
                          <a:effectLst/>
                          <a:latin typeface="Calibri" panose="020F0502020204030204" pitchFamily="34" charset="0"/>
                        </a:rPr>
                        <a:t>October</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07-Oct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09-Oct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10-Oct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11-Oct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12-Oct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13-Oct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14-Oct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15-Oct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16-Oct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17-Oct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18-Oct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19-Oct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21-Oct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27-Oct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28-Oct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31-Oct</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3644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3815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4209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3706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4281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3875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3256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3659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3634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2962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3553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3790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3480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3295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2820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3185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3012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3634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3577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3958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3787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4151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4215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3839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4019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3271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3569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4101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3512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0" i="0" u="none" strike="noStrike">
                          <a:solidFill>
                            <a:srgbClr val="000000"/>
                          </a:solidFill>
                          <a:effectLst/>
                          <a:latin typeface="Calibri" panose="020F0502020204030204" pitchFamily="34" charset="0"/>
                        </a:rPr>
                        <a:t>1500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2094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1727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1673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1523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1831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2066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1817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1487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1632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1672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2138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2531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2017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1473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1467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1536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1733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1731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1491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1399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1314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1427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1398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1845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2317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106">
                <a:tc>
                  <a:txBody>
                    <a:bodyPr/>
                    <a:lstStyle/>
                    <a:p>
                      <a:pPr algn="ctr" fontAlgn="ctr"/>
                      <a:r>
                        <a:rPr lang="en-GB" sz="800" b="1" i="0" u="none" strike="noStrike">
                          <a:solidFill>
                            <a:srgbClr val="FFFFFF"/>
                          </a:solidFill>
                          <a:effectLst/>
                          <a:latin typeface="Calibri" panose="020F0502020204030204" pitchFamily="34" charset="0"/>
                        </a:rPr>
                        <a:t>November </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03-Nov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04-Nov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05-Nov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06-Nov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07-Nov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08-Nov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09-Nov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10-Nov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11-Nov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12-Nov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13-Nov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14-Nov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15-Nov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16-Nov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17-Nov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18-Nov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19-Nov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20-Nov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21-Nov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22-Nov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23-Nov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24-Nov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25-Nov</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26-Nov</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27-Nov</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dirty="0">
                          <a:solidFill>
                            <a:srgbClr val="FFFFFF"/>
                          </a:solidFill>
                          <a:effectLst/>
                          <a:latin typeface="Calibri" panose="020F0502020204030204" pitchFamily="34" charset="0"/>
                        </a:rPr>
                        <a:t>28-Nov</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29-Nov</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30-Nov</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4329" marR="4329" marT="4329" marB="0" anchor="ctr">
                    <a:lnL w="6350" cap="flat" cmpd="sng" algn="ctr">
                      <a:solidFill>
                        <a:srgbClr val="E7E6E6"/>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r>
                        <a:rPr lang="en-GB" sz="800" b="0" i="0" u="none" strike="noStrike">
                          <a:solidFill>
                            <a:srgbClr val="000000"/>
                          </a:solidFill>
                          <a:effectLst/>
                          <a:latin typeface="Calibri" panose="020F0502020204030204" pitchFamily="34" charset="0"/>
                        </a:rPr>
                        <a:t>3592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3734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3670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4043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3411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3934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4120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3475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4607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4308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3671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3908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3959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3574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3852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3628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3783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3783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4147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4326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3702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3858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3528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4103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3857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3949</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3848</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3167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3755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r>
                        <a:rPr lang="en-GB" sz="800" b="0" i="0" u="none" strike="noStrike">
                          <a:solidFill>
                            <a:srgbClr val="000000"/>
                          </a:solidFill>
                          <a:effectLst/>
                          <a:latin typeface="Calibri" panose="020F0502020204030204" pitchFamily="34" charset="0"/>
                        </a:rPr>
                        <a:t>1659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1592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1460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1606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2414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2096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1793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1444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1384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1314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1296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1512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1879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1745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1563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1505</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1240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1457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1549</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1690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1636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1314</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1273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1380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1450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1330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1647</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1790</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1552</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1367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4329" marR="4329" marT="4329" marB="0" anchor="ctr">
                    <a:lnL w="6350" cap="flat" cmpd="sng" algn="ctr">
                      <a:solidFill>
                        <a:srgbClr val="000000"/>
                      </a:solidFill>
                      <a:prstDash val="solid"/>
                      <a:round/>
                      <a:headEnd type="none" w="med" len="med"/>
                      <a:tailEnd type="none" w="med" len="med"/>
                    </a:lnL>
                    <a:lnR>
                      <a:noFill/>
                    </a:lnR>
                    <a:lnT>
                      <a:noFill/>
                    </a:lnT>
                    <a:lnB>
                      <a:noFill/>
                    </a:lnB>
                  </a:tcPr>
                </a:tc>
              </a:tr>
              <a:tr h="117310">
                <a:tc>
                  <a:txBody>
                    <a:bodyPr/>
                    <a:lstStyle/>
                    <a:p>
                      <a:pPr algn="ctr" fontAlgn="ctr"/>
                      <a:r>
                        <a:rPr lang="en-GB" sz="800" b="1" i="0" u="none" strike="noStrike">
                          <a:solidFill>
                            <a:srgbClr val="FFFFFF"/>
                          </a:solidFill>
                          <a:effectLst/>
                          <a:latin typeface="Calibri" panose="020F0502020204030204" pitchFamily="34" charset="0"/>
                        </a:rPr>
                        <a:t>December </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01-Dec</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800" b="1" i="0" u="none" strike="noStrike">
                          <a:solidFill>
                            <a:srgbClr val="FFFFFF"/>
                          </a:solidFill>
                          <a:effectLst/>
                          <a:latin typeface="Calibri" panose="020F0502020204030204" pitchFamily="34" charset="0"/>
                        </a:rPr>
                        <a:t>02-Dec</a:t>
                      </a:r>
                    </a:p>
                  </a:txBody>
                  <a:tcPr marL="4329" marR="4329" marT="4329" marB="0" anchor="ctr">
                    <a:lnL w="6350" cap="flat" cmpd="sng" algn="ctr">
                      <a:solidFill>
                        <a:srgbClr val="E7E6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101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r>
                        <a:rPr lang="en-GB" sz="800" b="0" i="0" u="none" strike="noStrike" dirty="0">
                          <a:solidFill>
                            <a:srgbClr val="000000"/>
                          </a:solidFill>
                          <a:effectLst/>
                          <a:latin typeface="Calibri" panose="020F0502020204030204" pitchFamily="34" charset="0"/>
                        </a:rPr>
                        <a:t>3933</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3847</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rPr>
                        <a:t> </a:t>
                      </a:r>
                    </a:p>
                  </a:txBody>
                  <a:tcPr marL="4329" marR="4329" marT="4329" marB="0" anchor="b">
                    <a:lnL w="6350" cap="flat" cmpd="sng" algn="ctr">
                      <a:solidFill>
                        <a:srgbClr val="000000"/>
                      </a:solidFill>
                      <a:prstDash val="solid"/>
                      <a:round/>
                      <a:headEnd type="none" w="med" len="med"/>
                      <a:tailEnd type="none" w="med" len="med"/>
                    </a:lnL>
                    <a:lnR>
                      <a:noFill/>
                    </a:lnR>
                    <a:lnT>
                      <a:noFill/>
                    </a:lnT>
                    <a:lnB w="6350" cap="flat" cmpd="sng" algn="ctr">
                      <a:solidFill>
                        <a:srgbClr val="E7E6E6"/>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r>
              <a:tr h="216106">
                <a:tc>
                  <a:txBody>
                    <a:bodyPr/>
                    <a:lstStyle/>
                    <a:p>
                      <a:pPr algn="ctr" fontAlgn="ctr"/>
                      <a:r>
                        <a:rPr lang="en-GB" sz="800" b="1" i="0" u="none" strike="noStrike">
                          <a:solidFill>
                            <a:srgbClr val="FFFFFF"/>
                          </a:solidFill>
                          <a:effectLst/>
                          <a:latin typeface="Calibri" panose="020F0502020204030204" pitchFamily="34" charset="0"/>
                        </a:rPr>
                        <a:t>2020 999 Ans</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b"/>
                      <a:r>
                        <a:rPr lang="en-GB" sz="800" b="0" i="0" u="none" strike="noStrike">
                          <a:solidFill>
                            <a:srgbClr val="000000"/>
                          </a:solidFill>
                          <a:effectLst/>
                          <a:latin typeface="Calibri" panose="020F0502020204030204" pitchFamily="34" charset="0"/>
                        </a:rPr>
                        <a:t>1456</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1421</a:t>
                      </a:r>
                    </a:p>
                  </a:txBody>
                  <a:tcPr marL="4329" marR="4329" marT="4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w="6350" cap="flat" cmpd="sng" algn="ctr">
                      <a:solidFill>
                        <a:srgbClr val="000000"/>
                      </a:solidFill>
                      <a:prstDash val="solid"/>
                      <a:round/>
                      <a:headEnd type="none" w="med" len="med"/>
                      <a:tailEnd type="none" w="med" len="med"/>
                    </a:lnL>
                    <a:lnR>
                      <a:noFill/>
                    </a:lnR>
                    <a:lnT w="6350" cap="flat" cmpd="sng" algn="ctr">
                      <a:solidFill>
                        <a:srgbClr val="E7E6E6"/>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4329" marR="4329" marT="4329" marB="0" anchor="b">
                    <a:lnL>
                      <a:noFill/>
                    </a:lnL>
                    <a:lnR>
                      <a:noFill/>
                    </a:lnR>
                    <a:lnT>
                      <a:noFill/>
                    </a:lnT>
                    <a:lnB>
                      <a:noFill/>
                    </a:lnB>
                  </a:tcPr>
                </a:tc>
              </a:tr>
            </a:tbl>
          </a:graphicData>
        </a:graphic>
      </p:graphicFrame>
    </p:spTree>
    <p:extLst>
      <p:ext uri="{BB962C8B-B14F-4D97-AF65-F5344CB8AC3E}">
        <p14:creationId xmlns:p14="http://schemas.microsoft.com/office/powerpoint/2010/main" val="8170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1215" y="994913"/>
            <a:ext cx="9391291" cy="395089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Incident Demand (26</a:t>
            </a:r>
            <a:r>
              <a:rPr lang="en-GB" sz="2000" b="1" baseline="30000" dirty="0" smtClean="0">
                <a:solidFill>
                  <a:prstClr val="white"/>
                </a:solidFill>
              </a:rPr>
              <a:t>th </a:t>
            </a:r>
            <a:r>
              <a:rPr lang="en-GB" sz="2000" b="1" dirty="0">
                <a:solidFill>
                  <a:prstClr val="white"/>
                </a:solidFill>
              </a:rPr>
              <a:t>November – </a:t>
            </a:r>
            <a:r>
              <a:rPr lang="en-GB" sz="2000" b="1" dirty="0" smtClean="0">
                <a:solidFill>
                  <a:prstClr val="white"/>
                </a:solidFill>
              </a:rPr>
              <a:t>2</a:t>
            </a:r>
            <a:r>
              <a:rPr lang="en-GB" sz="2000" b="1" baseline="30000" dirty="0" smtClean="0">
                <a:solidFill>
                  <a:prstClr val="white"/>
                </a:solidFill>
              </a:rPr>
              <a:t>nd </a:t>
            </a:r>
            <a:r>
              <a:rPr lang="en-GB" sz="2000" b="1" dirty="0" smtClean="0">
                <a:solidFill>
                  <a:prstClr val="white"/>
                </a:solidFill>
              </a:rPr>
              <a:t>December </a:t>
            </a:r>
            <a:r>
              <a:rPr lang="en-GB" sz="2000" b="1" dirty="0">
                <a:solidFill>
                  <a:prstClr val="white"/>
                </a:solidFill>
              </a:rPr>
              <a:t>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0"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21985015"/>
              </p:ext>
            </p:extLst>
          </p:nvPr>
        </p:nvGraphicFramePr>
        <p:xfrm>
          <a:off x="2864971" y="5294393"/>
          <a:ext cx="5816600" cy="676275"/>
        </p:xfrm>
        <a:graphic>
          <a:graphicData uri="http://schemas.openxmlformats.org/drawingml/2006/table">
            <a:tbl>
              <a:tblPr/>
              <a:tblGrid>
                <a:gridCol w="838200"/>
                <a:gridCol w="622300"/>
                <a:gridCol w="622300"/>
                <a:gridCol w="622300"/>
                <a:gridCol w="622300"/>
                <a:gridCol w="622300"/>
                <a:gridCol w="622300"/>
                <a:gridCol w="622300"/>
                <a:gridCol w="622300"/>
              </a:tblGrid>
              <a:tr h="295275">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26-Nov</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27-Nov</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28-Nov</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29-Nov</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30-Nov</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01-Dec</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02-Dec</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r>
              <a:tr h="190500">
                <a:tc>
                  <a:txBody>
                    <a:bodyPr/>
                    <a:lstStyle/>
                    <a:p>
                      <a:pPr algn="ctr" rtl="0" fontAlgn="ctr"/>
                      <a:r>
                        <a:rPr lang="en-GB" sz="10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fontAlgn="ctr"/>
                      <a:r>
                        <a:rPr lang="en-GB" sz="1100" b="0" i="0" u="none" strike="noStrike" dirty="0">
                          <a:solidFill>
                            <a:srgbClr val="000000"/>
                          </a:solidFill>
                          <a:effectLst/>
                          <a:latin typeface="Calibri" panose="020F0502020204030204" pitchFamily="34" charset="0"/>
                        </a:rPr>
                        <a:t>3786</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4267</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4345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3615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3719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3887</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3666</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Calibri" panose="020F0502020204030204" pitchFamily="34" charset="0"/>
                        </a:rPr>
                        <a:t>27285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FFFFFF"/>
                    </a:solidFill>
                  </a:tcPr>
                </a:tc>
              </a:tr>
              <a:tr h="190500">
                <a:tc>
                  <a:txBody>
                    <a:bodyPr/>
                    <a:lstStyle/>
                    <a:p>
                      <a:pPr algn="ctr" rtl="0" fontAlgn="ctr"/>
                      <a:r>
                        <a:rPr lang="en-GB" sz="1000" b="1" i="0" u="none" strike="noStrike" dirty="0">
                          <a:solidFill>
                            <a:srgbClr val="FFFFFF"/>
                          </a:solidFill>
                          <a:effectLst/>
                          <a:latin typeface="Calibri" panose="020F0502020204030204" pitchFamily="34" charset="0"/>
                        </a:rPr>
                        <a:t>2019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fontAlgn="ctr"/>
                      <a:r>
                        <a:rPr lang="en-GB" sz="1100" b="0" i="0" u="none" strike="noStrike">
                          <a:solidFill>
                            <a:srgbClr val="000000"/>
                          </a:solidFill>
                          <a:effectLst/>
                          <a:latin typeface="Calibri" panose="020F0502020204030204" pitchFamily="34" charset="0"/>
                        </a:rPr>
                        <a:t>3984</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4279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3984</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4607</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4438</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4115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3958</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Calibri" panose="020F0502020204030204" pitchFamily="34" charset="0"/>
                        </a:rPr>
                        <a:t>29365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FFFFFF"/>
                    </a:solidFill>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4148415079"/>
              </p:ext>
            </p:extLst>
          </p:nvPr>
        </p:nvGraphicFramePr>
        <p:xfrm>
          <a:off x="1376127" y="994914"/>
          <a:ext cx="9326379" cy="3950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50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Incident </a:t>
            </a:r>
            <a:r>
              <a:rPr lang="en-GB" sz="2000" b="1" dirty="0">
                <a:solidFill>
                  <a:prstClr val="white"/>
                </a:solidFill>
              </a:rPr>
              <a:t>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2</a:t>
            </a:r>
            <a:r>
              <a:rPr lang="en-GB" sz="2000" b="1" baseline="30000" dirty="0" smtClean="0">
                <a:solidFill>
                  <a:prstClr val="white"/>
                </a:solidFill>
              </a:rPr>
              <a:t>nd </a:t>
            </a:r>
            <a:r>
              <a:rPr lang="en-GB" sz="2000" b="1" dirty="0" smtClean="0">
                <a:solidFill>
                  <a:prstClr val="white"/>
                </a:solidFill>
              </a:rPr>
              <a:t>December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130016" y="6638957"/>
            <a:ext cx="114011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Note: No figures should be considered as Official Police Statistics. These may not yet have been verified or validated.</a:t>
            </a:r>
            <a:endParaRPr lang="en-GB" sz="1200" dirty="0">
              <a:solidFill>
                <a:prstClr val="white">
                  <a:lumMod val="65000"/>
                </a:prstClr>
              </a:solidFill>
            </a:endParaRPr>
          </a:p>
        </p:txBody>
      </p:sp>
      <p:sp>
        <p:nvSpPr>
          <p:cNvPr id="23" name="Footer Placeholder 1"/>
          <p:cNvSpPr>
            <a:spLocks noGrp="1"/>
          </p:cNvSpPr>
          <p:nvPr>
            <p:ph type="ftr" sz="quarter" idx="11"/>
          </p:nvPr>
        </p:nvSpPr>
        <p:spPr>
          <a:xfrm>
            <a:off x="11196310" y="649287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17" name="TextBox 16"/>
          <p:cNvSpPr txBox="1"/>
          <p:nvPr/>
        </p:nvSpPr>
        <p:spPr>
          <a:xfrm>
            <a:off x="3643253" y="814860"/>
            <a:ext cx="4931197" cy="276999"/>
          </a:xfrm>
          <a:prstGeom prst="rect">
            <a:avLst/>
          </a:prstGeom>
          <a:solidFill>
            <a:schemeClr val="bg1"/>
          </a:solidFill>
        </p:spPr>
        <p:txBody>
          <a:bodyPr wrap="square" rtlCol="0" anchor="ctr">
            <a:spAutoFit/>
          </a:bodyPr>
          <a:lstStyle/>
          <a:p>
            <a:pPr algn="ctr"/>
            <a:r>
              <a:rPr lang="en-GB" sz="1200" b="1" dirty="0" smtClean="0">
                <a:solidFill>
                  <a:srgbClr val="7030A0"/>
                </a:solidFill>
              </a:rPr>
              <a:t>Incident Volumes by date – 2019 vs 2020</a:t>
            </a:r>
          </a:p>
        </p:txBody>
      </p:sp>
      <p:graphicFrame>
        <p:nvGraphicFramePr>
          <p:cNvPr id="5" name="Table 4"/>
          <p:cNvGraphicFramePr>
            <a:graphicFrameLocks noGrp="1"/>
          </p:cNvGraphicFramePr>
          <p:nvPr>
            <p:extLst>
              <p:ext uri="{D42A27DB-BD31-4B8C-83A1-F6EECF244321}">
                <p14:modId xmlns:p14="http://schemas.microsoft.com/office/powerpoint/2010/main" val="1425608207"/>
              </p:ext>
            </p:extLst>
          </p:nvPr>
        </p:nvGraphicFramePr>
        <p:xfrm>
          <a:off x="330033" y="1517880"/>
          <a:ext cx="11557635" cy="3804000"/>
        </p:xfrm>
        <a:graphic>
          <a:graphicData uri="http://schemas.openxmlformats.org/drawingml/2006/table">
            <a:tbl>
              <a:tblPr/>
              <a:tblGrid>
                <a:gridCol w="471958"/>
                <a:gridCol w="573857"/>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gridCol w="350394"/>
              </a:tblGrid>
              <a:tr h="97608">
                <a:tc>
                  <a:txBody>
                    <a:bodyPr/>
                    <a:lstStyle/>
                    <a:p>
                      <a:pPr algn="ctr" rtl="0" fontAlgn="ctr"/>
                      <a:r>
                        <a:rPr lang="en-GB" sz="800" b="1" i="0" u="none" strike="noStrike" dirty="0">
                          <a:solidFill>
                            <a:srgbClr val="FFFFFF"/>
                          </a:solidFill>
                          <a:effectLst/>
                          <a:latin typeface="Calibri" panose="020F0502020204030204" pitchFamily="34" charset="0"/>
                        </a:rPr>
                        <a:t>Total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1" i="0" u="none" strike="noStrike" dirty="0">
                          <a:solidFill>
                            <a:srgbClr val="FFFFFF"/>
                          </a:solidFill>
                          <a:effectLst/>
                          <a:latin typeface="Calibri" panose="020F0502020204030204" pitchFamily="34" charset="0"/>
                        </a:rPr>
                        <a:t>Total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GB" sz="800" b="1" i="0" u="none" strike="noStrike">
                          <a:solidFill>
                            <a:srgbClr val="FFFFFF"/>
                          </a:solidFill>
                          <a:effectLst/>
                          <a:latin typeface="Calibri" panose="020F0502020204030204" pitchFamily="34" charset="0"/>
                        </a:rPr>
                        <a:t>March</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28-Mar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31-Mar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97608">
                <a:tc>
                  <a:txBody>
                    <a:bodyPr/>
                    <a:lstStyle/>
                    <a:p>
                      <a:pPr algn="ctr" rtl="0" fontAlgn="ctr"/>
                      <a:r>
                        <a:rPr lang="en-GB" sz="800" b="1" i="0" u="none" strike="noStrike">
                          <a:solidFill>
                            <a:srgbClr val="FFFFFF"/>
                          </a:solidFill>
                          <a:effectLst/>
                          <a:latin typeface="Calibri" panose="020F0502020204030204" pitchFamily="34" charset="0"/>
                        </a:rPr>
                        <a:t>2020</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1" i="0" u="none" strike="noStrike" dirty="0">
                          <a:solidFill>
                            <a:srgbClr val="000000"/>
                          </a:solidFill>
                          <a:effectLst/>
                          <a:latin typeface="Calibri" panose="020F0502020204030204" pitchFamily="34" charset="0"/>
                        </a:rPr>
                        <a:t>1104825</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GB" sz="800" b="1" i="0" u="none" strike="noStrike">
                          <a:solidFill>
                            <a:srgbClr val="FFFFFF"/>
                          </a:solidFill>
                          <a:effectLst/>
                          <a:latin typeface="Calibri" panose="020F0502020204030204" pitchFamily="34" charset="0"/>
                        </a:rPr>
                        <a:t>2020</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3752</a:t>
                      </a:r>
                    </a:p>
                  </a:txBody>
                  <a:tcPr marL="4880" marR="4880" marT="488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4293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4117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3455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3443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3207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3659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3631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4023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3819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3169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4109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4014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2019</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1" i="0" u="none" strike="noStrike">
                          <a:solidFill>
                            <a:srgbClr val="000000"/>
                          </a:solidFill>
                          <a:effectLst/>
                          <a:latin typeface="Calibri" panose="020F0502020204030204" pitchFamily="34" charset="0"/>
                        </a:rPr>
                        <a:t>1239304</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Calibri" panose="020F0502020204030204" pitchFamily="34" charset="0"/>
                        </a:rPr>
                        <a:t>2019</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4549</a:t>
                      </a:r>
                    </a:p>
                  </a:txBody>
                  <a:tcPr marL="4880" marR="4880" marT="4880"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4606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4618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5217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5082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4351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4695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4507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4564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4544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5270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5176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5152</a:t>
                      </a:r>
                    </a:p>
                  </a:txBody>
                  <a:tcPr marL="4880" marR="4880" marT="4880" marB="0" anchor="b">
                    <a:lnL>
                      <a:noFill/>
                    </a:lnL>
                    <a:lnR>
                      <a:noFill/>
                    </a:lnR>
                    <a:lnT>
                      <a:noFill/>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April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12-Apr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13-Apr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28-Apr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30-Apr</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2020</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3837</a:t>
                      </a:r>
                    </a:p>
                  </a:txBody>
                  <a:tcPr marL="4880" marR="4880" marT="488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3806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4130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3874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3666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4242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dirty="0">
                          <a:solidFill>
                            <a:srgbClr val="000000"/>
                          </a:solidFill>
                          <a:effectLst/>
                          <a:latin typeface="Calibri" panose="020F0502020204030204" pitchFamily="34" charset="0"/>
                        </a:rPr>
                        <a:t>4298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4117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4844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4974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4319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4408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4277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4462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4276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4444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4771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4296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4312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4395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4296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5067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5366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4150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4042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3937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3719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3738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2019</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4482</a:t>
                      </a:r>
                    </a:p>
                  </a:txBody>
                  <a:tcPr marL="4880" marR="4880" marT="4880"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4368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4209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4436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5134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4738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4321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4668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4676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4818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4863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5202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5340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4457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4651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4470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4668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5079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6157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6080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5611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5292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5004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4617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4622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5063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5002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4701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4915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4747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r>
              <a:tr h="97608">
                <a:tc>
                  <a:txBody>
                    <a:bodyPr/>
                    <a:lstStyle/>
                    <a:p>
                      <a:pPr algn="ctr" rtl="0" fontAlgn="ctr"/>
                      <a:r>
                        <a:rPr lang="en-GB" sz="800" b="1" i="0" u="none" strike="noStrike">
                          <a:solidFill>
                            <a:srgbClr val="FFFFFF"/>
                          </a:solidFill>
                          <a:effectLst/>
                          <a:latin typeface="Calibri" panose="020F0502020204030204" pitchFamily="34" charset="0"/>
                        </a:rPr>
                        <a:t>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12-May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13-May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28-May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31-May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97608">
                <a:tc>
                  <a:txBody>
                    <a:bodyPr/>
                    <a:lstStyle/>
                    <a:p>
                      <a:pPr algn="ctr" rtl="0" fontAlgn="ctr"/>
                      <a:r>
                        <a:rPr lang="en-GB" sz="800" b="1" i="0" u="none" strike="noStrike">
                          <a:solidFill>
                            <a:srgbClr val="FFFFFF"/>
                          </a:solidFill>
                          <a:effectLst/>
                          <a:latin typeface="Calibri" panose="020F0502020204030204" pitchFamily="34" charset="0"/>
                        </a:rPr>
                        <a:t>2020</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4568</a:t>
                      </a:r>
                    </a:p>
                  </a:txBody>
                  <a:tcPr marL="4880" marR="4880" marT="488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4932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4056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4042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4324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5033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4631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5122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4986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3746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4155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3995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4363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4164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dirty="0">
                          <a:solidFill>
                            <a:srgbClr val="000000"/>
                          </a:solidFill>
                          <a:effectLst/>
                          <a:latin typeface="Calibri" panose="020F0502020204030204" pitchFamily="34" charset="0"/>
                        </a:rPr>
                        <a:t>4492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dirty="0">
                          <a:solidFill>
                            <a:srgbClr val="000000"/>
                          </a:solidFill>
                          <a:effectLst/>
                          <a:latin typeface="Calibri" panose="020F0502020204030204" pitchFamily="34" charset="0"/>
                        </a:rPr>
                        <a:t>3697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4104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4237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4814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4447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4360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3854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3927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4350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4481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4613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4787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5520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5547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4706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2019</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4921</a:t>
                      </a:r>
                    </a:p>
                  </a:txBody>
                  <a:tcPr marL="4880" marR="4880" marT="4880"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4539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4896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5130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4749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4458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4474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4144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4516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5012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5361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5445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5189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4946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5213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5083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5637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5037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4707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4701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4851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4647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4873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5420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5236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4957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4559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4708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4482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4473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5074</a:t>
                      </a:r>
                    </a:p>
                  </a:txBody>
                  <a:tcPr marL="4880" marR="4880" marT="4880" marB="0" anchor="b">
                    <a:lnL>
                      <a:noFill/>
                    </a:lnL>
                    <a:lnR>
                      <a:noFill/>
                    </a:lnR>
                    <a:lnT>
                      <a:noFill/>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June</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12-Jun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13-Jun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23-Jun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24-Jun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25-Jun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27-Jun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28-Jun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30-Jun</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2020</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4854</a:t>
                      </a:r>
                    </a:p>
                  </a:txBody>
                  <a:tcPr marL="4880" marR="4880" marT="488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4383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4197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4021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4321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4747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4130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4377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3922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3658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4421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4754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4599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4651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4311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4593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4632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4542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4540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5462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4252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4057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4232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4849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5182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5094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5051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dirty="0">
                          <a:solidFill>
                            <a:srgbClr val="000000"/>
                          </a:solidFill>
                          <a:effectLst/>
                          <a:latin typeface="Calibri" panose="020F0502020204030204" pitchFamily="34" charset="0"/>
                        </a:rPr>
                        <a:t>4058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3936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4345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r h="97608">
                <a:tc>
                  <a:txBody>
                    <a:bodyPr/>
                    <a:lstStyle/>
                    <a:p>
                      <a:pPr algn="ctr" rtl="0" fontAlgn="ctr"/>
                      <a:r>
                        <a:rPr lang="en-GB" sz="800" b="1" i="0" u="none" strike="noStrike">
                          <a:solidFill>
                            <a:srgbClr val="FFFFFF"/>
                          </a:solidFill>
                          <a:effectLst/>
                          <a:latin typeface="Calibri" panose="020F0502020204030204" pitchFamily="34" charset="0"/>
                        </a:rPr>
                        <a:t>2019</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5632</a:t>
                      </a:r>
                    </a:p>
                  </a:txBody>
                  <a:tcPr marL="4880" marR="4880" marT="4880"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5002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4626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4689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4469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4882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5515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5233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4847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5051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4801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4464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4312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5186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5438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4746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4759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4603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4895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4650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5317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5594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4766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4647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4690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5180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5071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5889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5759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4996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r>
              <a:tr h="97608">
                <a:tc>
                  <a:txBody>
                    <a:bodyPr/>
                    <a:lstStyle/>
                    <a:p>
                      <a:pPr algn="ctr" rtl="0" fontAlgn="ctr"/>
                      <a:r>
                        <a:rPr lang="en-GB" sz="800" b="1" i="0" u="none" strike="noStrike">
                          <a:solidFill>
                            <a:srgbClr val="FFFFFF"/>
                          </a:solidFill>
                          <a:effectLst/>
                          <a:latin typeface="Calibri" panose="020F0502020204030204" pitchFamily="34" charset="0"/>
                        </a:rPr>
                        <a:t>July</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12-Jul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13-Jul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28-Jul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31-Jul</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97608">
                <a:tc>
                  <a:txBody>
                    <a:bodyPr/>
                    <a:lstStyle/>
                    <a:p>
                      <a:pPr algn="ctr" rtl="0" fontAlgn="ctr"/>
                      <a:r>
                        <a:rPr lang="en-GB" sz="800" b="1" i="0" u="none" strike="noStrike">
                          <a:solidFill>
                            <a:srgbClr val="FFFFFF"/>
                          </a:solidFill>
                          <a:effectLst/>
                          <a:latin typeface="Calibri" panose="020F0502020204030204" pitchFamily="34" charset="0"/>
                        </a:rPr>
                        <a:t>2020</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3924</a:t>
                      </a:r>
                    </a:p>
                  </a:txBody>
                  <a:tcPr marL="4880" marR="4880" marT="488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4388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4430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4765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3956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4557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4228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4148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4148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4464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5082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4537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4174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3895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3995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4292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4509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4815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4197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4225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4192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3985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4041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4706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4904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4276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3937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3948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4240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3915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5005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r>
              <a:tr h="102488">
                <a:tc>
                  <a:txBody>
                    <a:bodyPr/>
                    <a:lstStyle/>
                    <a:p>
                      <a:pPr algn="ctr" rtl="0" fontAlgn="ctr"/>
                      <a:r>
                        <a:rPr lang="en-GB" sz="800" b="1" i="0" u="none" strike="noStrike">
                          <a:solidFill>
                            <a:srgbClr val="FFFFFF"/>
                          </a:solidFill>
                          <a:effectLst/>
                          <a:latin typeface="Calibri" panose="020F0502020204030204" pitchFamily="34" charset="0"/>
                        </a:rPr>
                        <a:t>2019</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4918</a:t>
                      </a:r>
                    </a:p>
                  </a:txBody>
                  <a:tcPr marL="4880" marR="4880" marT="4880"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4618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4819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4668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4995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5388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4988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4980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4432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4831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4877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5511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5565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5067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5332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5061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4581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4801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5032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5076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4591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4922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5203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5235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5489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5853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5519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5368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5052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4979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4902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r>
              <a:tr h="97608">
                <a:tc>
                  <a:txBody>
                    <a:bodyPr/>
                    <a:lstStyle/>
                    <a:p>
                      <a:pPr algn="ctr" rtl="0" fontAlgn="ctr"/>
                      <a:r>
                        <a:rPr lang="en-GB" sz="800" b="1" i="0" u="none" strike="noStrike">
                          <a:solidFill>
                            <a:srgbClr val="FFFFFF"/>
                          </a:solidFill>
                          <a:effectLst/>
                          <a:latin typeface="Calibri" panose="020F0502020204030204" pitchFamily="34" charset="0"/>
                        </a:rPr>
                        <a:t>August</a:t>
                      </a:r>
                    </a:p>
                  </a:txBody>
                  <a:tcPr marL="4880" marR="4880" marT="488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12-Aug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13-Aug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28-Aug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31-Aug</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97608">
                <a:tc>
                  <a:txBody>
                    <a:bodyPr/>
                    <a:lstStyle/>
                    <a:p>
                      <a:pPr algn="ctr" rtl="0" fontAlgn="ctr"/>
                      <a:r>
                        <a:rPr lang="en-GB" sz="800" b="1" i="0" u="none" strike="noStrike">
                          <a:solidFill>
                            <a:srgbClr val="FFFFFF"/>
                          </a:solidFill>
                          <a:effectLst/>
                          <a:latin typeface="Calibri" panose="020F0502020204030204" pitchFamily="34" charset="0"/>
                        </a:rPr>
                        <a:t>2020</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4804</a:t>
                      </a:r>
                    </a:p>
                  </a:txBody>
                  <a:tcPr marL="4880" marR="4880" marT="488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4342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4167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3934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4019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4388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4630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5412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4783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4344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4417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5099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4554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5087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5331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4348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4091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4171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4382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4848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5127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4264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4244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3888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4347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4677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4246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4059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r>
              <a:tr h="102488">
                <a:tc>
                  <a:txBody>
                    <a:bodyPr/>
                    <a:lstStyle/>
                    <a:p>
                      <a:pPr algn="ctr" rtl="0" fontAlgn="ctr"/>
                      <a:r>
                        <a:rPr lang="en-GB" sz="800" b="1" i="0" u="none" strike="noStrike">
                          <a:solidFill>
                            <a:srgbClr val="FFFFFF"/>
                          </a:solidFill>
                          <a:effectLst/>
                          <a:latin typeface="Calibri" panose="020F0502020204030204" pitchFamily="34" charset="0"/>
                        </a:rPr>
                        <a:t>2019</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4917</a:t>
                      </a:r>
                    </a:p>
                  </a:txBody>
                  <a:tcPr marL="4880" marR="4880" marT="4880" marB="0"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5761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5847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5195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4855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4674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4946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5020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5314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5673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4774</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4872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4490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4505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4812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5165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5245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4660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4748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4590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4428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4507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5350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5821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5265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4712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4542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4692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4541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4998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5281</a:t>
                      </a:r>
                    </a:p>
                  </a:txBody>
                  <a:tcPr marL="4880" marR="4880" marT="4880" marB="0" anchor="b">
                    <a:lnL>
                      <a:noFill/>
                    </a:lnL>
                    <a:lnR>
                      <a:noFill/>
                    </a:lnR>
                    <a:lnT>
                      <a:noFill/>
                    </a:lnT>
                    <a:lnB>
                      <a:noFill/>
                    </a:lnB>
                  </a:tcPr>
                </a:tc>
              </a:tr>
              <a:tr h="102488">
                <a:tc>
                  <a:txBody>
                    <a:bodyPr/>
                    <a:lstStyle/>
                    <a:p>
                      <a:pPr algn="ctr" fontAlgn="ctr"/>
                      <a:r>
                        <a:rPr lang="en-GB" sz="800" b="1" i="0" u="none" strike="noStrike">
                          <a:solidFill>
                            <a:srgbClr val="FFFFFF"/>
                          </a:solidFill>
                          <a:effectLst/>
                          <a:latin typeface="Calibri" panose="020F0502020204030204" pitchFamily="34" charset="0"/>
                        </a:rPr>
                        <a:t>September</a:t>
                      </a:r>
                    </a:p>
                  </a:txBody>
                  <a:tcPr marL="4880" marR="4880" marT="488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12-Sep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13-Sep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28-Sep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30-Sep</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r>
              <a:tr h="97608">
                <a:tc>
                  <a:txBody>
                    <a:bodyPr/>
                    <a:lstStyle/>
                    <a:p>
                      <a:pPr algn="ctr" fontAlgn="ctr"/>
                      <a:r>
                        <a:rPr lang="en-GB" sz="800" b="1" i="0" u="none" strike="noStrike">
                          <a:solidFill>
                            <a:srgbClr val="FFFFFF"/>
                          </a:solidFill>
                          <a:effectLst/>
                          <a:latin typeface="Calibri" panose="020F0502020204030204" pitchFamily="34" charset="0"/>
                        </a:rPr>
                        <a:t>2020</a:t>
                      </a:r>
                    </a:p>
                  </a:txBody>
                  <a:tcPr marL="4880" marR="4880" marT="4880" marB="0" anchor="ctr">
                    <a:lnL>
                      <a:noFill/>
                    </a:lnL>
                    <a:lnR>
                      <a:noFill/>
                    </a:lnR>
                    <a:lnT>
                      <a:noFill/>
                    </a:lnT>
                    <a:lnB>
                      <a:noFill/>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4055</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3766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3877</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4451</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4505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4135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4029</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4123</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4125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3959</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4287</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4450</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4139</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4076</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4194</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4202</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4211</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4868</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5180</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4253</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4235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3871</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4172</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4027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4573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4792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4183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3937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4023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3942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r h="102488">
                <a:tc>
                  <a:txBody>
                    <a:bodyPr/>
                    <a:lstStyle/>
                    <a:p>
                      <a:pPr algn="ctr" fontAlgn="ctr"/>
                      <a:r>
                        <a:rPr lang="en-GB" sz="800" b="1" i="0" u="none" strike="noStrike">
                          <a:solidFill>
                            <a:srgbClr val="FFFFFF"/>
                          </a:solidFill>
                          <a:effectLst/>
                          <a:latin typeface="Calibri" panose="020F0502020204030204" pitchFamily="34" charset="0"/>
                        </a:rPr>
                        <a:t>2019</a:t>
                      </a:r>
                    </a:p>
                  </a:txBody>
                  <a:tcPr marL="4880" marR="4880" marT="4880" marB="0" anchor="ctr">
                    <a:lnL>
                      <a:noFill/>
                    </a:lnL>
                    <a:lnR>
                      <a:noFill/>
                    </a:lnR>
                    <a:lnT>
                      <a:noFill/>
                    </a:lnT>
                    <a:lnB>
                      <a:noFill/>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5235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4408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4189</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4177</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4381</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4858</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5054</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4626</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4385</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4232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4352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4424</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4880</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4984</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4532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4475</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4516</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4709</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4556</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5200</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5440</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4422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4702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4509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4352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4367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4805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5319</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4717</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4625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r>
              <a:tr h="97608">
                <a:tc>
                  <a:txBody>
                    <a:bodyPr/>
                    <a:lstStyle/>
                    <a:p>
                      <a:pPr algn="ctr" fontAlgn="ctr"/>
                      <a:r>
                        <a:rPr lang="en-GB" sz="800" b="1" i="0" u="none" strike="noStrike">
                          <a:solidFill>
                            <a:srgbClr val="FFFFFF"/>
                          </a:solidFill>
                          <a:effectLst/>
                          <a:latin typeface="Calibri" panose="020F0502020204030204" pitchFamily="34" charset="0"/>
                        </a:rPr>
                        <a:t>October</a:t>
                      </a:r>
                    </a:p>
                  </a:txBody>
                  <a:tcPr marL="4880" marR="4880" marT="4880" marB="0" anchor="ctr">
                    <a:lnL>
                      <a:noFill/>
                    </a:lnL>
                    <a:lnR w="6350" cap="flat" cmpd="sng" algn="ctr">
                      <a:solidFill>
                        <a:srgbClr val="D9D9D9"/>
                      </a:solidFill>
                      <a:prstDash val="solid"/>
                      <a:round/>
                      <a:headEnd type="none" w="med" len="med"/>
                      <a:tailEnd type="none" w="med" len="med"/>
                    </a:lnR>
                    <a:lnT>
                      <a:noFill/>
                    </a:lnT>
                    <a:lnB>
                      <a:noFill/>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12-Oct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13-Oct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FFFFFF"/>
                          </a:solidFill>
                          <a:effectLst/>
                          <a:latin typeface="Calibri" panose="020F0502020204030204" pitchFamily="34" charset="0"/>
                        </a:rPr>
                        <a:t>28-Oct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31-Oct</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102488">
                <a:tc>
                  <a:txBody>
                    <a:bodyPr/>
                    <a:lstStyle/>
                    <a:p>
                      <a:pPr algn="ctr" fontAlgn="ctr"/>
                      <a:r>
                        <a:rPr lang="en-GB" sz="800" b="1" i="0" u="none" strike="noStrike">
                          <a:solidFill>
                            <a:srgbClr val="FFFFFF"/>
                          </a:solidFill>
                          <a:effectLst/>
                          <a:latin typeface="Calibri" panose="020F0502020204030204" pitchFamily="34" charset="0"/>
                        </a:rPr>
                        <a:t>2020</a:t>
                      </a:r>
                    </a:p>
                  </a:txBody>
                  <a:tcPr marL="4880" marR="4880" marT="4880" marB="0" anchor="ctr">
                    <a:lnL>
                      <a:noFill/>
                    </a:lnL>
                    <a:lnR>
                      <a:noFill/>
                    </a:lnR>
                    <a:lnT>
                      <a:noFill/>
                    </a:lnT>
                    <a:lnB>
                      <a:noFill/>
                    </a:lnB>
                    <a:solidFill>
                      <a:srgbClr val="7030A0"/>
                    </a:solidFill>
                  </a:tcPr>
                </a:tc>
                <a:tc>
                  <a:txBody>
                    <a:bodyPr/>
                    <a:lstStyle/>
                    <a:p>
                      <a:pPr algn="ctr" fontAlgn="ctr"/>
                      <a:r>
                        <a:rPr lang="en-GB" sz="800" b="0" i="0" u="none" strike="noStrike">
                          <a:solidFill>
                            <a:srgbClr val="000000"/>
                          </a:solidFill>
                          <a:effectLst/>
                          <a:latin typeface="Calibri" panose="020F0502020204030204" pitchFamily="34" charset="0"/>
                        </a:rPr>
                        <a:t>3921</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4555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4363</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4097</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4180</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4138</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3953</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3815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4396</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4543</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3939</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3711</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3889</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3802</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3942</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4126</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5004</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3948</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3717</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3826</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4145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3991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4473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4549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3994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4018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3520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3871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3692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4611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4898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r>
              <a:tr h="102488">
                <a:tc>
                  <a:txBody>
                    <a:bodyPr/>
                    <a:lstStyle/>
                    <a:p>
                      <a:pPr algn="ctr" fontAlgn="ctr"/>
                      <a:r>
                        <a:rPr lang="en-GB" sz="800" b="1" i="0" u="none" strike="noStrike">
                          <a:solidFill>
                            <a:srgbClr val="FFFFFF"/>
                          </a:solidFill>
                          <a:effectLst/>
                          <a:latin typeface="Calibri" panose="020F0502020204030204" pitchFamily="34" charset="0"/>
                        </a:rPr>
                        <a:t>2019</a:t>
                      </a:r>
                    </a:p>
                  </a:txBody>
                  <a:tcPr marL="4880" marR="4880" marT="4880" marB="0" anchor="ctr">
                    <a:lnL>
                      <a:noFill/>
                    </a:lnL>
                    <a:lnR>
                      <a:noFill/>
                    </a:lnR>
                    <a:lnT>
                      <a:noFill/>
                    </a:lnT>
                    <a:lnB>
                      <a:noFill/>
                    </a:lnB>
                    <a:solidFill>
                      <a:srgbClr val="7030A0"/>
                    </a:solidFill>
                  </a:tcPr>
                </a:tc>
                <a:tc>
                  <a:txBody>
                    <a:bodyPr/>
                    <a:lstStyle/>
                    <a:p>
                      <a:pPr algn="ctr" fontAlgn="ctr"/>
                      <a:r>
                        <a:rPr lang="en-GB" sz="800" b="0" i="0" u="none" strike="noStrike">
                          <a:solidFill>
                            <a:srgbClr val="000000"/>
                          </a:solidFill>
                          <a:effectLst/>
                          <a:latin typeface="Calibri" panose="020F0502020204030204" pitchFamily="34" charset="0"/>
                        </a:rPr>
                        <a:t>4191</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4392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4020</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4670</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4728</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4125</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4362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4193</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4344</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4454</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5111</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5030</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4325</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4702</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4475</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4495</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4420</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4846</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4947</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4566</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4548</a:t>
                      </a:r>
                    </a:p>
                  </a:txBody>
                  <a:tcPr marL="4880" marR="4880" marT="4880"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4185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4443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4298</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4845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4631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4622</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4435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4230</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4225</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4821</a:t>
                      </a:r>
                    </a:p>
                  </a:txBody>
                  <a:tcPr marL="4880" marR="4880" marT="4880" marB="0" anchor="b">
                    <a:lnL>
                      <a:noFill/>
                    </a:lnL>
                    <a:lnR>
                      <a:noFill/>
                    </a:lnR>
                    <a:lnT>
                      <a:noFill/>
                    </a:lnT>
                    <a:lnB>
                      <a:noFill/>
                    </a:lnB>
                  </a:tcPr>
                </a:tc>
              </a:tr>
              <a:tr h="97608">
                <a:tc>
                  <a:txBody>
                    <a:bodyPr/>
                    <a:lstStyle/>
                    <a:p>
                      <a:pPr algn="ctr" fontAlgn="ctr"/>
                      <a:r>
                        <a:rPr lang="en-GB" sz="800" b="1" i="0" u="none" strike="noStrike">
                          <a:solidFill>
                            <a:srgbClr val="FFFFFF"/>
                          </a:solidFill>
                          <a:effectLst/>
                          <a:latin typeface="Calibri" panose="020F0502020204030204" pitchFamily="34" charset="0"/>
                        </a:rPr>
                        <a:t>November </a:t>
                      </a:r>
                    </a:p>
                  </a:txBody>
                  <a:tcPr marL="4880" marR="4880" marT="4880" marB="0" anchor="ctr">
                    <a:lnL>
                      <a:noFill/>
                    </a:lnL>
                    <a:lnR w="6350" cap="flat" cmpd="sng" algn="ctr">
                      <a:solidFill>
                        <a:srgbClr val="D9D9D9"/>
                      </a:solidFill>
                      <a:prstDash val="solid"/>
                      <a:round/>
                      <a:headEnd type="none" w="med" len="med"/>
                      <a:tailEnd type="none" w="med" len="med"/>
                    </a:lnR>
                    <a:lnT>
                      <a:noFill/>
                    </a:lnT>
                    <a:lnB>
                      <a:noFill/>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03-Nov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04-Nov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05-Nov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06-Nov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07-Nov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08-Nov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09-Nov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10-Nov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11-Nov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12-Nov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13-Nov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14-Nov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15-Nov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16-Nov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17-Nov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18-Nov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19-Nov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20-Nov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21-Nov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22-Nov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23-Nov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24-Nov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25-Nov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26-Nov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27-Nov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28-Nov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29-Nov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30-Nov</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r>
              <a:tr h="97608">
                <a:tc>
                  <a:txBody>
                    <a:bodyPr/>
                    <a:lstStyle/>
                    <a:p>
                      <a:pPr algn="ctr" fontAlgn="ctr"/>
                      <a:r>
                        <a:rPr lang="en-GB" sz="800" b="1" i="0" u="none" strike="noStrike">
                          <a:solidFill>
                            <a:srgbClr val="FFFFFF"/>
                          </a:solidFill>
                          <a:effectLst/>
                          <a:latin typeface="Calibri" panose="020F0502020204030204" pitchFamily="34" charset="0"/>
                        </a:rPr>
                        <a:t>2020</a:t>
                      </a:r>
                    </a:p>
                  </a:txBody>
                  <a:tcPr marL="4880" marR="4880" marT="4880" marB="0" anchor="ctr">
                    <a:lnL>
                      <a:noFill/>
                    </a:lnL>
                    <a:lnR>
                      <a:noFill/>
                    </a:lnR>
                    <a:lnT>
                      <a:noFill/>
                    </a:lnT>
                    <a:lnB>
                      <a:noFill/>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4067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3916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3829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4096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4716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4762</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4658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3718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4111</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4000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3774</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3889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4523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4427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3849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3847</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3813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3773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3828</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4426</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4359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3563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3629</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3613</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b"/>
                      <a:r>
                        <a:rPr lang="en-GB" sz="800" b="0" i="0" u="none" strike="noStrike">
                          <a:solidFill>
                            <a:srgbClr val="000000"/>
                          </a:solidFill>
                          <a:effectLst/>
                          <a:latin typeface="Calibri" panose="020F0502020204030204" pitchFamily="34" charset="0"/>
                        </a:rPr>
                        <a:t>3980</a:t>
                      </a:r>
                    </a:p>
                  </a:txBody>
                  <a:tcPr marL="4880" marR="4880" marT="488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3786</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4267</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4345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3615</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3719</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r h="97608">
                <a:tc>
                  <a:txBody>
                    <a:bodyPr/>
                    <a:lstStyle/>
                    <a:p>
                      <a:pPr algn="ctr" fontAlgn="ctr"/>
                      <a:r>
                        <a:rPr lang="en-GB" sz="800" b="1" i="0" u="none" strike="noStrike">
                          <a:solidFill>
                            <a:srgbClr val="FFFFFF"/>
                          </a:solidFill>
                          <a:effectLst/>
                          <a:latin typeface="Calibri" panose="020F0502020204030204" pitchFamily="34" charset="0"/>
                        </a:rPr>
                        <a:t>2019</a:t>
                      </a:r>
                    </a:p>
                  </a:txBody>
                  <a:tcPr marL="4880" marR="4880" marT="4880" marB="0" anchor="ctr">
                    <a:lnL>
                      <a:noFill/>
                    </a:lnL>
                    <a:lnR>
                      <a:noFill/>
                    </a:lnR>
                    <a:lnT>
                      <a:noFill/>
                    </a:lnT>
                    <a:lnB>
                      <a:noFill/>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4893</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4796</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4521</a:t>
                      </a:r>
                    </a:p>
                  </a:txBody>
                  <a:tcPr marL="4880" marR="4880" marT="4880"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4548</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5246</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4461</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4219</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4785</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4729</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4207</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4207</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4125</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4256</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4203</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4561</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4615</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4072</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4123</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3980</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3956</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4224</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4499</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4577</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4113</a:t>
                      </a:r>
                    </a:p>
                  </a:txBody>
                  <a:tcPr marL="4880" marR="4880" marT="4880" marB="0" anchor="b">
                    <a:lnL>
                      <a:noFill/>
                    </a:lnL>
                    <a:lnR>
                      <a:noFill/>
                    </a:lnR>
                    <a:lnT>
                      <a:noFill/>
                    </a:lnT>
                    <a:lnB>
                      <a:noFill/>
                    </a:lnB>
                  </a:tcPr>
                </a:tc>
                <a:tc>
                  <a:txBody>
                    <a:bodyPr/>
                    <a:lstStyle/>
                    <a:p>
                      <a:pPr algn="ctr" fontAlgn="b"/>
                      <a:r>
                        <a:rPr lang="en-GB" sz="800" b="0" i="0" u="none" strike="noStrike">
                          <a:solidFill>
                            <a:srgbClr val="000000"/>
                          </a:solidFill>
                          <a:effectLst/>
                          <a:latin typeface="Calibri" panose="020F0502020204030204" pitchFamily="34" charset="0"/>
                        </a:rPr>
                        <a:t>4191</a:t>
                      </a:r>
                    </a:p>
                  </a:txBody>
                  <a:tcPr marL="4880" marR="4880" marT="4880" marB="0" anchor="b">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3984</a:t>
                      </a:r>
                    </a:p>
                  </a:txBody>
                  <a:tcPr marL="4880" marR="4880" marT="4880"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4279</a:t>
                      </a:r>
                    </a:p>
                  </a:txBody>
                  <a:tcPr marL="4880" marR="4880" marT="4880"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3984</a:t>
                      </a:r>
                    </a:p>
                  </a:txBody>
                  <a:tcPr marL="4880" marR="4880" marT="4880"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4607</a:t>
                      </a:r>
                    </a:p>
                  </a:txBody>
                  <a:tcPr marL="4880" marR="4880" marT="4880"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4438</a:t>
                      </a: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r h="97608">
                <a:tc>
                  <a:txBody>
                    <a:bodyPr/>
                    <a:lstStyle/>
                    <a:p>
                      <a:pPr algn="ctr" fontAlgn="ctr"/>
                      <a:r>
                        <a:rPr lang="en-GB" sz="800" b="1" i="0" u="none" strike="noStrike">
                          <a:solidFill>
                            <a:srgbClr val="FFFFFF"/>
                          </a:solidFill>
                          <a:effectLst/>
                          <a:latin typeface="Calibri" panose="020F0502020204030204" pitchFamily="34" charset="0"/>
                        </a:rPr>
                        <a:t>December </a:t>
                      </a:r>
                    </a:p>
                  </a:txBody>
                  <a:tcPr marL="4880" marR="4880" marT="4880" marB="0" anchor="ctr">
                    <a:lnL>
                      <a:noFill/>
                    </a:lnL>
                    <a:lnR w="6350" cap="flat" cmpd="sng" algn="ctr">
                      <a:solidFill>
                        <a:srgbClr val="D9D9D9"/>
                      </a:solidFill>
                      <a:prstDash val="solid"/>
                      <a:round/>
                      <a:headEnd type="none" w="med" len="med"/>
                      <a:tailEnd type="none" w="med" len="med"/>
                    </a:lnR>
                    <a:lnT>
                      <a:noFill/>
                    </a:lnT>
                    <a:lnB>
                      <a:noFill/>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01-Dec</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a:solidFill>
                            <a:srgbClr val="FFFFFF"/>
                          </a:solidFill>
                          <a:effectLst/>
                          <a:latin typeface="Calibri" panose="020F0502020204030204" pitchFamily="34" charset="0"/>
                        </a:rPr>
                        <a:t>02-Dec</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800" b="0" i="0" u="none" strike="noStrike" dirty="0">
                          <a:solidFill>
                            <a:srgbClr val="000000"/>
                          </a:solidFill>
                          <a:effectLst/>
                          <a:latin typeface="Calibri" panose="020F0502020204030204" pitchFamily="34" charset="0"/>
                        </a:rPr>
                        <a:t> </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dirty="0">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r h="97608">
                <a:tc>
                  <a:txBody>
                    <a:bodyPr/>
                    <a:lstStyle/>
                    <a:p>
                      <a:pPr algn="ctr" fontAlgn="ctr"/>
                      <a:r>
                        <a:rPr lang="en-GB" sz="800" b="1" i="0" u="none" strike="noStrike">
                          <a:solidFill>
                            <a:srgbClr val="FFFFFF"/>
                          </a:solidFill>
                          <a:effectLst/>
                          <a:latin typeface="Calibri" panose="020F0502020204030204" pitchFamily="34" charset="0"/>
                        </a:rPr>
                        <a:t>2020</a:t>
                      </a:r>
                    </a:p>
                  </a:txBody>
                  <a:tcPr marL="4880" marR="4880" marT="4880" marB="0" anchor="ctr">
                    <a:lnL>
                      <a:noFill/>
                    </a:lnL>
                    <a:lnR>
                      <a:noFill/>
                    </a:lnR>
                    <a:lnT>
                      <a:noFill/>
                    </a:lnT>
                    <a:lnB>
                      <a:noFill/>
                    </a:lnB>
                    <a:solidFill>
                      <a:srgbClr val="7030A0"/>
                    </a:solidFill>
                  </a:tcPr>
                </a:tc>
                <a:tc>
                  <a:txBody>
                    <a:bodyPr/>
                    <a:lstStyle/>
                    <a:p>
                      <a:pPr algn="ctr" fontAlgn="ctr"/>
                      <a:r>
                        <a:rPr lang="en-GB" sz="800" b="0" i="0" u="none" strike="noStrike">
                          <a:solidFill>
                            <a:srgbClr val="000000"/>
                          </a:solidFill>
                          <a:effectLst/>
                          <a:latin typeface="Calibri" panose="020F0502020204030204" pitchFamily="34" charset="0"/>
                        </a:rPr>
                        <a:t>3887</a:t>
                      </a: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3666</a:t>
                      </a:r>
                    </a:p>
                  </a:txBody>
                  <a:tcPr marL="4880" marR="4880" marT="488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ctr" rtl="0" fontAlgn="ctr"/>
                      <a:r>
                        <a:rPr lang="en-GB" sz="800" b="0" i="0" u="none" strike="noStrike" dirty="0">
                          <a:solidFill>
                            <a:srgbClr val="000000"/>
                          </a:solidFill>
                          <a:effectLst/>
                          <a:latin typeface="Calibri" panose="020F0502020204030204" pitchFamily="34" charset="0"/>
                        </a:rPr>
                        <a:t> </a:t>
                      </a:r>
                    </a:p>
                  </a:txBody>
                  <a:tcPr marL="4880" marR="4880" marT="48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r h="97608">
                <a:tc>
                  <a:txBody>
                    <a:bodyPr/>
                    <a:lstStyle/>
                    <a:p>
                      <a:pPr algn="ctr" fontAlgn="ctr"/>
                      <a:r>
                        <a:rPr lang="en-GB" sz="800" b="1" i="0" u="none" strike="noStrike">
                          <a:solidFill>
                            <a:srgbClr val="FFFFFF"/>
                          </a:solidFill>
                          <a:effectLst/>
                          <a:latin typeface="Calibri" panose="020F0502020204030204" pitchFamily="34" charset="0"/>
                        </a:rPr>
                        <a:t>2019</a:t>
                      </a:r>
                    </a:p>
                  </a:txBody>
                  <a:tcPr marL="4880" marR="4880" marT="4880" marB="0" anchor="ctr">
                    <a:lnL>
                      <a:noFill/>
                    </a:lnL>
                    <a:lnR>
                      <a:noFill/>
                    </a:lnR>
                    <a:lnT>
                      <a:noFill/>
                    </a:lnT>
                    <a:lnB>
                      <a:noFill/>
                    </a:lnB>
                    <a:solidFill>
                      <a:srgbClr val="7030A0"/>
                    </a:solidFill>
                  </a:tcPr>
                </a:tc>
                <a:tc>
                  <a:txBody>
                    <a:bodyPr/>
                    <a:lstStyle/>
                    <a:p>
                      <a:pPr algn="ctr" fontAlgn="ctr"/>
                      <a:r>
                        <a:rPr lang="en-GB" sz="800" b="0" i="0" u="none" strike="noStrike">
                          <a:solidFill>
                            <a:srgbClr val="000000"/>
                          </a:solidFill>
                          <a:effectLst/>
                          <a:latin typeface="Calibri" panose="020F0502020204030204" pitchFamily="34" charset="0"/>
                        </a:rPr>
                        <a:t>4115</a:t>
                      </a:r>
                    </a:p>
                  </a:txBody>
                  <a:tcPr marL="4880" marR="4880" marT="4880"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3958</a:t>
                      </a: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c>
                  <a:txBody>
                    <a:bodyPr/>
                    <a:lstStyle/>
                    <a:p>
                      <a:pPr algn="l" fontAlgn="ctr"/>
                      <a:endParaRPr lang="en-GB" sz="800" b="0" i="0" u="none" strike="noStrike" dirty="0">
                        <a:solidFill>
                          <a:srgbClr val="000000"/>
                        </a:solidFill>
                        <a:effectLst/>
                        <a:latin typeface="Calibri" panose="020F0502020204030204" pitchFamily="34" charset="0"/>
                      </a:endParaRPr>
                    </a:p>
                  </a:txBody>
                  <a:tcPr marL="4880" marR="4880" marT="4880" marB="0" anchor="ctr">
                    <a:lnL>
                      <a:noFill/>
                    </a:lnL>
                    <a:lnR>
                      <a:noFill/>
                    </a:lnR>
                    <a:lnT>
                      <a:noFill/>
                    </a:lnT>
                    <a:lnB>
                      <a:noFill/>
                    </a:lnB>
                  </a:tcPr>
                </a:tc>
              </a:tr>
            </a:tbl>
          </a:graphicData>
        </a:graphic>
      </p:graphicFrame>
    </p:spTree>
    <p:extLst>
      <p:ext uri="{BB962C8B-B14F-4D97-AF65-F5344CB8AC3E}">
        <p14:creationId xmlns:p14="http://schemas.microsoft.com/office/powerpoint/2010/main" val="123118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506821"/>
            <a:ext cx="5907987" cy="2640027"/>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Incident </a:t>
            </a:r>
            <a:r>
              <a:rPr lang="en-GB" sz="2000" b="1" dirty="0">
                <a:solidFill>
                  <a:prstClr val="white"/>
                </a:solidFill>
              </a:rPr>
              <a:t>Demand </a:t>
            </a:r>
            <a:r>
              <a:rPr lang="en-GB" sz="2000" b="1" dirty="0" smtClean="0">
                <a:solidFill>
                  <a:prstClr val="white"/>
                </a:solidFill>
              </a:rPr>
              <a:t>– House Gatherings (28</a:t>
            </a:r>
            <a:r>
              <a:rPr lang="en-GB" sz="2000" b="1" baseline="30000" dirty="0" smtClean="0">
                <a:solidFill>
                  <a:prstClr val="white"/>
                </a:solidFill>
              </a:rPr>
              <a:t>th</a:t>
            </a:r>
            <a:r>
              <a:rPr lang="en-GB" sz="2000" b="1" dirty="0" smtClean="0">
                <a:solidFill>
                  <a:prstClr val="white"/>
                </a:solidFill>
              </a:rPr>
              <a:t> August </a:t>
            </a:r>
            <a:r>
              <a:rPr lang="en-GB" sz="2000" b="1" dirty="0">
                <a:solidFill>
                  <a:prstClr val="white"/>
                </a:solidFill>
              </a:rPr>
              <a:t>– </a:t>
            </a:r>
            <a:r>
              <a:rPr lang="en-GB" sz="2000" b="1" dirty="0" smtClean="0">
                <a:solidFill>
                  <a:prstClr val="white"/>
                </a:solidFill>
              </a:rPr>
              <a:t>29</a:t>
            </a:r>
            <a:r>
              <a:rPr lang="en-GB" sz="2000" b="1" baseline="30000" dirty="0" smtClean="0">
                <a:solidFill>
                  <a:prstClr val="white"/>
                </a:solidFill>
              </a:rPr>
              <a:t>th</a:t>
            </a:r>
            <a:r>
              <a:rPr lang="en-GB" sz="2000" b="1" dirty="0" smtClean="0">
                <a:solidFill>
                  <a:prstClr val="white"/>
                </a:solidFill>
              </a:rPr>
              <a:t> November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591359" y="6515065"/>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Note: No figures should be considered as Official Police Statistics. These may not yet have been verified or validated.</a:t>
            </a:r>
            <a:endParaRPr lang="en-GB" sz="1400" dirty="0">
              <a:solidFill>
                <a:prstClr val="white">
                  <a:lumMod val="65000"/>
                </a:prstClr>
              </a:solidFill>
            </a:endParaRPr>
          </a:p>
        </p:txBody>
      </p:sp>
      <p:sp>
        <p:nvSpPr>
          <p:cNvPr id="23" name="Footer Placeholder 1"/>
          <p:cNvSpPr>
            <a:spLocks noGrp="1"/>
          </p:cNvSpPr>
          <p:nvPr>
            <p:ph type="ftr" sz="quarter" idx="11"/>
          </p:nvPr>
        </p:nvSpPr>
        <p:spPr>
          <a:xfrm>
            <a:off x="11196310" y="6439032"/>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2" name="TextBox 1"/>
          <p:cNvSpPr txBox="1"/>
          <p:nvPr/>
        </p:nvSpPr>
        <p:spPr>
          <a:xfrm>
            <a:off x="805789" y="772255"/>
            <a:ext cx="10624212" cy="307777"/>
          </a:xfrm>
          <a:prstGeom prst="rect">
            <a:avLst/>
          </a:prstGeom>
          <a:noFill/>
        </p:spPr>
        <p:txBody>
          <a:bodyPr wrap="square" rtlCol="0">
            <a:spAutoFit/>
          </a:bodyPr>
          <a:lstStyle/>
          <a:p>
            <a:r>
              <a:rPr lang="en-GB" sz="1400" dirty="0" smtClean="0"/>
              <a:t>From Friday 28</a:t>
            </a:r>
            <a:r>
              <a:rPr lang="en-GB" sz="1400" baseline="30000" dirty="0" smtClean="0"/>
              <a:t>th</a:t>
            </a:r>
            <a:r>
              <a:rPr lang="en-GB" sz="1400" dirty="0" smtClean="0"/>
              <a:t> August 2020, additional monitoring of ‘house gatherings’ incidents has taken place. This will be reported weekly going forward.</a:t>
            </a:r>
            <a:endParaRPr lang="en-GB" sz="1400" dirty="0"/>
          </a:p>
        </p:txBody>
      </p:sp>
      <p:sp>
        <p:nvSpPr>
          <p:cNvPr id="10" name="TextBox 9"/>
          <p:cNvSpPr txBox="1"/>
          <p:nvPr/>
        </p:nvSpPr>
        <p:spPr>
          <a:xfrm>
            <a:off x="1732463" y="1133022"/>
            <a:ext cx="3344120" cy="307777"/>
          </a:xfrm>
          <a:prstGeom prst="rect">
            <a:avLst/>
          </a:prstGeom>
          <a:noFill/>
        </p:spPr>
        <p:txBody>
          <a:bodyPr wrap="square" rtlCol="0">
            <a:spAutoFit/>
          </a:bodyPr>
          <a:lstStyle/>
          <a:p>
            <a:pPr algn="ctr"/>
            <a:r>
              <a:rPr lang="en-GB" sz="1400" b="1" dirty="0" smtClean="0"/>
              <a:t>Attended ‘House Gatherings’ Incidents</a:t>
            </a:r>
            <a:endParaRPr lang="en-GB" sz="1400" b="1" dirty="0"/>
          </a:p>
        </p:txBody>
      </p:sp>
      <p:sp>
        <p:nvSpPr>
          <p:cNvPr id="16" name="TextBox 15"/>
          <p:cNvSpPr txBox="1"/>
          <p:nvPr/>
        </p:nvSpPr>
        <p:spPr>
          <a:xfrm>
            <a:off x="7005085" y="1123535"/>
            <a:ext cx="4501116" cy="307777"/>
          </a:xfrm>
          <a:prstGeom prst="rect">
            <a:avLst/>
          </a:prstGeom>
          <a:noFill/>
        </p:spPr>
        <p:txBody>
          <a:bodyPr wrap="square" rtlCol="0">
            <a:spAutoFit/>
          </a:bodyPr>
          <a:lstStyle/>
          <a:p>
            <a:pPr algn="ctr"/>
            <a:r>
              <a:rPr lang="en-GB" sz="1400" b="1" dirty="0" smtClean="0"/>
              <a:t>Attended ‘House Gatherings’ Breaching Restrictions </a:t>
            </a:r>
            <a:endParaRPr lang="en-GB" sz="1400" b="1" dirty="0"/>
          </a:p>
        </p:txBody>
      </p:sp>
      <p:sp>
        <p:nvSpPr>
          <p:cNvPr id="20" name="Rectangle 19"/>
          <p:cNvSpPr/>
          <p:nvPr/>
        </p:nvSpPr>
        <p:spPr>
          <a:xfrm>
            <a:off x="6172199" y="1506821"/>
            <a:ext cx="5705476" cy="2640027"/>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076979332"/>
              </p:ext>
            </p:extLst>
          </p:nvPr>
        </p:nvGraphicFramePr>
        <p:xfrm>
          <a:off x="2303721" y="4374760"/>
          <a:ext cx="7329376" cy="1713516"/>
        </p:xfrm>
        <a:graphic>
          <a:graphicData uri="http://schemas.openxmlformats.org/drawingml/2006/table">
            <a:tbl>
              <a:tblPr firstRow="1" bandRow="1">
                <a:tableStyleId>{5C22544A-7EE6-4342-B048-85BDC9FD1C3A}</a:tableStyleId>
              </a:tblPr>
              <a:tblGrid>
                <a:gridCol w="3740051"/>
                <a:gridCol w="1805292"/>
                <a:gridCol w="1784033"/>
              </a:tblGrid>
              <a:tr h="3369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Totals</a:t>
                      </a:r>
                      <a:endParaRPr lang="en-GB" sz="1800" b="1" dirty="0" smtClean="0">
                        <a:solidFill>
                          <a:prstClr val="white"/>
                        </a:solidFill>
                      </a:endParaRP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prstClr val="white"/>
                          </a:solidFill>
                        </a:rPr>
                        <a:t>28 Aug – 29 Nov</a:t>
                      </a: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prstClr val="white"/>
                          </a:solidFill>
                        </a:rPr>
                        <a:t>23 Nov – 29 Nov </a:t>
                      </a:r>
                    </a:p>
                  </a:txBody>
                  <a:tcPr>
                    <a:solidFill>
                      <a:srgbClr val="7030A0"/>
                    </a:solidFill>
                  </a:tcPr>
                </a:tc>
              </a:tr>
              <a:tr h="336939">
                <a:tc>
                  <a:txBody>
                    <a:bodyPr/>
                    <a:lstStyle/>
                    <a:p>
                      <a:r>
                        <a:rPr lang="en-GB" sz="1400" dirty="0" smtClean="0"/>
                        <a:t>No. of House Gatherings Attended</a:t>
                      </a:r>
                      <a:endParaRPr lang="en-GB" sz="1400" dirty="0"/>
                    </a:p>
                  </a:txBody>
                  <a:tcPr/>
                </a:tc>
                <a:tc>
                  <a:txBody>
                    <a:bodyPr/>
                    <a:lstStyle/>
                    <a:p>
                      <a:pPr algn="ctr"/>
                      <a:r>
                        <a:rPr lang="en-GB" sz="1600" b="0" kern="1200" dirty="0" smtClean="0">
                          <a:solidFill>
                            <a:schemeClr val="tx1"/>
                          </a:solidFill>
                          <a:effectLst/>
                          <a:latin typeface="+mn-lt"/>
                          <a:ea typeface="+mn-ea"/>
                          <a:cs typeface="+mn-cs"/>
                        </a:rPr>
                        <a:t>5190</a:t>
                      </a:r>
                      <a:endParaRPr lang="en-GB" sz="1600" b="0" dirty="0">
                        <a:solidFill>
                          <a:schemeClr val="tx1"/>
                        </a:solidFill>
                      </a:endParaRPr>
                    </a:p>
                  </a:txBody>
                  <a:tcPr/>
                </a:tc>
                <a:tc>
                  <a:txBody>
                    <a:bodyPr/>
                    <a:lstStyle/>
                    <a:p>
                      <a:pPr algn="ctr"/>
                      <a:r>
                        <a:rPr lang="en-GB" sz="1600" dirty="0" smtClean="0">
                          <a:solidFill>
                            <a:schemeClr val="tx1"/>
                          </a:solidFill>
                        </a:rPr>
                        <a:t>311</a:t>
                      </a:r>
                      <a:endParaRPr lang="en-GB" sz="1600" dirty="0">
                        <a:solidFill>
                          <a:schemeClr val="tx1"/>
                        </a:solidFill>
                      </a:endParaRPr>
                    </a:p>
                  </a:txBody>
                  <a:tcPr/>
                </a:tc>
              </a:tr>
              <a:tr h="336939">
                <a:tc>
                  <a:txBody>
                    <a:bodyPr/>
                    <a:lstStyle/>
                    <a:p>
                      <a:r>
                        <a:rPr lang="en-GB" sz="1400" dirty="0" smtClean="0"/>
                        <a:t>No. of House Gathering</a:t>
                      </a:r>
                      <a:r>
                        <a:rPr lang="en-GB" sz="1400" baseline="0" dirty="0" smtClean="0"/>
                        <a:t>s Breaching Restrictions</a:t>
                      </a:r>
                      <a:endParaRPr lang="en-GB" sz="1400" dirty="0"/>
                    </a:p>
                  </a:txBody>
                  <a:tcPr/>
                </a:tc>
                <a:tc>
                  <a:txBody>
                    <a:bodyPr/>
                    <a:lstStyle/>
                    <a:p>
                      <a:pPr algn="ctr"/>
                      <a:r>
                        <a:rPr lang="en-GB" sz="1600" dirty="0" smtClean="0">
                          <a:solidFill>
                            <a:schemeClr val="tx1"/>
                          </a:solidFill>
                        </a:rPr>
                        <a:t>2847</a:t>
                      </a:r>
                      <a:endParaRPr lang="en-GB" sz="1600" dirty="0">
                        <a:solidFill>
                          <a:schemeClr val="tx1"/>
                        </a:solidFill>
                      </a:endParaRPr>
                    </a:p>
                  </a:txBody>
                  <a:tcPr/>
                </a:tc>
                <a:tc>
                  <a:txBody>
                    <a:bodyPr/>
                    <a:lstStyle/>
                    <a:p>
                      <a:pPr algn="ctr"/>
                      <a:r>
                        <a:rPr lang="en-GB" sz="1600" dirty="0" smtClean="0">
                          <a:solidFill>
                            <a:schemeClr val="tx1"/>
                          </a:solidFill>
                        </a:rPr>
                        <a:t>224</a:t>
                      </a:r>
                      <a:endParaRPr lang="en-GB" sz="1600" dirty="0">
                        <a:solidFill>
                          <a:schemeClr val="tx1"/>
                        </a:solidFill>
                      </a:endParaRPr>
                    </a:p>
                  </a:txBody>
                  <a:tcPr/>
                </a:tc>
              </a:tr>
              <a:tr h="336939">
                <a:tc>
                  <a:txBody>
                    <a:bodyPr/>
                    <a:lstStyle/>
                    <a:p>
                      <a:r>
                        <a:rPr lang="en-GB" sz="1400" dirty="0" smtClean="0"/>
                        <a:t>No. of FPNs issued</a:t>
                      </a:r>
                      <a:endParaRPr lang="en-GB" sz="1400" dirty="0"/>
                    </a:p>
                  </a:txBody>
                  <a:tcPr/>
                </a:tc>
                <a:tc>
                  <a:txBody>
                    <a:bodyPr/>
                    <a:lstStyle/>
                    <a:p>
                      <a:pPr algn="ctr"/>
                      <a:r>
                        <a:rPr lang="en-GB" sz="1600" dirty="0" smtClean="0">
                          <a:solidFill>
                            <a:schemeClr val="tx1"/>
                          </a:solidFill>
                        </a:rPr>
                        <a:t>2312</a:t>
                      </a:r>
                      <a:endParaRPr lang="en-GB" sz="1600" dirty="0">
                        <a:solidFill>
                          <a:schemeClr val="tx1"/>
                        </a:solidFill>
                      </a:endParaRPr>
                    </a:p>
                  </a:txBody>
                  <a:tcPr/>
                </a:tc>
                <a:tc>
                  <a:txBody>
                    <a:bodyPr/>
                    <a:lstStyle/>
                    <a:p>
                      <a:pPr algn="ctr"/>
                      <a:r>
                        <a:rPr lang="en-GB" sz="1600" dirty="0" smtClean="0">
                          <a:solidFill>
                            <a:schemeClr val="tx1"/>
                          </a:solidFill>
                        </a:rPr>
                        <a:t>235</a:t>
                      </a:r>
                      <a:endParaRPr lang="en-GB" sz="1600" dirty="0">
                        <a:solidFill>
                          <a:schemeClr val="tx1"/>
                        </a:solidFill>
                      </a:endParaRPr>
                    </a:p>
                  </a:txBody>
                  <a:tcPr/>
                </a:tc>
              </a:tr>
              <a:tr h="336939">
                <a:tc>
                  <a:txBody>
                    <a:bodyPr/>
                    <a:lstStyle/>
                    <a:p>
                      <a:r>
                        <a:rPr lang="en-GB" sz="1400" dirty="0" smtClean="0"/>
                        <a:t>No. of Arrests</a:t>
                      </a:r>
                      <a:endParaRPr lang="en-GB" sz="1400" dirty="0"/>
                    </a:p>
                  </a:txBody>
                  <a:tcPr/>
                </a:tc>
                <a:tc>
                  <a:txBody>
                    <a:bodyPr/>
                    <a:lstStyle/>
                    <a:p>
                      <a:pPr algn="ctr"/>
                      <a:r>
                        <a:rPr lang="en-GB" sz="1600" dirty="0" smtClean="0">
                          <a:solidFill>
                            <a:schemeClr val="tx1"/>
                          </a:solidFill>
                        </a:rPr>
                        <a:t>303</a:t>
                      </a:r>
                      <a:endParaRPr lang="en-GB" sz="1600" dirty="0">
                        <a:solidFill>
                          <a:schemeClr val="tx1"/>
                        </a:solidFill>
                      </a:endParaRPr>
                    </a:p>
                  </a:txBody>
                  <a:tcPr/>
                </a:tc>
                <a:tc>
                  <a:txBody>
                    <a:bodyPr/>
                    <a:lstStyle/>
                    <a:p>
                      <a:pPr algn="ctr"/>
                      <a:r>
                        <a:rPr lang="en-GB" sz="1600" dirty="0" smtClean="0">
                          <a:solidFill>
                            <a:schemeClr val="tx1"/>
                          </a:solidFill>
                        </a:rPr>
                        <a:t>24</a:t>
                      </a:r>
                      <a:endParaRPr lang="en-GB" sz="1600" dirty="0">
                        <a:solidFill>
                          <a:schemeClr val="tx1"/>
                        </a:solidFill>
                      </a:endParaRPr>
                    </a:p>
                  </a:txBody>
                  <a:tcPr/>
                </a:tc>
              </a:tr>
            </a:tbl>
          </a:graphicData>
        </a:graphic>
      </p:graphicFrame>
      <p:sp>
        <p:nvSpPr>
          <p:cNvPr id="11" name="TextBox 10"/>
          <p:cNvSpPr txBox="1"/>
          <p:nvPr/>
        </p:nvSpPr>
        <p:spPr>
          <a:xfrm>
            <a:off x="2303721" y="6103712"/>
            <a:ext cx="7329376" cy="430887"/>
          </a:xfrm>
          <a:prstGeom prst="rect">
            <a:avLst/>
          </a:prstGeom>
          <a:noFill/>
        </p:spPr>
        <p:txBody>
          <a:bodyPr wrap="square" rtlCol="0">
            <a:spAutoFit/>
          </a:bodyPr>
          <a:lstStyle/>
          <a:p>
            <a:r>
              <a:rPr lang="en-GB" sz="1050" dirty="0" smtClean="0">
                <a:solidFill>
                  <a:schemeClr val="tx1">
                    <a:lumMod val="50000"/>
                    <a:lumOff val="50000"/>
                  </a:schemeClr>
                </a:solidFill>
              </a:rPr>
              <a:t>The figures contained within this slide originate from storm incident reviews and free-text local policing returns to provide the most comprehensive view of house gatherings possible. </a:t>
            </a:r>
            <a:endParaRPr lang="en-GB" sz="1050" dirty="0">
              <a:solidFill>
                <a:schemeClr val="tx1">
                  <a:lumMod val="50000"/>
                  <a:lumOff val="50000"/>
                </a:schemeClr>
              </a:solidFill>
            </a:endParaRPr>
          </a:p>
        </p:txBody>
      </p:sp>
      <p:pic>
        <p:nvPicPr>
          <p:cNvPr id="14" name="Picture 13"/>
          <p:cNvPicPr>
            <a:picLocks noChangeAspect="1"/>
          </p:cNvPicPr>
          <p:nvPr/>
        </p:nvPicPr>
        <p:blipFill>
          <a:blip r:embed="rId4"/>
          <a:stretch>
            <a:fillRect/>
          </a:stretch>
        </p:blipFill>
        <p:spPr>
          <a:xfrm>
            <a:off x="6215062" y="1668696"/>
            <a:ext cx="5662613" cy="2465859"/>
          </a:xfrm>
          <a:prstGeom prst="rect">
            <a:avLst/>
          </a:prstGeom>
        </p:spPr>
      </p:pic>
      <p:pic>
        <p:nvPicPr>
          <p:cNvPr id="18" name="Picture 17"/>
          <p:cNvPicPr>
            <a:picLocks noChangeAspect="1"/>
          </p:cNvPicPr>
          <p:nvPr/>
        </p:nvPicPr>
        <p:blipFill>
          <a:blip r:embed="rId5"/>
          <a:stretch>
            <a:fillRect/>
          </a:stretch>
        </p:blipFill>
        <p:spPr>
          <a:xfrm>
            <a:off x="193709" y="1623605"/>
            <a:ext cx="5825368" cy="2500388"/>
          </a:xfrm>
          <a:prstGeom prst="rect">
            <a:avLst/>
          </a:prstGeom>
        </p:spPr>
      </p:pic>
    </p:spTree>
    <p:extLst>
      <p:ext uri="{BB962C8B-B14F-4D97-AF65-F5344CB8AC3E}">
        <p14:creationId xmlns:p14="http://schemas.microsoft.com/office/powerpoint/2010/main" val="2668553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4448"/>
            <a:ext cx="6851847" cy="4395693"/>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a:t>
            </a:r>
            <a:r>
              <a:rPr lang="en-GB" sz="2000" b="1" dirty="0" smtClean="0">
                <a:solidFill>
                  <a:schemeClr val="bg1"/>
                </a:solidFill>
              </a:rPr>
              <a:t>Crime Demand (23</a:t>
            </a:r>
            <a:r>
              <a:rPr lang="en-GB" sz="2000" b="1" baseline="30000" dirty="0" smtClean="0">
                <a:solidFill>
                  <a:schemeClr val="bg1"/>
                </a:solidFill>
              </a:rPr>
              <a:t>rd</a:t>
            </a:r>
            <a:r>
              <a:rPr lang="en-GB" sz="2000" b="1" dirty="0" smtClean="0">
                <a:solidFill>
                  <a:schemeClr val="bg1"/>
                </a:solidFill>
              </a:rPr>
              <a:t>  – 29</a:t>
            </a:r>
            <a:r>
              <a:rPr lang="en-GB" sz="2000" b="1" baseline="30000" dirty="0" smtClean="0">
                <a:solidFill>
                  <a:schemeClr val="bg1"/>
                </a:solidFill>
              </a:rPr>
              <a:t>th</a:t>
            </a:r>
            <a:r>
              <a:rPr lang="en-GB" sz="2000" b="1" dirty="0" smtClean="0">
                <a:solidFill>
                  <a:schemeClr val="bg1"/>
                </a:solidFill>
              </a:rPr>
              <a:t> November 2020)</a:t>
            </a: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5181597" y="5637919"/>
            <a:ext cx="6851847" cy="830997"/>
          </a:xfrm>
          <a:prstGeom prst="rect">
            <a:avLst/>
          </a:prstGeom>
          <a:ln>
            <a:noFill/>
          </a:ln>
        </p:spPr>
        <p:txBody>
          <a:bodyPr wrap="square">
            <a:spAutoFit/>
          </a:bodyPr>
          <a:lstStyle/>
          <a:p>
            <a:r>
              <a:rPr lang="en-GB" sz="1200" dirty="0" smtClean="0"/>
              <a:t>All Crime Groups show a decrease in volume when the preceding weeks volume is compared to the same period in 2019 with the exception of Group 4 and 5 crimes.</a:t>
            </a:r>
          </a:p>
          <a:p>
            <a:r>
              <a:rPr lang="en-GB" sz="1200" dirty="0" smtClean="0"/>
              <a:t>The majority of divisions this week have noted a decrease in crime volumes, however, North East, Lothians &amp; Scottish Borders and Fife show an increase. </a:t>
            </a:r>
          </a:p>
        </p:txBody>
      </p:sp>
      <p:sp>
        <p:nvSpPr>
          <p:cNvPr id="1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1" name="Footer Placeholder 1"/>
          <p:cNvSpPr>
            <a:spLocks noGrp="1"/>
          </p:cNvSpPr>
          <p:nvPr>
            <p:ph type="ftr" sz="quarter" idx="11"/>
          </p:nvPr>
        </p:nvSpPr>
        <p:spPr>
          <a:xfrm>
            <a:off x="10960640" y="6435462"/>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2747561481"/>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dirty="0">
                          <a:solidFill>
                            <a:srgbClr val="000000"/>
                          </a:solidFill>
                          <a:effectLst/>
                          <a:latin typeface="Calibri" panose="020F0502020204030204" pitchFamily="34" charset="0"/>
                        </a:rPr>
                        <a:t>170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348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2032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812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1147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2444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2186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Calibri" panose="020F0502020204030204" pitchFamily="34" charset="0"/>
                        </a:rPr>
                        <a:t>9139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147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242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1876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852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1352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2121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1711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8301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3064056476"/>
              </p:ext>
            </p:extLst>
          </p:nvPr>
        </p:nvGraphicFramePr>
        <p:xfrm>
          <a:off x="157843" y="831158"/>
          <a:ext cx="4953709" cy="44789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3790995298"/>
              </p:ext>
            </p:extLst>
          </p:nvPr>
        </p:nvGraphicFramePr>
        <p:xfrm>
          <a:off x="5181597" y="826288"/>
          <a:ext cx="6851847" cy="448380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13548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1625"/>
            <a:ext cx="6851847"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2101822395"/>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dirty="0">
                          <a:solidFill>
                            <a:srgbClr val="000000"/>
                          </a:solidFill>
                          <a:effectLst/>
                          <a:latin typeface="Calibri" panose="020F0502020204030204" pitchFamily="34" charset="0"/>
                        </a:rPr>
                        <a:t>6999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10118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82143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35683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48669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97092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89189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Calibri" panose="020F0502020204030204" pitchFamily="34" charset="0"/>
                        </a:rPr>
                        <a:t>369893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6496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9603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68728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31988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53228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95198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82907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348148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Crime </a:t>
            </a:r>
            <a:r>
              <a:rPr lang="en-GB" sz="2000" b="1" dirty="0">
                <a:solidFill>
                  <a:prstClr val="white"/>
                </a:solidFill>
              </a:rPr>
              <a:t>Demand </a:t>
            </a:r>
            <a:r>
              <a:rPr lang="en-GB" sz="2000" b="1" dirty="0" smtClean="0">
                <a:solidFill>
                  <a:prstClr val="white"/>
                </a:solidFill>
              </a:rPr>
              <a:t>(</a:t>
            </a:r>
            <a:r>
              <a:rPr lang="en-GB" sz="2000" b="1" dirty="0" smtClean="0">
                <a:solidFill>
                  <a:schemeClr val="bg1"/>
                </a:solidFill>
              </a:rPr>
              <a:t>16</a:t>
            </a:r>
            <a:r>
              <a:rPr lang="en-GB" sz="2000" b="1" baseline="30000" dirty="0" smtClean="0">
                <a:solidFill>
                  <a:schemeClr val="bg1"/>
                </a:solidFill>
              </a:rPr>
              <a:t>th</a:t>
            </a:r>
            <a:r>
              <a:rPr lang="en-GB" sz="2000" b="1" dirty="0" smtClean="0">
                <a:solidFill>
                  <a:schemeClr val="bg1"/>
                </a:solidFill>
              </a:rPr>
              <a:t> March – 29</a:t>
            </a:r>
            <a:r>
              <a:rPr lang="en-GB" sz="2000" b="1" baseline="30000" dirty="0" smtClean="0">
                <a:solidFill>
                  <a:schemeClr val="bg1"/>
                </a:solidFill>
              </a:rPr>
              <a:t>th</a:t>
            </a:r>
            <a:r>
              <a:rPr lang="en-GB" sz="2000" b="1" dirty="0" smtClean="0">
                <a:solidFill>
                  <a:schemeClr val="bg1"/>
                </a:solidFill>
              </a:rPr>
              <a:t> November 2020)</a:t>
            </a:r>
            <a:endParaRPr lang="en-GB" sz="2000" b="1" dirty="0">
              <a:solidFill>
                <a:schemeClr val="bg1"/>
              </a:solidFill>
            </a:endParaRP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5181599" y="5626884"/>
            <a:ext cx="6851847" cy="830997"/>
          </a:xfrm>
          <a:prstGeom prst="rect">
            <a:avLst/>
          </a:prstGeom>
          <a:ln>
            <a:noFill/>
          </a:ln>
        </p:spPr>
        <p:txBody>
          <a:bodyPr wrap="square">
            <a:spAutoFit/>
          </a:bodyPr>
          <a:lstStyle/>
          <a:p>
            <a:pPr algn="ctr"/>
            <a:r>
              <a:rPr lang="en-GB" sz="1200" dirty="0" smtClean="0"/>
              <a:t>All Crime Groups (with the exception of Group 5) show a decrease in volume when compared to the same period in 2019.</a:t>
            </a:r>
          </a:p>
          <a:p>
            <a:pPr algn="ctr"/>
            <a:r>
              <a:rPr lang="en-GB" sz="1200" dirty="0" smtClean="0"/>
              <a:t>All Divisions continue to show a cumulative decrease in </a:t>
            </a:r>
            <a:r>
              <a:rPr lang="en-GB" sz="1200" dirty="0"/>
              <a:t>volume when </a:t>
            </a:r>
            <a:r>
              <a:rPr lang="en-GB" sz="1200" dirty="0" smtClean="0"/>
              <a:t>compared </a:t>
            </a:r>
            <a:r>
              <a:rPr lang="en-GB" sz="1200" dirty="0"/>
              <a:t>to the same time period in 2019. </a:t>
            </a:r>
            <a:endParaRPr lang="en-GB" sz="1200" dirty="0" smtClean="0"/>
          </a:p>
        </p:txBody>
      </p:sp>
      <p:sp>
        <p:nvSpPr>
          <p:cNvPr id="14"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1" name="Chart 20"/>
          <p:cNvGraphicFramePr>
            <a:graphicFrameLocks/>
          </p:cNvGraphicFramePr>
          <p:nvPr>
            <p:extLst>
              <p:ext uri="{D42A27DB-BD31-4B8C-83A1-F6EECF244321}">
                <p14:modId xmlns:p14="http://schemas.microsoft.com/office/powerpoint/2010/main" val="1398524144"/>
              </p:ext>
            </p:extLst>
          </p:nvPr>
        </p:nvGraphicFramePr>
        <p:xfrm>
          <a:off x="157843" y="845218"/>
          <a:ext cx="4953709" cy="44648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ext uri="{D42A27DB-BD31-4B8C-83A1-F6EECF244321}">
                <p14:modId xmlns:p14="http://schemas.microsoft.com/office/powerpoint/2010/main" val="1797153625"/>
              </p:ext>
            </p:extLst>
          </p:nvPr>
        </p:nvGraphicFramePr>
        <p:xfrm>
          <a:off x="5181599" y="844824"/>
          <a:ext cx="6851847" cy="4465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6460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29186</TotalTime>
  <Words>5845</Words>
  <Application>Microsoft Office PowerPoint</Application>
  <PresentationFormat>Widescreen</PresentationFormat>
  <Paragraphs>3415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Police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Team</dc:creator>
  <cp:lastModifiedBy>Churchill, Carolyn</cp:lastModifiedBy>
  <cp:revision>3964</cp:revision>
  <cp:lastPrinted>2020-03-24T09:47:05Z</cp:lastPrinted>
  <dcterms:created xsi:type="dcterms:W3CDTF">2019-05-16T09:44:28Z</dcterms:created>
  <dcterms:modified xsi:type="dcterms:W3CDTF">2020-12-11T11:45:11Z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By">
    <vt:lpwstr>SPNET\1840289</vt:lpwstr>
  </property>
  <property fmtid="{D5CDD505-2E9C-101B-9397-08002B2CF9AE}" pid="5" name="ClassificationMadeExternally">
    <vt:lpwstr>No</vt:lpwstr>
  </property>
  <property fmtid="{D5CDD505-2E9C-101B-9397-08002B2CF9AE}" pid="6" name="ClassificationMadeOn">
    <vt:filetime>2020-04-30T15:55:52Z</vt:filetime>
  </property>
</Properties>
</file>