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notesSlides/notesSlide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1.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5.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2.xml" ContentType="application/vnd.openxmlformats-officedocument.drawingml.chartshapes+xml"/>
  <Override PartName="/ppt/notesSlides/notesSlide6.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4.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9"/>
  </p:notesMasterIdLst>
  <p:handoutMasterIdLst>
    <p:handoutMasterId r:id="rId30"/>
  </p:handoutMasterIdLst>
  <p:sldIdLst>
    <p:sldId id="256" r:id="rId6"/>
    <p:sldId id="257" r:id="rId7"/>
    <p:sldId id="271" r:id="rId8"/>
    <p:sldId id="259" r:id="rId9"/>
    <p:sldId id="272" r:id="rId10"/>
    <p:sldId id="273" r:id="rId11"/>
    <p:sldId id="261" r:id="rId12"/>
    <p:sldId id="276" r:id="rId13"/>
    <p:sldId id="274" r:id="rId14"/>
    <p:sldId id="277" r:id="rId15"/>
    <p:sldId id="262" r:id="rId16"/>
    <p:sldId id="280" r:id="rId17"/>
    <p:sldId id="263" r:id="rId18"/>
    <p:sldId id="265" r:id="rId19"/>
    <p:sldId id="264" r:id="rId20"/>
    <p:sldId id="266" r:id="rId21"/>
    <p:sldId id="267" r:id="rId22"/>
    <p:sldId id="269" r:id="rId23"/>
    <p:sldId id="747" r:id="rId24"/>
    <p:sldId id="278" r:id="rId25"/>
    <p:sldId id="279" r:id="rId26"/>
    <p:sldId id="749" r:id="rId27"/>
    <p:sldId id="748"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70923" autoAdjust="0"/>
  </p:normalViewPr>
  <p:slideViewPr>
    <p:cSldViewPr snapToGrid="0">
      <p:cViewPr varScale="1">
        <p:scale>
          <a:sx n="111" d="100"/>
          <a:sy n="111" d="100"/>
        </p:scale>
        <p:origin x="594" y="114"/>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handoutMaster" Target="handoutMasters/handoutMaster1.xml"/><Relationship Id="rId8" Type="http://schemas.openxmlformats.org/officeDocument/2006/relationships/slide" Target="slides/slide3.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1.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2.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package" Target="../embeddings/Microsoft_Excel_Worksheet7.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4"/>
    </mc:Choice>
    <mc:Fallback>
      <c:style val="4"/>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r>
              <a:rPr lang="en-GB" sz="1800" b="1" dirty="0"/>
              <a:t>Discrimination </a:t>
            </a:r>
          </a:p>
        </c:rich>
      </c:tx>
      <c:layout>
        <c:manualLayout>
          <c:xMode val="edge"/>
          <c:yMode val="edge"/>
          <c:x val="0.35236724674860714"/>
          <c:y val="3.784206307864571E-2"/>
        </c:manualLayout>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34294788638250162"/>
          <c:y val="0.11546992845130455"/>
          <c:w val="0.50358506943920089"/>
          <c:h val="0.85663504635171617"/>
        </c:manualLayout>
      </c:layout>
      <c:barChart>
        <c:barDir val="bar"/>
        <c:grouping val="clustered"/>
        <c:varyColors val="0"/>
        <c:ser>
          <c:idx val="0"/>
          <c:order val="0"/>
          <c:tx>
            <c:strRef>
              <c:f>Sheet1!$B$1</c:f>
              <c:strCache>
                <c:ptCount val="1"/>
                <c:pt idx="0">
                  <c:v>Discrimination</c:v>
                </c:pt>
              </c:strCache>
            </c:strRef>
          </c:tx>
          <c:spPr>
            <a:solidFill>
              <a:schemeClr val="accent6"/>
            </a:solidFill>
            <a:ln w="19050">
              <a:solidFill>
                <a:schemeClr val="l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NET: Yes current/previous role</c:v>
                </c:pt>
                <c:pt idx="1">
                  <c:v>Yes, in my current role in the organisation</c:v>
                </c:pt>
                <c:pt idx="2">
                  <c:v>Yes, in my previous role in the organisation</c:v>
                </c:pt>
                <c:pt idx="3">
                  <c:v>No</c:v>
                </c:pt>
                <c:pt idx="4">
                  <c:v>Don’t know/Unsure</c:v>
                </c:pt>
                <c:pt idx="5">
                  <c:v>Prefer not to say</c:v>
                </c:pt>
              </c:strCache>
            </c:strRef>
          </c:cat>
          <c:val>
            <c:numRef>
              <c:f>Sheet1!$B$2:$B$7</c:f>
              <c:numCache>
                <c:formatCode>0%</c:formatCode>
                <c:ptCount val="6"/>
                <c:pt idx="0">
                  <c:v>0.13</c:v>
                </c:pt>
                <c:pt idx="1">
                  <c:v>0.09</c:v>
                </c:pt>
                <c:pt idx="2">
                  <c:v>0.04</c:v>
                </c:pt>
                <c:pt idx="3">
                  <c:v>0.81</c:v>
                </c:pt>
                <c:pt idx="4">
                  <c:v>0.04</c:v>
                </c:pt>
                <c:pt idx="5">
                  <c:v>0.02</c:v>
                </c:pt>
              </c:numCache>
            </c:numRef>
          </c:val>
          <c:extLst>
            <c:ext xmlns:c16="http://schemas.microsoft.com/office/drawing/2014/chart" uri="{C3380CC4-5D6E-409C-BE32-E72D297353CC}">
              <c16:uniqueId val="{00000000-3503-4119-A641-46C877C2FB29}"/>
            </c:ext>
          </c:extLst>
        </c:ser>
        <c:dLbls>
          <c:dLblPos val="outEnd"/>
          <c:showLegendKey val="0"/>
          <c:showVal val="1"/>
          <c:showCatName val="0"/>
          <c:showSerName val="0"/>
          <c:showPercent val="0"/>
          <c:showBubbleSize val="0"/>
        </c:dLbls>
        <c:gapWidth val="80"/>
        <c:overlap val="-10"/>
        <c:axId val="-1271843392"/>
        <c:axId val="-1271846112"/>
      </c:barChart>
      <c:catAx>
        <c:axId val="-1271843392"/>
        <c:scaling>
          <c:orientation val="maxMin"/>
        </c:scaling>
        <c:delete val="1"/>
        <c:axPos val="l"/>
        <c:numFmt formatCode="General" sourceLinked="1"/>
        <c:majorTickMark val="none"/>
        <c:minorTickMark val="none"/>
        <c:tickLblPos val="nextTo"/>
        <c:crossAx val="-1271846112"/>
        <c:crosses val="autoZero"/>
        <c:auto val="1"/>
        <c:lblAlgn val="ctr"/>
        <c:lblOffset val="100"/>
        <c:noMultiLvlLbl val="0"/>
      </c:catAx>
      <c:valAx>
        <c:axId val="-1271846112"/>
        <c:scaling>
          <c:orientation val="minMax"/>
          <c:max val="1"/>
          <c:min val="0"/>
        </c:scaling>
        <c:delete val="1"/>
        <c:axPos val="t"/>
        <c:numFmt formatCode="0%" sourceLinked="1"/>
        <c:majorTickMark val="out"/>
        <c:minorTickMark val="none"/>
        <c:tickLblPos val="nextTo"/>
        <c:crossAx val="-1271843392"/>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4"/>
    </mc:Choice>
    <mc:Fallback>
      <c:style val="4"/>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r>
              <a:rPr lang="en-GB" sz="1800" b="1" dirty="0"/>
              <a:t>Harassment </a:t>
            </a:r>
          </a:p>
        </c:rich>
      </c:tx>
      <c:layout>
        <c:manualLayout>
          <c:xMode val="edge"/>
          <c:yMode val="edge"/>
          <c:x val="0.34628250435555891"/>
          <c:y val="2.9969578322028432E-2"/>
        </c:manualLayout>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46489960623234194"/>
          <c:y val="0.11546997230032569"/>
          <c:w val="0.50358506943920089"/>
          <c:h val="0.85663504635171617"/>
        </c:manualLayout>
      </c:layout>
      <c:barChart>
        <c:barDir val="bar"/>
        <c:grouping val="clustered"/>
        <c:varyColors val="0"/>
        <c:ser>
          <c:idx val="0"/>
          <c:order val="0"/>
          <c:tx>
            <c:strRef>
              <c:f>Sheet1!$B$1</c:f>
              <c:strCache>
                <c:ptCount val="1"/>
                <c:pt idx="0">
                  <c:v>Harassment</c:v>
                </c:pt>
              </c:strCache>
            </c:strRef>
          </c:tx>
          <c:spPr>
            <a:solidFill>
              <a:schemeClr val="accent1"/>
            </a:solidFill>
            <a:ln w="19050">
              <a:solidFill>
                <a:schemeClr val="lt1"/>
              </a:solidFill>
            </a:ln>
            <a:effectLst/>
          </c:spPr>
          <c:invertIfNegative val="0"/>
          <c:dPt>
            <c:idx val="0"/>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1-009B-4606-8D7B-6922F424FFB9}"/>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NET: Yes current/previous role</c:v>
                </c:pt>
                <c:pt idx="1">
                  <c:v>Yes, in my current role in the organisation</c:v>
                </c:pt>
                <c:pt idx="2">
                  <c:v>Yes, in my previous role in the organisation</c:v>
                </c:pt>
                <c:pt idx="3">
                  <c:v>No</c:v>
                </c:pt>
                <c:pt idx="4">
                  <c:v>Don’t know/Unsure</c:v>
                </c:pt>
                <c:pt idx="5">
                  <c:v>Prefer not to say</c:v>
                </c:pt>
              </c:strCache>
            </c:strRef>
          </c:cat>
          <c:val>
            <c:numRef>
              <c:f>Sheet1!$B$2:$B$7</c:f>
              <c:numCache>
                <c:formatCode>0%</c:formatCode>
                <c:ptCount val="6"/>
                <c:pt idx="0">
                  <c:v>0.08</c:v>
                </c:pt>
                <c:pt idx="1">
                  <c:v>0.06</c:v>
                </c:pt>
                <c:pt idx="2">
                  <c:v>0.03</c:v>
                </c:pt>
                <c:pt idx="3">
                  <c:v>0.88</c:v>
                </c:pt>
                <c:pt idx="4">
                  <c:v>0.02</c:v>
                </c:pt>
                <c:pt idx="5">
                  <c:v>0.02</c:v>
                </c:pt>
              </c:numCache>
            </c:numRef>
          </c:val>
          <c:extLst>
            <c:ext xmlns:c16="http://schemas.microsoft.com/office/drawing/2014/chart" uri="{C3380CC4-5D6E-409C-BE32-E72D297353CC}">
              <c16:uniqueId val="{00000002-009B-4606-8D7B-6922F424FFB9}"/>
            </c:ext>
          </c:extLst>
        </c:ser>
        <c:dLbls>
          <c:dLblPos val="outEnd"/>
          <c:showLegendKey val="0"/>
          <c:showVal val="1"/>
          <c:showCatName val="0"/>
          <c:showSerName val="0"/>
          <c:showPercent val="0"/>
          <c:showBubbleSize val="0"/>
        </c:dLbls>
        <c:gapWidth val="80"/>
        <c:overlap val="-10"/>
        <c:axId val="-1271843392"/>
        <c:axId val="-1271846112"/>
      </c:barChart>
      <c:catAx>
        <c:axId val="-127184339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600" b="0" i="0" u="none" strike="noStrike" kern="1200" baseline="0">
                <a:solidFill>
                  <a:schemeClr val="tx1"/>
                </a:solidFill>
                <a:latin typeface="+mn-lt"/>
                <a:ea typeface="+mn-ea"/>
                <a:cs typeface="+mn-cs"/>
              </a:defRPr>
            </a:pPr>
            <a:endParaRPr lang="en-US"/>
          </a:p>
        </c:txPr>
        <c:crossAx val="-1271846112"/>
        <c:crosses val="autoZero"/>
        <c:auto val="1"/>
        <c:lblAlgn val="ctr"/>
        <c:lblOffset val="100"/>
        <c:noMultiLvlLbl val="0"/>
      </c:catAx>
      <c:valAx>
        <c:axId val="-1271846112"/>
        <c:scaling>
          <c:orientation val="minMax"/>
          <c:max val="1"/>
          <c:min val="0"/>
        </c:scaling>
        <c:delete val="1"/>
        <c:axPos val="t"/>
        <c:numFmt formatCode="0%" sourceLinked="1"/>
        <c:majorTickMark val="out"/>
        <c:minorTickMark val="none"/>
        <c:tickLblPos val="nextTo"/>
        <c:crossAx val="-1271843392"/>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4"/>
    </mc:Choice>
    <mc:Fallback>
      <c:style val="4"/>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r>
              <a:rPr lang="en-GB" sz="1800" b="1" dirty="0"/>
              <a:t>Bullying </a:t>
            </a:r>
          </a:p>
        </c:rich>
      </c:tx>
      <c:layout>
        <c:manualLayout>
          <c:xMode val="edge"/>
          <c:yMode val="edge"/>
          <c:x val="0.36305539566524209"/>
          <c:y val="4.5714547835262978E-2"/>
        </c:manualLayout>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31953458528365886"/>
          <c:y val="0.11809409003684364"/>
          <c:w val="0.50358506943920089"/>
          <c:h val="0.85663504635171617"/>
        </c:manualLayout>
      </c:layout>
      <c:barChart>
        <c:barDir val="bar"/>
        <c:grouping val="clustered"/>
        <c:varyColors val="0"/>
        <c:ser>
          <c:idx val="0"/>
          <c:order val="0"/>
          <c:tx>
            <c:strRef>
              <c:f>Sheet1!$B$1</c:f>
              <c:strCache>
                <c:ptCount val="1"/>
                <c:pt idx="0">
                  <c:v>Bullying</c:v>
                </c:pt>
              </c:strCache>
            </c:strRef>
          </c:tx>
          <c:spPr>
            <a:solidFill>
              <a:schemeClr val="accent2"/>
            </a:solidFill>
            <a:ln w="19050">
              <a:solidFill>
                <a:schemeClr val="l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NET: Yes current/previous role</c:v>
                </c:pt>
                <c:pt idx="1">
                  <c:v>Yes, in my current role in the organisation</c:v>
                </c:pt>
                <c:pt idx="2">
                  <c:v>Yes, in my previous role in the organisation</c:v>
                </c:pt>
                <c:pt idx="3">
                  <c:v>No</c:v>
                </c:pt>
                <c:pt idx="4">
                  <c:v>Don’t know/Unsure</c:v>
                </c:pt>
                <c:pt idx="5">
                  <c:v>Prefer not to say</c:v>
                </c:pt>
              </c:strCache>
            </c:strRef>
          </c:cat>
          <c:val>
            <c:numRef>
              <c:f>Sheet1!$B$2:$B$7</c:f>
              <c:numCache>
                <c:formatCode>0%</c:formatCode>
                <c:ptCount val="6"/>
                <c:pt idx="0">
                  <c:v>0.12</c:v>
                </c:pt>
                <c:pt idx="1">
                  <c:v>0.08</c:v>
                </c:pt>
                <c:pt idx="2">
                  <c:v>0.04</c:v>
                </c:pt>
                <c:pt idx="3">
                  <c:v>0.83</c:v>
                </c:pt>
                <c:pt idx="4">
                  <c:v>0.02</c:v>
                </c:pt>
                <c:pt idx="5">
                  <c:v>0.03</c:v>
                </c:pt>
              </c:numCache>
            </c:numRef>
          </c:val>
          <c:extLst>
            <c:ext xmlns:c16="http://schemas.microsoft.com/office/drawing/2014/chart" uri="{C3380CC4-5D6E-409C-BE32-E72D297353CC}">
              <c16:uniqueId val="{00000000-8D52-4C0A-B587-52C3B5E1EB39}"/>
            </c:ext>
          </c:extLst>
        </c:ser>
        <c:dLbls>
          <c:dLblPos val="outEnd"/>
          <c:showLegendKey val="0"/>
          <c:showVal val="1"/>
          <c:showCatName val="0"/>
          <c:showSerName val="0"/>
          <c:showPercent val="0"/>
          <c:showBubbleSize val="0"/>
        </c:dLbls>
        <c:gapWidth val="80"/>
        <c:overlap val="-10"/>
        <c:axId val="-1271843392"/>
        <c:axId val="-1271846112"/>
      </c:barChart>
      <c:catAx>
        <c:axId val="-1271843392"/>
        <c:scaling>
          <c:orientation val="maxMin"/>
        </c:scaling>
        <c:delete val="1"/>
        <c:axPos val="l"/>
        <c:numFmt formatCode="General" sourceLinked="1"/>
        <c:majorTickMark val="none"/>
        <c:minorTickMark val="none"/>
        <c:tickLblPos val="nextTo"/>
        <c:crossAx val="-1271846112"/>
        <c:crosses val="autoZero"/>
        <c:auto val="1"/>
        <c:lblAlgn val="ctr"/>
        <c:lblOffset val="100"/>
        <c:noMultiLvlLbl val="0"/>
      </c:catAx>
      <c:valAx>
        <c:axId val="-1271846112"/>
        <c:scaling>
          <c:orientation val="minMax"/>
          <c:max val="1"/>
          <c:min val="0"/>
        </c:scaling>
        <c:delete val="1"/>
        <c:axPos val="t"/>
        <c:numFmt formatCode="0%" sourceLinked="1"/>
        <c:majorTickMark val="out"/>
        <c:minorTickMark val="none"/>
        <c:tickLblPos val="nextTo"/>
        <c:crossAx val="-1271843392"/>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r>
              <a:rPr lang="en-GB" sz="1800" b="1" dirty="0"/>
              <a:t>Assaulted/Verbally</a:t>
            </a:r>
            <a:r>
              <a:rPr lang="en-GB" sz="1800" b="1" baseline="0" dirty="0"/>
              <a:t> Abused by the public</a:t>
            </a:r>
            <a:endParaRPr lang="en-GB" sz="1800" b="1" dirty="0"/>
          </a:p>
        </c:rich>
      </c:tx>
      <c:layout>
        <c:manualLayout>
          <c:xMode val="edge"/>
          <c:yMode val="edge"/>
          <c:x val="0.28425004107190122"/>
          <c:y val="2.2097101973775787E-2"/>
        </c:manualLayout>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46489960623234194"/>
          <c:y val="0.11546997230032569"/>
          <c:w val="0.50358506943920089"/>
          <c:h val="0.85663504635171617"/>
        </c:manualLayout>
      </c:layout>
      <c:barChart>
        <c:barDir val="bar"/>
        <c:grouping val="clustered"/>
        <c:varyColors val="0"/>
        <c:ser>
          <c:idx val="0"/>
          <c:order val="0"/>
          <c:tx>
            <c:strRef>
              <c:f>Sheet1!$B$1</c:f>
              <c:strCache>
                <c:ptCount val="1"/>
                <c:pt idx="0">
                  <c:v>Police Scotland</c:v>
                </c:pt>
              </c:strCache>
            </c:strRef>
          </c:tx>
          <c:spPr>
            <a:solidFill>
              <a:schemeClr val="accent1"/>
            </a:solidFill>
            <a:ln w="19050">
              <a:solidFill>
                <a:schemeClr val="lt1"/>
              </a:solidFill>
            </a:ln>
            <a:effectLst/>
          </c:spPr>
          <c:invertIfNegative val="0"/>
          <c:dPt>
            <c:idx val="2"/>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1-DCCB-4B11-9B47-0B9092522DEB}"/>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Sheet1!$A$5:$A$7</c:f>
              <c:strCache>
                <c:ptCount val="3"/>
                <c:pt idx="0">
                  <c:v>Been verbally abused</c:v>
                </c:pt>
                <c:pt idx="1">
                  <c:v>Been assaulted</c:v>
                </c:pt>
                <c:pt idx="2">
                  <c:v>NET: Been assaulted / verbally abused</c:v>
                </c:pt>
              </c:strCache>
            </c:strRef>
          </c:cat>
          <c:val>
            <c:numRef>
              <c:f>Sheet1!$B$5:$B$7</c:f>
              <c:numCache>
                <c:formatCode>0%</c:formatCode>
                <c:ptCount val="3"/>
                <c:pt idx="0">
                  <c:v>0.51</c:v>
                </c:pt>
                <c:pt idx="1">
                  <c:v>0.25</c:v>
                </c:pt>
                <c:pt idx="2">
                  <c:v>0.52</c:v>
                </c:pt>
              </c:numCache>
            </c:numRef>
          </c:val>
          <c:extLst>
            <c:ext xmlns:c16="http://schemas.microsoft.com/office/drawing/2014/chart" uri="{C3380CC4-5D6E-409C-BE32-E72D297353CC}">
              <c16:uniqueId val="{00000002-DCCB-4B11-9B47-0B9092522DEB}"/>
            </c:ext>
          </c:extLst>
        </c:ser>
        <c:dLbls>
          <c:dLblPos val="outEnd"/>
          <c:showLegendKey val="0"/>
          <c:showVal val="1"/>
          <c:showCatName val="0"/>
          <c:showSerName val="0"/>
          <c:showPercent val="0"/>
          <c:showBubbleSize val="0"/>
        </c:dLbls>
        <c:gapWidth val="80"/>
        <c:overlap val="-10"/>
        <c:axId val="-1271843392"/>
        <c:axId val="-1271846112"/>
      </c:barChart>
      <c:catAx>
        <c:axId val="-1271843392"/>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400" b="0" i="0" u="none" strike="noStrike" kern="1200" baseline="0">
                <a:solidFill>
                  <a:schemeClr val="tx1"/>
                </a:solidFill>
                <a:latin typeface="+mn-lt"/>
                <a:ea typeface="+mn-ea"/>
                <a:cs typeface="+mn-cs"/>
              </a:defRPr>
            </a:pPr>
            <a:endParaRPr lang="en-US"/>
          </a:p>
        </c:txPr>
        <c:crossAx val="-1271846112"/>
        <c:crosses val="autoZero"/>
        <c:auto val="1"/>
        <c:lblAlgn val="ctr"/>
        <c:lblOffset val="100"/>
        <c:noMultiLvlLbl val="0"/>
      </c:catAx>
      <c:valAx>
        <c:axId val="-1271846112"/>
        <c:scaling>
          <c:orientation val="minMax"/>
          <c:max val="1"/>
          <c:min val="0"/>
        </c:scaling>
        <c:delete val="1"/>
        <c:axPos val="b"/>
        <c:numFmt formatCode="0%" sourceLinked="1"/>
        <c:majorTickMark val="out"/>
        <c:minorTickMark val="none"/>
        <c:tickLblPos val="nextTo"/>
        <c:crossAx val="-1271843392"/>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r>
              <a:rPr lang="en-GB" sz="1800" b="1" dirty="0"/>
              <a:t>Did you report the</a:t>
            </a:r>
            <a:r>
              <a:rPr lang="en-GB" sz="1800" b="1" baseline="0" dirty="0"/>
              <a:t> incident</a:t>
            </a:r>
            <a:r>
              <a:rPr lang="en-GB" sz="1800" b="1" dirty="0"/>
              <a:t>?</a:t>
            </a:r>
          </a:p>
        </c:rich>
      </c:tx>
      <c:layout>
        <c:manualLayout>
          <c:xMode val="edge"/>
          <c:yMode val="edge"/>
          <c:x val="0.28425004107190122"/>
          <c:y val="2.2097101973775787E-2"/>
        </c:manualLayout>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46489960623234194"/>
          <c:y val="0.11546997230032569"/>
          <c:w val="0.50358506943920089"/>
          <c:h val="0.85663504635171617"/>
        </c:manualLayout>
      </c:layout>
      <c:barChart>
        <c:barDir val="bar"/>
        <c:grouping val="clustered"/>
        <c:varyColors val="0"/>
        <c:ser>
          <c:idx val="0"/>
          <c:order val="0"/>
          <c:tx>
            <c:strRef>
              <c:f>Sheet1!$B$1</c:f>
              <c:strCache>
                <c:ptCount val="1"/>
                <c:pt idx="0">
                  <c:v>Police Scotland</c:v>
                </c:pt>
              </c:strCache>
            </c:strRef>
          </c:tx>
          <c:spPr>
            <a:solidFill>
              <a:schemeClr val="accent6">
                <a:lumMod val="75000"/>
              </a:schemeClr>
            </a:solidFill>
            <a:ln w="19050">
              <a:solidFill>
                <a:schemeClr val="lt1"/>
              </a:solidFill>
            </a:ln>
            <a:effectLst/>
          </c:spPr>
          <c:invertIfNegative val="0"/>
          <c:dPt>
            <c:idx val="0"/>
            <c:invertIfNegative val="0"/>
            <c:bubble3D val="0"/>
            <c:spPr>
              <a:solidFill>
                <a:schemeClr val="accent6">
                  <a:lumMod val="75000"/>
                </a:schemeClr>
              </a:solidFill>
              <a:ln w="19050">
                <a:solidFill>
                  <a:schemeClr val="lt1"/>
                </a:solidFill>
              </a:ln>
              <a:effectLst/>
            </c:spPr>
            <c:extLst>
              <c:ext xmlns:c16="http://schemas.microsoft.com/office/drawing/2014/chart" uri="{C3380CC4-5D6E-409C-BE32-E72D297353CC}">
                <c16:uniqueId val="{00000001-7CDA-4B2F-B35B-65F4D40FC8E5}"/>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NET: Any reported</c:v>
                </c:pt>
                <c:pt idx="1">
                  <c:v>Yes, used official channels to report it</c:v>
                </c:pt>
                <c:pt idx="2">
                  <c:v>Yes, discussed it with peers/supervisor/ manager</c:v>
                </c:pt>
              </c:strCache>
            </c:strRef>
          </c:cat>
          <c:val>
            <c:numRef>
              <c:f>Sheet1!$B$2:$B$4</c:f>
              <c:numCache>
                <c:formatCode>0%</c:formatCode>
                <c:ptCount val="3"/>
                <c:pt idx="0">
                  <c:v>0.63</c:v>
                </c:pt>
                <c:pt idx="1">
                  <c:v>0.38</c:v>
                </c:pt>
                <c:pt idx="2">
                  <c:v>0.46</c:v>
                </c:pt>
              </c:numCache>
            </c:numRef>
          </c:val>
          <c:extLst>
            <c:ext xmlns:c16="http://schemas.microsoft.com/office/drawing/2014/chart" uri="{C3380CC4-5D6E-409C-BE32-E72D297353CC}">
              <c16:uniqueId val="{00000002-7CDA-4B2F-B35B-65F4D40FC8E5}"/>
            </c:ext>
          </c:extLst>
        </c:ser>
        <c:dLbls>
          <c:dLblPos val="outEnd"/>
          <c:showLegendKey val="0"/>
          <c:showVal val="1"/>
          <c:showCatName val="0"/>
          <c:showSerName val="0"/>
          <c:showPercent val="0"/>
          <c:showBubbleSize val="0"/>
        </c:dLbls>
        <c:gapWidth val="80"/>
        <c:overlap val="-10"/>
        <c:axId val="-1271843392"/>
        <c:axId val="-1271846112"/>
      </c:barChart>
      <c:catAx>
        <c:axId val="-127184339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400" b="0" i="0" u="none" strike="noStrike" kern="1200" baseline="0">
                <a:solidFill>
                  <a:schemeClr val="tx1"/>
                </a:solidFill>
                <a:latin typeface="+mn-lt"/>
                <a:ea typeface="+mn-ea"/>
                <a:cs typeface="+mn-cs"/>
              </a:defRPr>
            </a:pPr>
            <a:endParaRPr lang="en-US"/>
          </a:p>
        </c:txPr>
        <c:crossAx val="-1271846112"/>
        <c:crosses val="autoZero"/>
        <c:auto val="1"/>
        <c:lblAlgn val="ctr"/>
        <c:lblOffset val="100"/>
        <c:noMultiLvlLbl val="0"/>
      </c:catAx>
      <c:valAx>
        <c:axId val="-1271846112"/>
        <c:scaling>
          <c:orientation val="minMax"/>
          <c:max val="1"/>
          <c:min val="0"/>
        </c:scaling>
        <c:delete val="1"/>
        <c:axPos val="t"/>
        <c:numFmt formatCode="0%" sourceLinked="1"/>
        <c:majorTickMark val="out"/>
        <c:minorTickMark val="none"/>
        <c:tickLblPos val="nextTo"/>
        <c:crossAx val="-1271843392"/>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r>
              <a:rPr lang="en-GB" sz="1800" b="1" dirty="0"/>
              <a:t>Satisfied with support received?</a:t>
            </a:r>
          </a:p>
        </c:rich>
      </c:tx>
      <c:layout>
        <c:manualLayout>
          <c:xMode val="edge"/>
          <c:yMode val="edge"/>
          <c:x val="0.12398666665175991"/>
          <c:y val="0.10228363711060087"/>
        </c:manualLayout>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49341242485597281"/>
          <c:y val="0.21523375512247189"/>
          <c:w val="0.57919883609016243"/>
          <c:h val="0.74024855659709965"/>
        </c:manualLayout>
      </c:layout>
      <c:barChart>
        <c:barDir val="bar"/>
        <c:grouping val="clustered"/>
        <c:varyColors val="0"/>
        <c:ser>
          <c:idx val="0"/>
          <c:order val="0"/>
          <c:tx>
            <c:strRef>
              <c:f>Sheet1!$B$1</c:f>
              <c:strCache>
                <c:ptCount val="1"/>
                <c:pt idx="0">
                  <c:v>Police Scotland</c:v>
                </c:pt>
              </c:strCache>
            </c:strRef>
          </c:tx>
          <c:spPr>
            <a:solidFill>
              <a:schemeClr val="bg1">
                <a:lumMod val="75000"/>
              </a:schemeClr>
            </a:solidFill>
            <a:ln w="19050">
              <a:solidFill>
                <a:schemeClr val="lt1"/>
              </a:solidFill>
            </a:ln>
            <a:effectLst/>
          </c:spPr>
          <c:invertIfNegative val="0"/>
          <c:dPt>
            <c:idx val="0"/>
            <c:invertIfNegative val="0"/>
            <c:bubble3D val="0"/>
            <c:spPr>
              <a:solidFill>
                <a:schemeClr val="bg1">
                  <a:lumMod val="75000"/>
                </a:schemeClr>
              </a:solidFill>
              <a:ln w="19050">
                <a:solidFill>
                  <a:schemeClr val="lt1"/>
                </a:solidFill>
              </a:ln>
              <a:effectLst/>
            </c:spPr>
            <c:extLst>
              <c:ext xmlns:c16="http://schemas.microsoft.com/office/drawing/2014/chart" uri="{C3380CC4-5D6E-409C-BE32-E72D297353CC}">
                <c16:uniqueId val="{00000001-1E57-49B6-B695-3E7454AEDC01}"/>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Very satisfied</c:v>
                </c:pt>
                <c:pt idx="1">
                  <c:v>Fairly satisfied</c:v>
                </c:pt>
                <c:pt idx="2">
                  <c:v>Neither satisfied nor dissatisfied</c:v>
                </c:pt>
                <c:pt idx="3">
                  <c:v>Fairly dissatisfied</c:v>
                </c:pt>
                <c:pt idx="4">
                  <c:v>Very dissatisfied</c:v>
                </c:pt>
                <c:pt idx="5">
                  <c:v>Prefer not to say</c:v>
                </c:pt>
              </c:strCache>
            </c:strRef>
          </c:cat>
          <c:val>
            <c:numRef>
              <c:f>Sheet1!$B$2:$B$7</c:f>
              <c:numCache>
                <c:formatCode>0%</c:formatCode>
                <c:ptCount val="6"/>
                <c:pt idx="0">
                  <c:v>0.21</c:v>
                </c:pt>
                <c:pt idx="1">
                  <c:v>0.3</c:v>
                </c:pt>
                <c:pt idx="2">
                  <c:v>0.36</c:v>
                </c:pt>
                <c:pt idx="3">
                  <c:v>7.0000000000000007E-2</c:v>
                </c:pt>
                <c:pt idx="4">
                  <c:v>0.06</c:v>
                </c:pt>
                <c:pt idx="5">
                  <c:v>0.01</c:v>
                </c:pt>
              </c:numCache>
            </c:numRef>
          </c:val>
          <c:extLst>
            <c:ext xmlns:c16="http://schemas.microsoft.com/office/drawing/2014/chart" uri="{C3380CC4-5D6E-409C-BE32-E72D297353CC}">
              <c16:uniqueId val="{00000002-1E57-49B6-B695-3E7454AEDC01}"/>
            </c:ext>
          </c:extLst>
        </c:ser>
        <c:dLbls>
          <c:dLblPos val="outEnd"/>
          <c:showLegendKey val="0"/>
          <c:showVal val="1"/>
          <c:showCatName val="0"/>
          <c:showSerName val="0"/>
          <c:showPercent val="0"/>
          <c:showBubbleSize val="0"/>
        </c:dLbls>
        <c:gapWidth val="80"/>
        <c:axId val="-1271843392"/>
        <c:axId val="-1271846112"/>
      </c:barChart>
      <c:catAx>
        <c:axId val="-127184339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400" b="0" i="0" u="none" strike="noStrike" kern="1200" baseline="0">
                <a:solidFill>
                  <a:schemeClr val="tx1"/>
                </a:solidFill>
                <a:latin typeface="+mn-lt"/>
                <a:ea typeface="+mn-ea"/>
                <a:cs typeface="+mn-cs"/>
              </a:defRPr>
            </a:pPr>
            <a:endParaRPr lang="en-US"/>
          </a:p>
        </c:txPr>
        <c:crossAx val="-1271846112"/>
        <c:crosses val="autoZero"/>
        <c:auto val="1"/>
        <c:lblAlgn val="ctr"/>
        <c:lblOffset val="100"/>
        <c:noMultiLvlLbl val="0"/>
      </c:catAx>
      <c:valAx>
        <c:axId val="-1271846112"/>
        <c:scaling>
          <c:orientation val="minMax"/>
          <c:max val="0.60000000000000009"/>
          <c:min val="0"/>
        </c:scaling>
        <c:delete val="1"/>
        <c:axPos val="t"/>
        <c:numFmt formatCode="0%" sourceLinked="1"/>
        <c:majorTickMark val="out"/>
        <c:minorTickMark val="none"/>
        <c:tickLblPos val="nextTo"/>
        <c:crossAx val="-1271843392"/>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862" b="1" i="0" u="none" strike="noStrike" kern="1200" cap="none" spc="20" baseline="0">
                <a:solidFill>
                  <a:schemeClr val="tx1"/>
                </a:solidFill>
                <a:latin typeface="+mn-lt"/>
                <a:ea typeface="+mn-ea"/>
                <a:cs typeface="+mn-cs"/>
              </a:defRPr>
            </a:pPr>
            <a:r>
              <a:rPr lang="en-GB" b="1" dirty="0">
                <a:solidFill>
                  <a:schemeClr val="tx1"/>
                </a:solidFill>
              </a:rPr>
              <a:t>Would you recommend the organisation as an employer? </a:t>
            </a:r>
          </a:p>
        </c:rich>
      </c:tx>
      <c:layout>
        <c:manualLayout>
          <c:xMode val="edge"/>
          <c:yMode val="edge"/>
          <c:x val="0.18614558852377308"/>
          <c:y val="9.0325294789427579E-2"/>
        </c:manualLayout>
      </c:layout>
      <c:overlay val="0"/>
      <c:spPr>
        <a:noFill/>
        <a:ln>
          <a:noFill/>
        </a:ln>
        <a:effectLst/>
      </c:spPr>
      <c:txPr>
        <a:bodyPr rot="0" spcFirstLastPara="1" vertOverflow="ellipsis" vert="horz" wrap="square" anchor="ctr" anchorCtr="1"/>
        <a:lstStyle/>
        <a:p>
          <a:pPr>
            <a:defRPr sz="1862" b="1" i="0" u="none" strike="noStrike" kern="1200" cap="none" spc="20" baseline="0">
              <a:solidFill>
                <a:schemeClr val="tx1"/>
              </a:solidFill>
              <a:latin typeface="+mn-lt"/>
              <a:ea typeface="+mn-ea"/>
              <a:cs typeface="+mn-cs"/>
            </a:defRPr>
          </a:pPr>
          <a:endParaRPr lang="en-US"/>
        </a:p>
      </c:txPr>
    </c:title>
    <c:autoTitleDeleted val="0"/>
    <c:plotArea>
      <c:layout>
        <c:manualLayout>
          <c:layoutTarget val="inner"/>
          <c:xMode val="edge"/>
          <c:yMode val="edge"/>
          <c:x val="0.24921285656166586"/>
          <c:y val="0.2685170242999429"/>
          <c:w val="0.50358506943920089"/>
          <c:h val="0.85663504635171617"/>
        </c:manualLayout>
      </c:layout>
      <c:doughnutChart>
        <c:varyColors val="1"/>
        <c:ser>
          <c:idx val="0"/>
          <c:order val="0"/>
          <c:tx>
            <c:strRef>
              <c:f>Sheet1!$B$1</c:f>
              <c:strCache>
                <c:ptCount val="1"/>
                <c:pt idx="0">
                  <c:v>Police Scotland</c:v>
                </c:pt>
              </c:strCache>
            </c:strRef>
          </c:tx>
          <c:dPt>
            <c:idx val="0"/>
            <c:bubble3D val="0"/>
            <c:spPr>
              <a:solidFill>
                <a:schemeClr val="accent6"/>
              </a:solidFill>
              <a:ln w="9525" cap="flat" cmpd="sng" algn="ctr">
                <a:noFill/>
                <a:round/>
              </a:ln>
              <a:effectLst/>
            </c:spPr>
            <c:extLst>
              <c:ext xmlns:c16="http://schemas.microsoft.com/office/drawing/2014/chart" uri="{C3380CC4-5D6E-409C-BE32-E72D297353CC}">
                <c16:uniqueId val="{00000001-FCBB-4669-93D8-0C5B8255154A}"/>
              </c:ext>
            </c:extLst>
          </c:dPt>
          <c:dPt>
            <c:idx val="1"/>
            <c:bubble3D val="0"/>
            <c:spPr>
              <a:solidFill>
                <a:srgbClr val="C00000"/>
              </a:solidFill>
              <a:ln w="9525" cap="flat" cmpd="sng" algn="ctr">
                <a:noFill/>
                <a:round/>
              </a:ln>
              <a:effectLst/>
            </c:spPr>
            <c:extLst>
              <c:ext xmlns:c16="http://schemas.microsoft.com/office/drawing/2014/chart" uri="{C3380CC4-5D6E-409C-BE32-E72D297353CC}">
                <c16:uniqueId val="{00000003-FCBB-4669-93D8-0C5B8255154A}"/>
              </c:ext>
            </c:extLst>
          </c:dPt>
          <c:dPt>
            <c:idx val="2"/>
            <c:bubble3D val="0"/>
            <c:spPr>
              <a:solidFill>
                <a:schemeClr val="bg1">
                  <a:lumMod val="65000"/>
                </a:schemeClr>
              </a:solidFill>
              <a:ln w="9525" cap="flat" cmpd="sng" algn="ctr">
                <a:solidFill>
                  <a:schemeClr val="accent2">
                    <a:tint val="65000"/>
                    <a:shade val="95000"/>
                  </a:schemeClr>
                </a:solidFill>
                <a:round/>
              </a:ln>
              <a:effectLst/>
            </c:spPr>
            <c:extLst>
              <c:ext xmlns:c16="http://schemas.microsoft.com/office/drawing/2014/chart" uri="{C3380CC4-5D6E-409C-BE32-E72D297353CC}">
                <c16:uniqueId val="{00000005-FCBB-4669-93D8-0C5B8255154A}"/>
              </c:ext>
            </c:extLst>
          </c:dPt>
          <c:dLbls>
            <c:dLbl>
              <c:idx val="0"/>
              <c:layout>
                <c:manualLayout>
                  <c:x val="0.17206478505354866"/>
                  <c:y val="-1.0496646342156466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FCBB-4669-93D8-0C5B8255154A}"/>
                </c:ext>
              </c:extLst>
            </c:dLbl>
            <c:dLbl>
              <c:idx val="1"/>
              <c:layout>
                <c:manualLayout>
                  <c:x val="-0.16237099434630647"/>
                  <c:y val="-6.5604039638477371E-2"/>
                </c:manualLayout>
              </c:layout>
              <c:spPr>
                <a:noFill/>
                <a:ln>
                  <a:noFill/>
                </a:ln>
                <a:effectLst/>
              </c:spPr>
              <c:txPr>
                <a:bodyPr rot="0" spcFirstLastPara="1" vertOverflow="ellipsis" vert="horz" wrap="square" lIns="38100" tIns="19050" rIns="38100" bIns="19050" anchor="ctr" anchorCtr="1">
                  <a:noAutofit/>
                </a:bodyPr>
                <a:lstStyle/>
                <a:p>
                  <a:pPr>
                    <a:defRPr sz="1600" b="1"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0.10274196884705718"/>
                      <c:h val="0.1185596204346562"/>
                    </c:manualLayout>
                  </c15:layout>
                </c:ext>
                <c:ext xmlns:c16="http://schemas.microsoft.com/office/drawing/2014/chart" uri="{C3380CC4-5D6E-409C-BE32-E72D297353CC}">
                  <c16:uniqueId val="{00000003-FCBB-4669-93D8-0C5B8255154A}"/>
                </c:ext>
              </c:extLst>
            </c:dLbl>
            <c:dLbl>
              <c:idx val="2"/>
              <c:layout>
                <c:manualLayout>
                  <c:x val="0.14055996525501149"/>
                  <c:y val="-8.9221493908329147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FCBB-4669-93D8-0C5B8255154A}"/>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showLeaderLines val="0"/>
            <c:extLst>
              <c:ext xmlns:c15="http://schemas.microsoft.com/office/drawing/2012/chart" uri="{CE6537A1-D6FC-4f65-9D91-7224C49458BB}"/>
            </c:extLst>
          </c:dLbls>
          <c:cat>
            <c:strRef>
              <c:f>Sheet1!$A$2:$A$4</c:f>
              <c:strCache>
                <c:ptCount val="3"/>
                <c:pt idx="0">
                  <c:v>Yes</c:v>
                </c:pt>
                <c:pt idx="1">
                  <c:v>No</c:v>
                </c:pt>
                <c:pt idx="2">
                  <c:v>Prefer not to say</c:v>
                </c:pt>
              </c:strCache>
            </c:strRef>
          </c:cat>
          <c:val>
            <c:numRef>
              <c:f>Sheet1!$B$2:$B$4</c:f>
              <c:numCache>
                <c:formatCode>0%</c:formatCode>
                <c:ptCount val="3"/>
                <c:pt idx="0">
                  <c:v>0.4</c:v>
                </c:pt>
                <c:pt idx="1">
                  <c:v>0.52</c:v>
                </c:pt>
                <c:pt idx="2">
                  <c:v>0.08</c:v>
                </c:pt>
              </c:numCache>
            </c:numRef>
          </c:val>
          <c:extLst>
            <c:ext xmlns:c16="http://schemas.microsoft.com/office/drawing/2014/chart" uri="{C3380CC4-5D6E-409C-BE32-E72D297353CC}">
              <c16:uniqueId val="{00000006-FCBB-4669-93D8-0C5B8255154A}"/>
            </c:ext>
          </c:extLst>
        </c:ser>
        <c:dLbls>
          <c:showLegendKey val="0"/>
          <c:showVal val="0"/>
          <c:showCatName val="0"/>
          <c:showSerName val="0"/>
          <c:showPercent val="1"/>
          <c:showBubbleSize val="0"/>
          <c:showLeaderLines val="0"/>
        </c:dLbls>
        <c:firstSliceAng val="81"/>
        <c:holeSize val="53"/>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4"/>
    </mc:Choice>
    <mc:Fallback>
      <c:style val="4"/>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0920486356433744E-2"/>
          <c:y val="0.13608487517705831"/>
          <c:w val="0.93505394551204146"/>
          <c:h val="0.75871392712654118"/>
        </c:manualLayout>
      </c:layout>
      <c:barChart>
        <c:barDir val="col"/>
        <c:grouping val="clustered"/>
        <c:varyColors val="0"/>
        <c:ser>
          <c:idx val="0"/>
          <c:order val="0"/>
          <c:tx>
            <c:strRef>
              <c:f>Sheet1!$B$1</c:f>
              <c:strCache>
                <c:ptCount val="1"/>
                <c:pt idx="0">
                  <c:v>Supervisor/First line manager</c:v>
                </c:pt>
              </c:strCache>
            </c:strRef>
          </c:tx>
          <c:spPr>
            <a:solidFill>
              <a:schemeClr val="accent1"/>
            </a:solidFill>
            <a:ln w="19050">
              <a:solidFill>
                <a:schemeClr val="l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In-person</c:v>
                </c:pt>
                <c:pt idx="1">
                  <c:v>By email</c:v>
                </c:pt>
                <c:pt idx="2">
                  <c:v>Operational briefings/musters</c:v>
                </c:pt>
                <c:pt idx="3">
                  <c:v>From the intranet</c:v>
                </c:pt>
                <c:pt idx="4">
                  <c:v>Online videos</c:v>
                </c:pt>
                <c:pt idx="5">
                  <c:v>Other type of new technology </c:v>
                </c:pt>
                <c:pt idx="6">
                  <c:v>PS/SPA social media</c:v>
                </c:pt>
                <c:pt idx="7">
                  <c:v>Don’t have preferred channel</c:v>
                </c:pt>
              </c:strCache>
            </c:strRef>
          </c:cat>
          <c:val>
            <c:numRef>
              <c:f>Sheet1!$B$2:$B$9</c:f>
              <c:numCache>
                <c:formatCode>0%</c:formatCode>
                <c:ptCount val="8"/>
                <c:pt idx="0">
                  <c:v>0.65</c:v>
                </c:pt>
                <c:pt idx="1">
                  <c:v>0.52</c:v>
                </c:pt>
                <c:pt idx="2">
                  <c:v>0.27</c:v>
                </c:pt>
                <c:pt idx="3">
                  <c:v>0.24</c:v>
                </c:pt>
                <c:pt idx="4">
                  <c:v>0.09</c:v>
                </c:pt>
                <c:pt idx="5">
                  <c:v>0.04</c:v>
                </c:pt>
                <c:pt idx="6">
                  <c:v>0.03</c:v>
                </c:pt>
                <c:pt idx="7">
                  <c:v>0.11</c:v>
                </c:pt>
              </c:numCache>
            </c:numRef>
          </c:val>
          <c:extLst>
            <c:ext xmlns:c16="http://schemas.microsoft.com/office/drawing/2014/chart" uri="{C3380CC4-5D6E-409C-BE32-E72D297353CC}">
              <c16:uniqueId val="{00000000-1A05-4D3D-9102-05DA67EEA0BC}"/>
            </c:ext>
          </c:extLst>
        </c:ser>
        <c:ser>
          <c:idx val="1"/>
          <c:order val="1"/>
          <c:tx>
            <c:strRef>
              <c:f>Sheet1!$C$1</c:f>
              <c:strCache>
                <c:ptCount val="1"/>
                <c:pt idx="0">
                  <c:v>Senior Management</c:v>
                </c:pt>
              </c:strCache>
            </c:strRef>
          </c:tx>
          <c:spPr>
            <a:solidFill>
              <a:schemeClr val="accent2"/>
            </a:solidFill>
            <a:ln w="19050">
              <a:solidFill>
                <a:schemeClr val="l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In-person</c:v>
                </c:pt>
                <c:pt idx="1">
                  <c:v>By email</c:v>
                </c:pt>
                <c:pt idx="2">
                  <c:v>Operational briefings/musters</c:v>
                </c:pt>
                <c:pt idx="3">
                  <c:v>From the intranet</c:v>
                </c:pt>
                <c:pt idx="4">
                  <c:v>Online videos</c:v>
                </c:pt>
                <c:pt idx="5">
                  <c:v>Other type of new technology </c:v>
                </c:pt>
                <c:pt idx="6">
                  <c:v>PS/SPA social media</c:v>
                </c:pt>
                <c:pt idx="7">
                  <c:v>Don’t have preferred channel</c:v>
                </c:pt>
              </c:strCache>
            </c:strRef>
          </c:cat>
          <c:val>
            <c:numRef>
              <c:f>Sheet1!$C$2:$C$9</c:f>
              <c:numCache>
                <c:formatCode>0%</c:formatCode>
                <c:ptCount val="8"/>
                <c:pt idx="0">
                  <c:v>0.51</c:v>
                </c:pt>
                <c:pt idx="1">
                  <c:v>0.56999999999999995</c:v>
                </c:pt>
                <c:pt idx="2">
                  <c:v>0.26</c:v>
                </c:pt>
                <c:pt idx="3">
                  <c:v>0.23</c:v>
                </c:pt>
                <c:pt idx="4">
                  <c:v>0.11</c:v>
                </c:pt>
                <c:pt idx="5">
                  <c:v>0.03</c:v>
                </c:pt>
                <c:pt idx="6">
                  <c:v>0.02</c:v>
                </c:pt>
                <c:pt idx="7">
                  <c:v>0.12</c:v>
                </c:pt>
              </c:numCache>
            </c:numRef>
          </c:val>
          <c:extLst>
            <c:ext xmlns:c16="http://schemas.microsoft.com/office/drawing/2014/chart" uri="{C3380CC4-5D6E-409C-BE32-E72D297353CC}">
              <c16:uniqueId val="{00000001-1A05-4D3D-9102-05DA67EEA0BC}"/>
            </c:ext>
          </c:extLst>
        </c:ser>
        <c:ser>
          <c:idx val="2"/>
          <c:order val="2"/>
          <c:tx>
            <c:strRef>
              <c:f>Sheet1!$D$1</c:f>
              <c:strCache>
                <c:ptCount val="1"/>
                <c:pt idx="0">
                  <c:v>Our organisation's Executive</c:v>
                </c:pt>
              </c:strCache>
            </c:strRef>
          </c:tx>
          <c:spPr>
            <a:solidFill>
              <a:schemeClr val="accent2">
                <a:tint val="65000"/>
              </a:schemeClr>
            </a:solidFill>
            <a:ln w="19050">
              <a:solidFill>
                <a:schemeClr val="l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In-person</c:v>
                </c:pt>
                <c:pt idx="1">
                  <c:v>By email</c:v>
                </c:pt>
                <c:pt idx="2">
                  <c:v>Operational briefings/musters</c:v>
                </c:pt>
                <c:pt idx="3">
                  <c:v>From the intranet</c:v>
                </c:pt>
                <c:pt idx="4">
                  <c:v>Online videos</c:v>
                </c:pt>
                <c:pt idx="5">
                  <c:v>Other type of new technology </c:v>
                </c:pt>
                <c:pt idx="6">
                  <c:v>PS/SPA social media</c:v>
                </c:pt>
                <c:pt idx="7">
                  <c:v>Don’t have preferred channel</c:v>
                </c:pt>
              </c:strCache>
            </c:strRef>
          </c:cat>
          <c:val>
            <c:numRef>
              <c:f>Sheet1!$D$2:$D$9</c:f>
              <c:numCache>
                <c:formatCode>0%</c:formatCode>
                <c:ptCount val="8"/>
                <c:pt idx="0">
                  <c:v>0.28000000000000003</c:v>
                </c:pt>
                <c:pt idx="1">
                  <c:v>0.5</c:v>
                </c:pt>
                <c:pt idx="2">
                  <c:v>0.17</c:v>
                </c:pt>
                <c:pt idx="3">
                  <c:v>0.38</c:v>
                </c:pt>
                <c:pt idx="4">
                  <c:v>0.22</c:v>
                </c:pt>
                <c:pt idx="5">
                  <c:v>0.04</c:v>
                </c:pt>
                <c:pt idx="6">
                  <c:v>0.02</c:v>
                </c:pt>
                <c:pt idx="7">
                  <c:v>0.17</c:v>
                </c:pt>
              </c:numCache>
            </c:numRef>
          </c:val>
          <c:extLst>
            <c:ext xmlns:c16="http://schemas.microsoft.com/office/drawing/2014/chart" uri="{C3380CC4-5D6E-409C-BE32-E72D297353CC}">
              <c16:uniqueId val="{00000002-1A05-4D3D-9102-05DA67EEA0BC}"/>
            </c:ext>
          </c:extLst>
        </c:ser>
        <c:dLbls>
          <c:dLblPos val="outEnd"/>
          <c:showLegendKey val="0"/>
          <c:showVal val="1"/>
          <c:showCatName val="0"/>
          <c:showSerName val="0"/>
          <c:showPercent val="0"/>
          <c:showBubbleSize val="0"/>
        </c:dLbls>
        <c:gapWidth val="80"/>
        <c:axId val="-1271843392"/>
        <c:axId val="-1271846112"/>
      </c:barChart>
      <c:catAx>
        <c:axId val="-1271843392"/>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200" b="0" i="0" u="none" strike="noStrike" kern="1200" baseline="0">
                <a:solidFill>
                  <a:schemeClr val="tx1"/>
                </a:solidFill>
                <a:latin typeface="+mn-lt"/>
                <a:ea typeface="+mn-ea"/>
                <a:cs typeface="+mn-cs"/>
              </a:defRPr>
            </a:pPr>
            <a:endParaRPr lang="en-US"/>
          </a:p>
        </c:txPr>
        <c:crossAx val="-1271846112"/>
        <c:crosses val="autoZero"/>
        <c:auto val="1"/>
        <c:lblAlgn val="ctr"/>
        <c:lblOffset val="100"/>
        <c:noMultiLvlLbl val="0"/>
      </c:catAx>
      <c:valAx>
        <c:axId val="-1271846112"/>
        <c:scaling>
          <c:orientation val="minMax"/>
          <c:max val="0.8"/>
          <c:min val="0"/>
        </c:scaling>
        <c:delete val="1"/>
        <c:axPos val="l"/>
        <c:numFmt formatCode="0%" sourceLinked="1"/>
        <c:majorTickMark val="out"/>
        <c:minorTickMark val="none"/>
        <c:tickLblPos val="nextTo"/>
        <c:crossAx val="-1271843392"/>
        <c:crosses val="autoZero"/>
        <c:crossBetween val="between"/>
        <c:majorUnit val="0.2"/>
      </c:valAx>
      <c:spPr>
        <a:noFill/>
        <a:ln>
          <a:noFill/>
        </a:ln>
        <a:effectLst/>
      </c:spPr>
    </c:plotArea>
    <c:legend>
      <c:legendPos val="t"/>
      <c:layout>
        <c:manualLayout>
          <c:xMode val="edge"/>
          <c:yMode val="edge"/>
          <c:x val="0.22113109796161529"/>
          <c:y val="0.19062401021333034"/>
          <c:w val="0.65237246085812084"/>
          <c:h val="5.905920732658735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withinLinear" id="15">
  <a:schemeClr val="accent2"/>
</cs:colorStyle>
</file>

<file path=ppt/charts/colors2.xml><?xml version="1.0" encoding="utf-8"?>
<cs:colorStyle xmlns:cs="http://schemas.microsoft.com/office/drawing/2012/chartStyle" xmlns:a="http://schemas.openxmlformats.org/drawingml/2006/main" meth="withinLinear" id="15">
  <a:schemeClr val="accent2"/>
</cs:colorStyle>
</file>

<file path=ppt/charts/colors3.xml><?xml version="1.0" encoding="utf-8"?>
<cs:colorStyle xmlns:cs="http://schemas.microsoft.com/office/drawing/2012/chartStyle" xmlns:a="http://schemas.openxmlformats.org/drawingml/2006/main" meth="withinLinear" id="15">
  <a:schemeClr val="accent2"/>
</cs:colorStyle>
</file>

<file path=ppt/charts/colors4.xml><?xml version="1.0" encoding="utf-8"?>
<cs:colorStyle xmlns:cs="http://schemas.microsoft.com/office/drawing/2012/chartStyle" xmlns:a="http://schemas.openxmlformats.org/drawingml/2006/main" meth="withinLinear" id="15">
  <a:schemeClr val="accent2"/>
</cs:colorStyle>
</file>

<file path=ppt/charts/colors5.xml><?xml version="1.0" encoding="utf-8"?>
<cs:colorStyle xmlns:cs="http://schemas.microsoft.com/office/drawing/2012/chartStyle" xmlns:a="http://schemas.openxmlformats.org/drawingml/2006/main" meth="withinLinear" id="15">
  <a:schemeClr val="accent2"/>
</cs:colorStyle>
</file>

<file path=ppt/charts/colors6.xml><?xml version="1.0" encoding="utf-8"?>
<cs:colorStyle xmlns:cs="http://schemas.microsoft.com/office/drawing/2012/chartStyle" xmlns:a="http://schemas.openxmlformats.org/drawingml/2006/main" meth="withinLinear" id="15">
  <a:schemeClr val="accent2"/>
</cs:colorStyle>
</file>

<file path=ppt/charts/colors7.xml><?xml version="1.0" encoding="utf-8"?>
<cs:colorStyle xmlns:cs="http://schemas.microsoft.com/office/drawing/2012/chartStyle" xmlns:a="http://schemas.openxmlformats.org/drawingml/2006/main" meth="withinLinear" id="15">
  <a:schemeClr val="accent2"/>
</cs:colorStyle>
</file>

<file path=ppt/charts/colors8.xml><?xml version="1.0" encoding="utf-8"?>
<cs:colorStyle xmlns:cs="http://schemas.microsoft.com/office/drawing/2012/chartStyle" xmlns:a="http://schemas.openxmlformats.org/drawingml/2006/main" meth="withinLinear" id="15">
  <a:schemeClr val="accent2"/>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4">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fillRef idx="2">
      <cs:styleClr val="auto"/>
    </cs:fillRef>
    <cs:effectRef idx="1"/>
    <cs:fontRef idx="minor">
      <a:schemeClr val="dk1"/>
    </cs:fontRef>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0.09231</cdr:x>
      <cdr:y>0.401</cdr:y>
    </cdr:from>
    <cdr:to>
      <cdr:x>0.8167</cdr:x>
      <cdr:y>0.401</cdr:y>
    </cdr:to>
    <cdr:cxnSp macro="">
      <cdr:nvCxnSpPr>
        <cdr:cNvPr id="3" name="Straight Connector 2">
          <a:extLst xmlns:a="http://schemas.openxmlformats.org/drawingml/2006/main">
            <a:ext uri="{FF2B5EF4-FFF2-40B4-BE49-F238E27FC236}">
              <a16:creationId xmlns:a16="http://schemas.microsoft.com/office/drawing/2014/main" id="{1B9CD120-EFF9-73E4-89BC-1EEA018ED4D9}"/>
            </a:ext>
          </a:extLst>
        </cdr:cNvPr>
        <cdr:cNvCxnSpPr/>
      </cdr:nvCxnSpPr>
      <cdr:spPr>
        <a:xfrm xmlns:a="http://schemas.openxmlformats.org/drawingml/2006/main">
          <a:off x="483758" y="1815080"/>
          <a:ext cx="3796142" cy="0"/>
        </a:xfrm>
        <a:prstGeom xmlns:a="http://schemas.openxmlformats.org/drawingml/2006/main" prst="line">
          <a:avLst/>
        </a:prstGeom>
        <a:ln xmlns:a="http://schemas.openxmlformats.org/drawingml/2006/main">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0.41276</cdr:x>
      <cdr:y>0.40553</cdr:y>
    </cdr:from>
    <cdr:to>
      <cdr:x>0.58724</cdr:x>
      <cdr:y>0.59447</cdr:y>
    </cdr:to>
    <cdr:sp macro="" textlink="">
      <cdr:nvSpPr>
        <cdr:cNvPr id="2" name="TextBox 1">
          <a:extLst xmlns:a="http://schemas.openxmlformats.org/drawingml/2006/main">
            <a:ext uri="{FF2B5EF4-FFF2-40B4-BE49-F238E27FC236}">
              <a16:creationId xmlns:a16="http://schemas.microsoft.com/office/drawing/2014/main" id="{64E39D1E-4B81-8AF7-164D-479BEE1D7AF3}"/>
            </a:ext>
          </a:extLst>
        </cdr:cNvPr>
        <cdr:cNvSpPr txBox="1"/>
      </cdr:nvSpPr>
      <cdr:spPr>
        <a:xfrm xmlns:a="http://schemas.openxmlformats.org/drawingml/2006/main">
          <a:off x="2163034" y="1962620"/>
          <a:ext cx="914400" cy="914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GB"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6269A5E-12DB-A7B0-903C-14BA4A0C0C8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GB"/>
              <a:t>OFFICIAL
</a:t>
            </a:r>
          </a:p>
        </p:txBody>
      </p:sp>
      <p:sp>
        <p:nvSpPr>
          <p:cNvPr id="3" name="Date Placeholder 2">
            <a:extLst>
              <a:ext uri="{FF2B5EF4-FFF2-40B4-BE49-F238E27FC236}">
                <a16:creationId xmlns:a16="http://schemas.microsoft.com/office/drawing/2014/main" id="{587B2A76-4C54-53EA-DD8F-090AEC8E2BF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652828-4995-46EB-9D62-A22FFFD43342}" type="datetimeFigureOut">
              <a:rPr lang="en-GB" smtClean="0"/>
              <a:t>25/11/2024</a:t>
            </a:fld>
            <a:endParaRPr lang="en-GB"/>
          </a:p>
        </p:txBody>
      </p:sp>
      <p:sp>
        <p:nvSpPr>
          <p:cNvPr id="4" name="Footer Placeholder 3">
            <a:extLst>
              <a:ext uri="{FF2B5EF4-FFF2-40B4-BE49-F238E27FC236}">
                <a16:creationId xmlns:a16="http://schemas.microsoft.com/office/drawing/2014/main" id="{F872FEF5-A6DB-9ACE-E885-E9BBEDD880E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GB"/>
              <a:t>
OFFICIAL</a:t>
            </a:r>
          </a:p>
        </p:txBody>
      </p:sp>
      <p:sp>
        <p:nvSpPr>
          <p:cNvPr id="5" name="Slide Number Placeholder 4">
            <a:extLst>
              <a:ext uri="{FF2B5EF4-FFF2-40B4-BE49-F238E27FC236}">
                <a16:creationId xmlns:a16="http://schemas.microsoft.com/office/drawing/2014/main" id="{BAEDCD86-AB7C-6DB4-02D7-D4FD942F21A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61A4210-064F-44D3-9D3C-496152F22756}" type="slidenum">
              <a:rPr lang="en-GB" smtClean="0"/>
              <a:t>‹#›</a:t>
            </a:fld>
            <a:endParaRPr lang="en-GB"/>
          </a:p>
        </p:txBody>
      </p:sp>
    </p:spTree>
    <p:extLst>
      <p:ext uri="{BB962C8B-B14F-4D97-AF65-F5344CB8AC3E}">
        <p14:creationId xmlns:p14="http://schemas.microsoft.com/office/powerpoint/2010/main" val="1361148628"/>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GB"/>
              <a:t>OFFICIAL
</a:t>
            </a: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C62B30-DAB4-4E9B-8E3B-35A1C2AB5A03}" type="datetimeFigureOut">
              <a:rPr lang="en-GB" smtClean="0"/>
              <a:t>25/11/2024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GB"/>
              <a:t>
OFFICIAL</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44FF5E-C361-43EB-B226-A01C7CC5477E}" type="slidenum">
              <a:rPr lang="en-GB" smtClean="0"/>
              <a:t>‹#›</a:t>
            </a:fld>
            <a:endParaRPr lang="en-GB"/>
          </a:p>
        </p:txBody>
      </p:sp>
    </p:spTree>
    <p:extLst>
      <p:ext uri="{BB962C8B-B14F-4D97-AF65-F5344CB8AC3E}">
        <p14:creationId xmlns:p14="http://schemas.microsoft.com/office/powerpoint/2010/main" val="3682081232"/>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p:nvPr>
        </p:nvSpPr>
        <p:spPr/>
        <p:txBody>
          <a:bodyPr/>
          <a:lstStyle/>
          <a:p>
            <a:r>
              <a:rPr lang="en-GB"/>
              <a:t>OFFICIAL
</a:t>
            </a:r>
          </a:p>
        </p:txBody>
      </p:sp>
      <p:sp>
        <p:nvSpPr>
          <p:cNvPr id="5" name="Footer Placeholder 4"/>
          <p:cNvSpPr>
            <a:spLocks noGrp="1"/>
          </p:cNvSpPr>
          <p:nvPr>
            <p:ph type="ftr" sz="quarter" idx="4"/>
          </p:nvPr>
        </p:nvSpPr>
        <p:spPr/>
        <p:txBody>
          <a:bodyPr/>
          <a:lstStyle/>
          <a:p>
            <a:r>
              <a:rPr lang="en-GB"/>
              <a:t>
OFFICIAL</a:t>
            </a:r>
          </a:p>
        </p:txBody>
      </p:sp>
      <p:sp>
        <p:nvSpPr>
          <p:cNvPr id="6" name="Slide Number Placeholder 5"/>
          <p:cNvSpPr>
            <a:spLocks noGrp="1"/>
          </p:cNvSpPr>
          <p:nvPr>
            <p:ph type="sldNum" sz="quarter" idx="5"/>
          </p:nvPr>
        </p:nvSpPr>
        <p:spPr/>
        <p:txBody>
          <a:bodyPr/>
          <a:lstStyle/>
          <a:p>
            <a:fld id="{7B44FF5E-C361-43EB-B226-A01C7CC5477E}" type="slidenum">
              <a:rPr lang="en-GB" smtClean="0"/>
              <a:t>16</a:t>
            </a:fld>
            <a:endParaRPr lang="en-GB"/>
          </a:p>
        </p:txBody>
      </p:sp>
    </p:spTree>
    <p:extLst>
      <p:ext uri="{BB962C8B-B14F-4D97-AF65-F5344CB8AC3E}">
        <p14:creationId xmlns:p14="http://schemas.microsoft.com/office/powerpoint/2010/main" val="2380637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solidFill>
                <a:effectLst/>
                <a:uLnTx/>
                <a:uFillTx/>
                <a:latin typeface="Aptos" panose="02110004020202020204"/>
                <a:ea typeface="+mn-ea"/>
                <a:cs typeface="+mn-cs"/>
              </a:rPr>
              <a:t>OFFICIAL
</a:t>
            </a:r>
          </a:p>
        </p:txBody>
      </p:sp>
      <p:sp>
        <p:nvSpPr>
          <p:cNvPr id="5" name="Footer Placeholder 4"/>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solidFill>
                <a:effectLst/>
                <a:uLnTx/>
                <a:uFillTx/>
                <a:latin typeface="Aptos" panose="02110004020202020204"/>
                <a:ea typeface="+mn-ea"/>
                <a:cs typeface="+mn-cs"/>
              </a:rPr>
              <a:t>
OFFICIAL</a:t>
            </a:r>
          </a:p>
        </p:txBody>
      </p:sp>
      <p:sp>
        <p:nvSpPr>
          <p:cNvPr id="6" name="Slide Number Placeholder 5"/>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44FF5E-C361-43EB-B226-A01C7CC5477E}" type="slidenum">
              <a:rPr kumimoji="0" lang="en-GB"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GB"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1571172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solidFill>
                <a:effectLst/>
                <a:uLnTx/>
                <a:uFillTx/>
                <a:latin typeface="Aptos" panose="02110004020202020204"/>
                <a:ea typeface="+mn-ea"/>
                <a:cs typeface="+mn-cs"/>
              </a:rPr>
              <a:t>OFFICIAL
</a:t>
            </a:r>
          </a:p>
        </p:txBody>
      </p:sp>
      <p:sp>
        <p:nvSpPr>
          <p:cNvPr id="5" name="Footer Placeholder 4"/>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solidFill>
                <a:effectLst/>
                <a:uLnTx/>
                <a:uFillTx/>
                <a:latin typeface="Aptos" panose="02110004020202020204"/>
                <a:ea typeface="+mn-ea"/>
                <a:cs typeface="+mn-cs"/>
              </a:rPr>
              <a:t>
OFFICIAL</a:t>
            </a:r>
          </a:p>
        </p:txBody>
      </p:sp>
      <p:sp>
        <p:nvSpPr>
          <p:cNvPr id="6" name="Slide Number Placeholder 5"/>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44FF5E-C361-43EB-B226-A01C7CC5477E}" type="slidenum">
              <a:rPr kumimoji="0" lang="en-GB"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GB"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8033875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solidFill>
                <a:effectLst/>
                <a:uLnTx/>
                <a:uFillTx/>
                <a:latin typeface="Aptos" panose="02110004020202020204"/>
                <a:ea typeface="+mn-ea"/>
                <a:cs typeface="+mn-cs"/>
              </a:rPr>
              <a:t>OFFICIAL
</a:t>
            </a:r>
          </a:p>
        </p:txBody>
      </p:sp>
      <p:sp>
        <p:nvSpPr>
          <p:cNvPr id="5" name="Footer Placeholder 4"/>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solidFill>
                <a:effectLst/>
                <a:uLnTx/>
                <a:uFillTx/>
                <a:latin typeface="Aptos" panose="02110004020202020204"/>
                <a:ea typeface="+mn-ea"/>
                <a:cs typeface="+mn-cs"/>
              </a:rPr>
              <a:t>
OFFICIAL</a:t>
            </a:r>
          </a:p>
        </p:txBody>
      </p:sp>
      <p:sp>
        <p:nvSpPr>
          <p:cNvPr id="6" name="Slide Number Placeholder 5"/>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44FF5E-C361-43EB-B226-A01C7CC5477E}" type="slidenum">
              <a:rPr kumimoji="0" lang="en-GB"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4547403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solidFill>
                <a:effectLst/>
                <a:uLnTx/>
                <a:uFillTx/>
                <a:latin typeface="Aptos" panose="02110004020202020204"/>
                <a:ea typeface="+mn-ea"/>
                <a:cs typeface="+mn-cs"/>
              </a:rPr>
              <a:t>OFFICIAL
</a:t>
            </a:r>
          </a:p>
        </p:txBody>
      </p:sp>
      <p:sp>
        <p:nvSpPr>
          <p:cNvPr id="5" name="Footer Placeholder 4"/>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solidFill>
                <a:effectLst/>
                <a:uLnTx/>
                <a:uFillTx/>
                <a:latin typeface="Aptos" panose="02110004020202020204"/>
                <a:ea typeface="+mn-ea"/>
                <a:cs typeface="+mn-cs"/>
              </a:rPr>
              <a:t>
OFFICIAL</a:t>
            </a:r>
          </a:p>
        </p:txBody>
      </p:sp>
      <p:sp>
        <p:nvSpPr>
          <p:cNvPr id="6" name="Slide Number Placeholder 5"/>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44FF5E-C361-43EB-B226-A01C7CC5477E}" type="slidenum">
              <a:rPr kumimoji="0" lang="en-GB"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GB"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1702778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solidFill>
                <a:effectLst/>
                <a:uLnTx/>
                <a:uFillTx/>
                <a:latin typeface="Aptos" panose="02110004020202020204"/>
                <a:ea typeface="+mn-ea"/>
                <a:cs typeface="+mn-cs"/>
              </a:rPr>
              <a:t>OFFICIAL
</a:t>
            </a:r>
          </a:p>
        </p:txBody>
      </p:sp>
      <p:sp>
        <p:nvSpPr>
          <p:cNvPr id="5" name="Footer Placeholder 4"/>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solidFill>
                <a:effectLst/>
                <a:uLnTx/>
                <a:uFillTx/>
                <a:latin typeface="Aptos" panose="02110004020202020204"/>
                <a:ea typeface="+mn-ea"/>
                <a:cs typeface="+mn-cs"/>
              </a:rPr>
              <a:t>
OFFICIAL</a:t>
            </a:r>
          </a:p>
        </p:txBody>
      </p:sp>
      <p:sp>
        <p:nvSpPr>
          <p:cNvPr id="6" name="Slide Number Placeholder 5"/>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44FF5E-C361-43EB-B226-A01C7CC5477E}" type="slidenum">
              <a:rPr kumimoji="0" lang="en-GB"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GB"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5008853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solidFill>
                <a:effectLst/>
                <a:uLnTx/>
                <a:uFillTx/>
                <a:latin typeface="Aptos" panose="02110004020202020204"/>
                <a:ea typeface="+mn-ea"/>
                <a:cs typeface="+mn-cs"/>
              </a:rPr>
              <a:t>OFFICIAL
</a:t>
            </a:r>
          </a:p>
        </p:txBody>
      </p:sp>
      <p:sp>
        <p:nvSpPr>
          <p:cNvPr id="5" name="Footer Placeholder 4"/>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solidFill>
                <a:effectLst/>
                <a:uLnTx/>
                <a:uFillTx/>
                <a:latin typeface="Aptos" panose="02110004020202020204"/>
                <a:ea typeface="+mn-ea"/>
                <a:cs typeface="+mn-cs"/>
              </a:rPr>
              <a:t>
OFFICIAL</a:t>
            </a:r>
          </a:p>
        </p:txBody>
      </p:sp>
      <p:sp>
        <p:nvSpPr>
          <p:cNvPr id="6" name="Slide Number Placeholder 5"/>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44FF5E-C361-43EB-B226-A01C7CC5477E}" type="slidenum">
              <a:rPr kumimoji="0" lang="en-GB"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GB"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9786351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solidFill>
                <a:effectLst/>
                <a:uLnTx/>
                <a:uFillTx/>
                <a:latin typeface="Aptos" panose="02110004020202020204"/>
                <a:ea typeface="+mn-ea"/>
                <a:cs typeface="+mn-cs"/>
              </a:rPr>
              <a:t>OFFICIAL
</a:t>
            </a:r>
          </a:p>
        </p:txBody>
      </p:sp>
      <p:sp>
        <p:nvSpPr>
          <p:cNvPr id="5" name="Footer Placeholder 4"/>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solidFill>
                <a:effectLst/>
                <a:uLnTx/>
                <a:uFillTx/>
                <a:latin typeface="Aptos" panose="02110004020202020204"/>
                <a:ea typeface="+mn-ea"/>
                <a:cs typeface="+mn-cs"/>
              </a:rPr>
              <a:t>
OFFICIAL</a:t>
            </a:r>
          </a:p>
        </p:txBody>
      </p:sp>
      <p:sp>
        <p:nvSpPr>
          <p:cNvPr id="6" name="Slide Number Placeholder 5"/>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44FF5E-C361-43EB-B226-A01C7CC5477E}" type="slidenum">
              <a:rPr kumimoji="0" lang="en-GB"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GB"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398374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746C7-111F-B506-4592-6C6FA8A24306}"/>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5B5B1156-E587-0955-AB77-49AEB79A0F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D0BE1ECA-69CE-0B0F-5228-14186F685A65}"/>
              </a:ext>
            </a:extLst>
          </p:cNvPr>
          <p:cNvSpPr>
            <a:spLocks noGrp="1"/>
          </p:cNvSpPr>
          <p:nvPr>
            <p:ph type="dt" sz="half" idx="10"/>
          </p:nvPr>
        </p:nvSpPr>
        <p:spPr/>
        <p:txBody>
          <a:bodyPr/>
          <a:lstStyle/>
          <a:p>
            <a:fld id="{FEB129A8-EA49-407A-8049-C4FE46177B24}" type="datetimeFigureOut">
              <a:rPr lang="en-GB" smtClean="0"/>
              <a:t>25/11/2024</a:t>
            </a:fld>
            <a:endParaRPr lang="en-GB"/>
          </a:p>
        </p:txBody>
      </p:sp>
      <p:sp>
        <p:nvSpPr>
          <p:cNvPr id="5" name="Footer Placeholder 4">
            <a:extLst>
              <a:ext uri="{FF2B5EF4-FFF2-40B4-BE49-F238E27FC236}">
                <a16:creationId xmlns:a16="http://schemas.microsoft.com/office/drawing/2014/main" id="{E98E9F39-53EC-21F6-FB3B-97E865A0EA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4BDFD13-43C5-D178-C856-72F16BF63D4E}"/>
              </a:ext>
            </a:extLst>
          </p:cNvPr>
          <p:cNvSpPr>
            <a:spLocks noGrp="1"/>
          </p:cNvSpPr>
          <p:nvPr>
            <p:ph type="sldNum" sz="quarter" idx="12"/>
          </p:nvPr>
        </p:nvSpPr>
        <p:spPr/>
        <p:txBody>
          <a:bodyPr/>
          <a:lstStyle/>
          <a:p>
            <a:fld id="{684D9F4B-D9F2-4F05-9B76-5D781DC28F80}" type="slidenum">
              <a:rPr lang="en-GB" smtClean="0"/>
              <a:t>‹#›</a:t>
            </a:fld>
            <a:endParaRPr lang="en-GB"/>
          </a:p>
        </p:txBody>
      </p:sp>
    </p:spTree>
    <p:extLst>
      <p:ext uri="{BB962C8B-B14F-4D97-AF65-F5344CB8AC3E}">
        <p14:creationId xmlns:p14="http://schemas.microsoft.com/office/powerpoint/2010/main" val="81470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15EE6-5497-FAC0-6320-C829D7790CF9}"/>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887DA560-00A4-BB8A-9D2E-93429032A84B}"/>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1B20CD44-849C-82C9-9361-6AFFD25D444E}"/>
              </a:ext>
            </a:extLst>
          </p:cNvPr>
          <p:cNvSpPr>
            <a:spLocks noGrp="1"/>
          </p:cNvSpPr>
          <p:nvPr>
            <p:ph type="dt" sz="half" idx="10"/>
          </p:nvPr>
        </p:nvSpPr>
        <p:spPr/>
        <p:txBody>
          <a:bodyPr/>
          <a:lstStyle/>
          <a:p>
            <a:fld id="{FEB129A8-EA49-407A-8049-C4FE46177B24}" type="datetimeFigureOut">
              <a:rPr lang="en-GB" smtClean="0"/>
              <a:t>25/11/2024</a:t>
            </a:fld>
            <a:endParaRPr lang="en-GB"/>
          </a:p>
        </p:txBody>
      </p:sp>
      <p:sp>
        <p:nvSpPr>
          <p:cNvPr id="5" name="Footer Placeholder 4">
            <a:extLst>
              <a:ext uri="{FF2B5EF4-FFF2-40B4-BE49-F238E27FC236}">
                <a16:creationId xmlns:a16="http://schemas.microsoft.com/office/drawing/2014/main" id="{25FB95CD-3486-37AE-5E8A-DB02B26F48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D25D2F5-187F-7CB2-65C1-D1B58D9BBCDF}"/>
              </a:ext>
            </a:extLst>
          </p:cNvPr>
          <p:cNvSpPr>
            <a:spLocks noGrp="1"/>
          </p:cNvSpPr>
          <p:nvPr>
            <p:ph type="sldNum" sz="quarter" idx="12"/>
          </p:nvPr>
        </p:nvSpPr>
        <p:spPr/>
        <p:txBody>
          <a:bodyPr/>
          <a:lstStyle/>
          <a:p>
            <a:fld id="{684D9F4B-D9F2-4F05-9B76-5D781DC28F80}" type="slidenum">
              <a:rPr lang="en-GB" smtClean="0"/>
              <a:t>‹#›</a:t>
            </a:fld>
            <a:endParaRPr lang="en-GB"/>
          </a:p>
        </p:txBody>
      </p:sp>
    </p:spTree>
    <p:extLst>
      <p:ext uri="{BB962C8B-B14F-4D97-AF65-F5344CB8AC3E}">
        <p14:creationId xmlns:p14="http://schemas.microsoft.com/office/powerpoint/2010/main" val="1449039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21FE9BA-FD58-2601-1C33-11412C5C2025}"/>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A8BB8C4F-2078-BCF3-852B-D3304990BA63}"/>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BB12B22-CCB5-84B0-7732-DAC3B5FE5F09}"/>
              </a:ext>
            </a:extLst>
          </p:cNvPr>
          <p:cNvSpPr>
            <a:spLocks noGrp="1"/>
          </p:cNvSpPr>
          <p:nvPr>
            <p:ph type="dt" sz="half" idx="10"/>
          </p:nvPr>
        </p:nvSpPr>
        <p:spPr/>
        <p:txBody>
          <a:bodyPr/>
          <a:lstStyle/>
          <a:p>
            <a:fld id="{FEB129A8-EA49-407A-8049-C4FE46177B24}" type="datetimeFigureOut">
              <a:rPr lang="en-GB" smtClean="0"/>
              <a:t>25/11/2024</a:t>
            </a:fld>
            <a:endParaRPr lang="en-GB"/>
          </a:p>
        </p:txBody>
      </p:sp>
      <p:sp>
        <p:nvSpPr>
          <p:cNvPr id="5" name="Footer Placeholder 4">
            <a:extLst>
              <a:ext uri="{FF2B5EF4-FFF2-40B4-BE49-F238E27FC236}">
                <a16:creationId xmlns:a16="http://schemas.microsoft.com/office/drawing/2014/main" id="{E8E74A15-B491-38B6-7C39-283A1515CB3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67E923-616A-FE13-090A-CD973B7859F5}"/>
              </a:ext>
            </a:extLst>
          </p:cNvPr>
          <p:cNvSpPr>
            <a:spLocks noGrp="1"/>
          </p:cNvSpPr>
          <p:nvPr>
            <p:ph type="sldNum" sz="quarter" idx="12"/>
          </p:nvPr>
        </p:nvSpPr>
        <p:spPr/>
        <p:txBody>
          <a:bodyPr/>
          <a:lstStyle/>
          <a:p>
            <a:fld id="{684D9F4B-D9F2-4F05-9B76-5D781DC28F80}" type="slidenum">
              <a:rPr lang="en-GB" smtClean="0"/>
              <a:t>‹#›</a:t>
            </a:fld>
            <a:endParaRPr lang="en-GB"/>
          </a:p>
        </p:txBody>
      </p:sp>
    </p:spTree>
    <p:extLst>
      <p:ext uri="{BB962C8B-B14F-4D97-AF65-F5344CB8AC3E}">
        <p14:creationId xmlns:p14="http://schemas.microsoft.com/office/powerpoint/2010/main" val="184935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7235F-2517-5A6D-6F0A-DC95D888AA17}"/>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BE5DE134-05FB-6746-17D0-595577CCE31B}"/>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90F9B398-896F-01B8-9977-3626883B427B}"/>
              </a:ext>
            </a:extLst>
          </p:cNvPr>
          <p:cNvSpPr>
            <a:spLocks noGrp="1"/>
          </p:cNvSpPr>
          <p:nvPr>
            <p:ph type="dt" sz="half" idx="10"/>
          </p:nvPr>
        </p:nvSpPr>
        <p:spPr/>
        <p:txBody>
          <a:bodyPr/>
          <a:lstStyle/>
          <a:p>
            <a:fld id="{FEB129A8-EA49-407A-8049-C4FE46177B24}" type="datetimeFigureOut">
              <a:rPr lang="en-GB" smtClean="0"/>
              <a:t>25/11/2024</a:t>
            </a:fld>
            <a:endParaRPr lang="en-GB"/>
          </a:p>
        </p:txBody>
      </p:sp>
      <p:sp>
        <p:nvSpPr>
          <p:cNvPr id="5" name="Footer Placeholder 4">
            <a:extLst>
              <a:ext uri="{FF2B5EF4-FFF2-40B4-BE49-F238E27FC236}">
                <a16:creationId xmlns:a16="http://schemas.microsoft.com/office/drawing/2014/main" id="{D5B9D250-A774-5C8E-CCB0-03065EAA24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8923B4B-2741-C76D-002E-578B2FA93791}"/>
              </a:ext>
            </a:extLst>
          </p:cNvPr>
          <p:cNvSpPr>
            <a:spLocks noGrp="1"/>
          </p:cNvSpPr>
          <p:nvPr>
            <p:ph type="sldNum" sz="quarter" idx="12"/>
          </p:nvPr>
        </p:nvSpPr>
        <p:spPr/>
        <p:txBody>
          <a:bodyPr/>
          <a:lstStyle/>
          <a:p>
            <a:fld id="{684D9F4B-D9F2-4F05-9B76-5D781DC28F80}" type="slidenum">
              <a:rPr lang="en-GB" smtClean="0"/>
              <a:t>‹#›</a:t>
            </a:fld>
            <a:endParaRPr lang="en-GB"/>
          </a:p>
        </p:txBody>
      </p:sp>
    </p:spTree>
    <p:extLst>
      <p:ext uri="{BB962C8B-B14F-4D97-AF65-F5344CB8AC3E}">
        <p14:creationId xmlns:p14="http://schemas.microsoft.com/office/powerpoint/2010/main" val="3218023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99002-C826-156C-EA59-49DB8AAD587F}"/>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1ED02256-9E22-D746-BA5B-FBDDFE4DCD5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41E83F1E-48A0-45F5-0A50-44D9E9E26825}"/>
              </a:ext>
            </a:extLst>
          </p:cNvPr>
          <p:cNvSpPr>
            <a:spLocks noGrp="1"/>
          </p:cNvSpPr>
          <p:nvPr>
            <p:ph type="dt" sz="half" idx="10"/>
          </p:nvPr>
        </p:nvSpPr>
        <p:spPr/>
        <p:txBody>
          <a:bodyPr/>
          <a:lstStyle/>
          <a:p>
            <a:fld id="{FEB129A8-EA49-407A-8049-C4FE46177B24}" type="datetimeFigureOut">
              <a:rPr lang="en-GB" smtClean="0"/>
              <a:t>25/11/2024</a:t>
            </a:fld>
            <a:endParaRPr lang="en-GB"/>
          </a:p>
        </p:txBody>
      </p:sp>
      <p:sp>
        <p:nvSpPr>
          <p:cNvPr id="5" name="Footer Placeholder 4">
            <a:extLst>
              <a:ext uri="{FF2B5EF4-FFF2-40B4-BE49-F238E27FC236}">
                <a16:creationId xmlns:a16="http://schemas.microsoft.com/office/drawing/2014/main" id="{F656242B-2C01-3E1A-8154-07C60A90B02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A341DED-9EC2-B506-8F44-2124D2847AFD}"/>
              </a:ext>
            </a:extLst>
          </p:cNvPr>
          <p:cNvSpPr>
            <a:spLocks noGrp="1"/>
          </p:cNvSpPr>
          <p:nvPr>
            <p:ph type="sldNum" sz="quarter" idx="12"/>
          </p:nvPr>
        </p:nvSpPr>
        <p:spPr/>
        <p:txBody>
          <a:bodyPr/>
          <a:lstStyle/>
          <a:p>
            <a:fld id="{684D9F4B-D9F2-4F05-9B76-5D781DC28F80}" type="slidenum">
              <a:rPr lang="en-GB" smtClean="0"/>
              <a:t>‹#›</a:t>
            </a:fld>
            <a:endParaRPr lang="en-GB"/>
          </a:p>
        </p:txBody>
      </p:sp>
    </p:spTree>
    <p:extLst>
      <p:ext uri="{BB962C8B-B14F-4D97-AF65-F5344CB8AC3E}">
        <p14:creationId xmlns:p14="http://schemas.microsoft.com/office/powerpoint/2010/main" val="941066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1FD6F-BBF5-4EEE-CE8F-C98054FF3512}"/>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A7F11594-8E55-B030-E193-38870C5F3D2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7F767AF4-597B-30CC-446D-6244E2C655C1}"/>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418C921D-22F1-7082-349F-5D1AFEF78AA6}"/>
              </a:ext>
            </a:extLst>
          </p:cNvPr>
          <p:cNvSpPr>
            <a:spLocks noGrp="1"/>
          </p:cNvSpPr>
          <p:nvPr>
            <p:ph type="dt" sz="half" idx="10"/>
          </p:nvPr>
        </p:nvSpPr>
        <p:spPr/>
        <p:txBody>
          <a:bodyPr/>
          <a:lstStyle/>
          <a:p>
            <a:fld id="{FEB129A8-EA49-407A-8049-C4FE46177B24}" type="datetimeFigureOut">
              <a:rPr lang="en-GB" smtClean="0"/>
              <a:t>25/11/2024</a:t>
            </a:fld>
            <a:endParaRPr lang="en-GB"/>
          </a:p>
        </p:txBody>
      </p:sp>
      <p:sp>
        <p:nvSpPr>
          <p:cNvPr id="6" name="Footer Placeholder 5">
            <a:extLst>
              <a:ext uri="{FF2B5EF4-FFF2-40B4-BE49-F238E27FC236}">
                <a16:creationId xmlns:a16="http://schemas.microsoft.com/office/drawing/2014/main" id="{4C864AE5-5FD0-C452-9FB8-77EEEC6239C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C706408-E0A7-7A26-2B88-4D7BDA6ECB5E}"/>
              </a:ext>
            </a:extLst>
          </p:cNvPr>
          <p:cNvSpPr>
            <a:spLocks noGrp="1"/>
          </p:cNvSpPr>
          <p:nvPr>
            <p:ph type="sldNum" sz="quarter" idx="12"/>
          </p:nvPr>
        </p:nvSpPr>
        <p:spPr/>
        <p:txBody>
          <a:bodyPr/>
          <a:lstStyle/>
          <a:p>
            <a:fld id="{684D9F4B-D9F2-4F05-9B76-5D781DC28F80}" type="slidenum">
              <a:rPr lang="en-GB" smtClean="0"/>
              <a:t>‹#›</a:t>
            </a:fld>
            <a:endParaRPr lang="en-GB"/>
          </a:p>
        </p:txBody>
      </p:sp>
    </p:spTree>
    <p:extLst>
      <p:ext uri="{BB962C8B-B14F-4D97-AF65-F5344CB8AC3E}">
        <p14:creationId xmlns:p14="http://schemas.microsoft.com/office/powerpoint/2010/main" val="747433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B01D7-8532-CB32-D6A3-61AAD3C5A96A}"/>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A8AC60AC-6546-52EA-9C8A-F8FE59D16F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03FB1419-BC20-FDD7-6A52-FEEE2BE8E8FC}"/>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7BD51A15-639A-0C57-3EEA-467A1E7E82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559A7EE-09CB-9F66-57F0-E785DB938097}"/>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228C8372-046F-4A90-3EFC-8BB7F4E28DA3}"/>
              </a:ext>
            </a:extLst>
          </p:cNvPr>
          <p:cNvSpPr>
            <a:spLocks noGrp="1"/>
          </p:cNvSpPr>
          <p:nvPr>
            <p:ph type="dt" sz="half" idx="10"/>
          </p:nvPr>
        </p:nvSpPr>
        <p:spPr/>
        <p:txBody>
          <a:bodyPr/>
          <a:lstStyle/>
          <a:p>
            <a:fld id="{FEB129A8-EA49-407A-8049-C4FE46177B24}" type="datetimeFigureOut">
              <a:rPr lang="en-GB" smtClean="0"/>
              <a:t>25/11/2024</a:t>
            </a:fld>
            <a:endParaRPr lang="en-GB"/>
          </a:p>
        </p:txBody>
      </p:sp>
      <p:sp>
        <p:nvSpPr>
          <p:cNvPr id="8" name="Footer Placeholder 7">
            <a:extLst>
              <a:ext uri="{FF2B5EF4-FFF2-40B4-BE49-F238E27FC236}">
                <a16:creationId xmlns:a16="http://schemas.microsoft.com/office/drawing/2014/main" id="{9391CBDF-50FC-9F0F-FD7D-F5A0D56136C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AD9B0E6-17E4-BE5B-D417-F732A01D50BE}"/>
              </a:ext>
            </a:extLst>
          </p:cNvPr>
          <p:cNvSpPr>
            <a:spLocks noGrp="1"/>
          </p:cNvSpPr>
          <p:nvPr>
            <p:ph type="sldNum" sz="quarter" idx="12"/>
          </p:nvPr>
        </p:nvSpPr>
        <p:spPr/>
        <p:txBody>
          <a:bodyPr/>
          <a:lstStyle/>
          <a:p>
            <a:fld id="{684D9F4B-D9F2-4F05-9B76-5D781DC28F80}" type="slidenum">
              <a:rPr lang="en-GB" smtClean="0"/>
              <a:t>‹#›</a:t>
            </a:fld>
            <a:endParaRPr lang="en-GB"/>
          </a:p>
        </p:txBody>
      </p:sp>
    </p:spTree>
    <p:extLst>
      <p:ext uri="{BB962C8B-B14F-4D97-AF65-F5344CB8AC3E}">
        <p14:creationId xmlns:p14="http://schemas.microsoft.com/office/powerpoint/2010/main" val="4196164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33118-9FFD-5C34-B10F-5F1AB67C2DE5}"/>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C98A409A-4AC9-1F22-A964-4DC1C0F36FB5}"/>
              </a:ext>
            </a:extLst>
          </p:cNvPr>
          <p:cNvSpPr>
            <a:spLocks noGrp="1"/>
          </p:cNvSpPr>
          <p:nvPr>
            <p:ph type="dt" sz="half" idx="10"/>
          </p:nvPr>
        </p:nvSpPr>
        <p:spPr/>
        <p:txBody>
          <a:bodyPr/>
          <a:lstStyle/>
          <a:p>
            <a:fld id="{FEB129A8-EA49-407A-8049-C4FE46177B24}" type="datetimeFigureOut">
              <a:rPr lang="en-GB" smtClean="0"/>
              <a:t>25/11/2024</a:t>
            </a:fld>
            <a:endParaRPr lang="en-GB"/>
          </a:p>
        </p:txBody>
      </p:sp>
      <p:sp>
        <p:nvSpPr>
          <p:cNvPr id="4" name="Footer Placeholder 3">
            <a:extLst>
              <a:ext uri="{FF2B5EF4-FFF2-40B4-BE49-F238E27FC236}">
                <a16:creationId xmlns:a16="http://schemas.microsoft.com/office/drawing/2014/main" id="{B3841F49-E20B-562A-EC70-0489A2F328C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7A46BBF-F1A3-57E9-22A0-4340BBEA1B68}"/>
              </a:ext>
            </a:extLst>
          </p:cNvPr>
          <p:cNvSpPr>
            <a:spLocks noGrp="1"/>
          </p:cNvSpPr>
          <p:nvPr>
            <p:ph type="sldNum" sz="quarter" idx="12"/>
          </p:nvPr>
        </p:nvSpPr>
        <p:spPr/>
        <p:txBody>
          <a:bodyPr/>
          <a:lstStyle/>
          <a:p>
            <a:fld id="{684D9F4B-D9F2-4F05-9B76-5D781DC28F80}" type="slidenum">
              <a:rPr lang="en-GB" smtClean="0"/>
              <a:t>‹#›</a:t>
            </a:fld>
            <a:endParaRPr lang="en-GB"/>
          </a:p>
        </p:txBody>
      </p:sp>
    </p:spTree>
    <p:extLst>
      <p:ext uri="{BB962C8B-B14F-4D97-AF65-F5344CB8AC3E}">
        <p14:creationId xmlns:p14="http://schemas.microsoft.com/office/powerpoint/2010/main" val="1422649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870D8F-FABF-DAB3-B32C-17BE52C1C00C}"/>
              </a:ext>
            </a:extLst>
          </p:cNvPr>
          <p:cNvSpPr>
            <a:spLocks noGrp="1"/>
          </p:cNvSpPr>
          <p:nvPr>
            <p:ph type="dt" sz="half" idx="10"/>
          </p:nvPr>
        </p:nvSpPr>
        <p:spPr/>
        <p:txBody>
          <a:bodyPr/>
          <a:lstStyle/>
          <a:p>
            <a:fld id="{FEB129A8-EA49-407A-8049-C4FE46177B24}" type="datetimeFigureOut">
              <a:rPr lang="en-GB" smtClean="0"/>
              <a:t>25/11/2024</a:t>
            </a:fld>
            <a:endParaRPr lang="en-GB"/>
          </a:p>
        </p:txBody>
      </p:sp>
      <p:sp>
        <p:nvSpPr>
          <p:cNvPr id="3" name="Footer Placeholder 2">
            <a:extLst>
              <a:ext uri="{FF2B5EF4-FFF2-40B4-BE49-F238E27FC236}">
                <a16:creationId xmlns:a16="http://schemas.microsoft.com/office/drawing/2014/main" id="{CE2FE4DE-6DB6-5E93-DC93-83AC5C580DC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C973E63-3417-39F5-EE0D-C29A7F2A8F22}"/>
              </a:ext>
            </a:extLst>
          </p:cNvPr>
          <p:cNvSpPr>
            <a:spLocks noGrp="1"/>
          </p:cNvSpPr>
          <p:nvPr>
            <p:ph type="sldNum" sz="quarter" idx="12"/>
          </p:nvPr>
        </p:nvSpPr>
        <p:spPr/>
        <p:txBody>
          <a:bodyPr/>
          <a:lstStyle/>
          <a:p>
            <a:fld id="{684D9F4B-D9F2-4F05-9B76-5D781DC28F80}" type="slidenum">
              <a:rPr lang="en-GB" smtClean="0"/>
              <a:t>‹#›</a:t>
            </a:fld>
            <a:endParaRPr lang="en-GB"/>
          </a:p>
        </p:txBody>
      </p:sp>
    </p:spTree>
    <p:extLst>
      <p:ext uri="{BB962C8B-B14F-4D97-AF65-F5344CB8AC3E}">
        <p14:creationId xmlns:p14="http://schemas.microsoft.com/office/powerpoint/2010/main" val="495752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19ACB-075B-90CE-75CE-F84940E7105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E8E24200-7698-CCBB-462D-97701C0063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1F3B961A-11E2-20EA-52AF-855CB10FC5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01D815C-58C9-629B-0615-5332DF67E8FA}"/>
              </a:ext>
            </a:extLst>
          </p:cNvPr>
          <p:cNvSpPr>
            <a:spLocks noGrp="1"/>
          </p:cNvSpPr>
          <p:nvPr>
            <p:ph type="dt" sz="half" idx="10"/>
          </p:nvPr>
        </p:nvSpPr>
        <p:spPr/>
        <p:txBody>
          <a:bodyPr/>
          <a:lstStyle/>
          <a:p>
            <a:fld id="{FEB129A8-EA49-407A-8049-C4FE46177B24}" type="datetimeFigureOut">
              <a:rPr lang="en-GB" smtClean="0"/>
              <a:t>25/11/2024</a:t>
            </a:fld>
            <a:endParaRPr lang="en-GB"/>
          </a:p>
        </p:txBody>
      </p:sp>
      <p:sp>
        <p:nvSpPr>
          <p:cNvPr id="6" name="Footer Placeholder 5">
            <a:extLst>
              <a:ext uri="{FF2B5EF4-FFF2-40B4-BE49-F238E27FC236}">
                <a16:creationId xmlns:a16="http://schemas.microsoft.com/office/drawing/2014/main" id="{81296AA3-106B-8168-3515-6EB4DA35514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78B5A00-2DA9-48BA-A7FE-56265651134E}"/>
              </a:ext>
            </a:extLst>
          </p:cNvPr>
          <p:cNvSpPr>
            <a:spLocks noGrp="1"/>
          </p:cNvSpPr>
          <p:nvPr>
            <p:ph type="sldNum" sz="quarter" idx="12"/>
          </p:nvPr>
        </p:nvSpPr>
        <p:spPr/>
        <p:txBody>
          <a:bodyPr/>
          <a:lstStyle/>
          <a:p>
            <a:fld id="{684D9F4B-D9F2-4F05-9B76-5D781DC28F80}" type="slidenum">
              <a:rPr lang="en-GB" smtClean="0"/>
              <a:t>‹#›</a:t>
            </a:fld>
            <a:endParaRPr lang="en-GB"/>
          </a:p>
        </p:txBody>
      </p:sp>
    </p:spTree>
    <p:extLst>
      <p:ext uri="{BB962C8B-B14F-4D97-AF65-F5344CB8AC3E}">
        <p14:creationId xmlns:p14="http://schemas.microsoft.com/office/powerpoint/2010/main" val="3455720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9AE07-FCD0-CD62-E532-1A8161C1AB3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F6EF9B93-D228-35BA-DD91-DCEDB40235A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8CAE66F-0689-947B-993D-377DC2F7CD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ED6C61B-94BA-3AFB-9DF9-5A8F8C31E940}"/>
              </a:ext>
            </a:extLst>
          </p:cNvPr>
          <p:cNvSpPr>
            <a:spLocks noGrp="1"/>
          </p:cNvSpPr>
          <p:nvPr>
            <p:ph type="dt" sz="half" idx="10"/>
          </p:nvPr>
        </p:nvSpPr>
        <p:spPr/>
        <p:txBody>
          <a:bodyPr/>
          <a:lstStyle/>
          <a:p>
            <a:fld id="{FEB129A8-EA49-407A-8049-C4FE46177B24}" type="datetimeFigureOut">
              <a:rPr lang="en-GB" smtClean="0"/>
              <a:t>25/11/2024</a:t>
            </a:fld>
            <a:endParaRPr lang="en-GB"/>
          </a:p>
        </p:txBody>
      </p:sp>
      <p:sp>
        <p:nvSpPr>
          <p:cNvPr id="6" name="Footer Placeholder 5">
            <a:extLst>
              <a:ext uri="{FF2B5EF4-FFF2-40B4-BE49-F238E27FC236}">
                <a16:creationId xmlns:a16="http://schemas.microsoft.com/office/drawing/2014/main" id="{F050643D-3E82-CA7D-9830-CA6387E0A64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651D2C4-06D4-E711-53D0-9238EA80F6FD}"/>
              </a:ext>
            </a:extLst>
          </p:cNvPr>
          <p:cNvSpPr>
            <a:spLocks noGrp="1"/>
          </p:cNvSpPr>
          <p:nvPr>
            <p:ph type="sldNum" sz="quarter" idx="12"/>
          </p:nvPr>
        </p:nvSpPr>
        <p:spPr/>
        <p:txBody>
          <a:bodyPr/>
          <a:lstStyle/>
          <a:p>
            <a:fld id="{684D9F4B-D9F2-4F05-9B76-5D781DC28F80}" type="slidenum">
              <a:rPr lang="en-GB" smtClean="0"/>
              <a:t>‹#›</a:t>
            </a:fld>
            <a:endParaRPr lang="en-GB"/>
          </a:p>
        </p:txBody>
      </p:sp>
    </p:spTree>
    <p:extLst>
      <p:ext uri="{BB962C8B-B14F-4D97-AF65-F5344CB8AC3E}">
        <p14:creationId xmlns:p14="http://schemas.microsoft.com/office/powerpoint/2010/main" val="1948676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DF92028-D96C-D939-F0B3-600D4560BE7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23ABFCD1-8A16-B194-F321-609829B1F7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B14B4BCE-99AA-3BB0-1A14-EFDAC6417D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EB129A8-EA49-407A-8049-C4FE46177B24}" type="datetimeFigureOut">
              <a:rPr lang="en-GB" smtClean="0"/>
              <a:t>25/11/2024</a:t>
            </a:fld>
            <a:endParaRPr lang="en-GB"/>
          </a:p>
        </p:txBody>
      </p:sp>
      <p:sp>
        <p:nvSpPr>
          <p:cNvPr id="5" name="Footer Placeholder 4">
            <a:extLst>
              <a:ext uri="{FF2B5EF4-FFF2-40B4-BE49-F238E27FC236}">
                <a16:creationId xmlns:a16="http://schemas.microsoft.com/office/drawing/2014/main" id="{1982CB1C-0DB3-4350-AF83-3BE9AAF584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GB"/>
              <a:t>
OFFICIAL</a:t>
            </a:r>
          </a:p>
        </p:txBody>
      </p:sp>
      <p:sp>
        <p:nvSpPr>
          <p:cNvPr id="6" name="Slide Number Placeholder 5">
            <a:extLst>
              <a:ext uri="{FF2B5EF4-FFF2-40B4-BE49-F238E27FC236}">
                <a16:creationId xmlns:a16="http://schemas.microsoft.com/office/drawing/2014/main" id="{DC4C4639-3D59-6E32-7093-F4721866CC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84D9F4B-D9F2-4F05-9B76-5D781DC28F80}" type="slidenum">
              <a:rPr lang="en-GB" smtClean="0"/>
              <a:t>‹#›</a:t>
            </a:fld>
            <a:endParaRPr lang="en-GB"/>
          </a:p>
        </p:txBody>
      </p:sp>
    </p:spTree>
    <p:extLst>
      <p:ext uri="{BB962C8B-B14F-4D97-AF65-F5344CB8AC3E}">
        <p14:creationId xmlns:p14="http://schemas.microsoft.com/office/powerpoint/2010/main" val="31226511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cid:image003.png@01DAE42F.64D90130" TargetMode="External"/><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8.png"/><Relationship Id="rId4" Type="http://schemas.openxmlformats.org/officeDocument/2006/relationships/image" Target="../media/image3.pn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5.svg"/><Relationship Id="rId2"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image" Target="../media/image14.png"/><Relationship Id="rId5" Type="http://schemas.openxmlformats.org/officeDocument/2006/relationships/image" Target="../media/image13.svg"/><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chart" Target="../charts/chart6.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chart" Target="../charts/chart7.xml"/><Relationship Id="rId4" Type="http://schemas.openxmlformats.org/officeDocument/2006/relationships/image" Target="../media/image8.png"/></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chart" Target="../charts/chart8.xml"/><Relationship Id="rId4" Type="http://schemas.openxmlformats.org/officeDocument/2006/relationships/image" Target="../media/image8.png"/></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C16025C-2814-A105-7497-8A264E94E3CA}"/>
              </a:ext>
            </a:extLst>
          </p:cNvPr>
          <p:cNvSpPr/>
          <p:nvPr/>
        </p:nvSpPr>
        <p:spPr>
          <a:xfrm>
            <a:off x="-11889" y="0"/>
            <a:ext cx="12192000" cy="5467927"/>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6" name="Group 15">
            <a:extLst>
              <a:ext uri="{FF2B5EF4-FFF2-40B4-BE49-F238E27FC236}">
                <a16:creationId xmlns:a16="http://schemas.microsoft.com/office/drawing/2014/main" id="{339DA0DB-9080-A7AD-D123-26567B1EA223}"/>
              </a:ext>
            </a:extLst>
          </p:cNvPr>
          <p:cNvGrpSpPr/>
          <p:nvPr/>
        </p:nvGrpSpPr>
        <p:grpSpPr>
          <a:xfrm>
            <a:off x="1487747" y="3950555"/>
            <a:ext cx="9415780" cy="1205865"/>
            <a:chOff x="0" y="0"/>
            <a:chExt cx="9416133" cy="1205865"/>
          </a:xfrm>
        </p:grpSpPr>
        <p:sp>
          <p:nvSpPr>
            <p:cNvPr id="17" name="Rectangle 16">
              <a:extLst>
                <a:ext uri="{FF2B5EF4-FFF2-40B4-BE49-F238E27FC236}">
                  <a16:creationId xmlns:a16="http://schemas.microsoft.com/office/drawing/2014/main" id="{F6E7A2DF-534F-9DFD-20CD-DBC4DE178617}"/>
                </a:ext>
              </a:extLst>
            </p:cNvPr>
            <p:cNvSpPr>
              <a:spLocks noChangeArrowheads="1"/>
            </p:cNvSpPr>
            <p:nvPr/>
          </p:nvSpPr>
          <p:spPr bwMode="auto">
            <a:xfrm>
              <a:off x="0" y="0"/>
              <a:ext cx="9392355" cy="1205865"/>
            </a:xfrm>
            <a:prstGeom prst="rect">
              <a:avLst/>
            </a:prstGeom>
            <a:solidFill>
              <a:srgbClr val="00206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GB"/>
            </a:p>
          </p:txBody>
        </p:sp>
        <p:sp>
          <p:nvSpPr>
            <p:cNvPr id="19" name="Freeform 304">
              <a:extLst>
                <a:ext uri="{FF2B5EF4-FFF2-40B4-BE49-F238E27FC236}">
                  <a16:creationId xmlns:a16="http://schemas.microsoft.com/office/drawing/2014/main" id="{51F75E19-71AD-CE9D-E9E8-94BC0B27CA3F}"/>
                </a:ext>
              </a:extLst>
            </p:cNvPr>
            <p:cNvSpPr>
              <a:spLocks/>
            </p:cNvSpPr>
            <p:nvPr/>
          </p:nvSpPr>
          <p:spPr bwMode="auto">
            <a:xfrm>
              <a:off x="428978" y="149931"/>
              <a:ext cx="671830" cy="628650"/>
            </a:xfrm>
            <a:custGeom>
              <a:avLst/>
              <a:gdLst>
                <a:gd name="T0" fmla="*/ 247624 w 432707"/>
                <a:gd name="T1" fmla="*/ 0 h 432707"/>
                <a:gd name="T2" fmla="*/ 257765 w 432707"/>
                <a:gd name="T3" fmla="*/ 8451 h 432707"/>
                <a:gd name="T4" fmla="*/ 291006 w 432707"/>
                <a:gd name="T5" fmla="*/ 70709 h 432707"/>
                <a:gd name="T6" fmla="*/ 337771 w 432707"/>
                <a:gd name="T7" fmla="*/ 38031 h 432707"/>
                <a:gd name="T8" fmla="*/ 391295 w 432707"/>
                <a:gd name="T9" fmla="*/ 88739 h 432707"/>
                <a:gd name="T10" fmla="*/ 391014 w 432707"/>
                <a:gd name="T11" fmla="*/ 101416 h 432707"/>
                <a:gd name="T12" fmla="*/ 361434 w 432707"/>
                <a:gd name="T13" fmla="*/ 140010 h 432707"/>
                <a:gd name="T14" fmla="*/ 424537 w 432707"/>
                <a:gd name="T15" fmla="*/ 175506 h 432707"/>
                <a:gd name="T16" fmla="*/ 432707 w 432707"/>
                <a:gd name="T17" fmla="*/ 185647 h 432707"/>
                <a:gd name="T18" fmla="*/ 430453 w 432707"/>
                <a:gd name="T19" fmla="*/ 254666 h 432707"/>
                <a:gd name="T20" fmla="*/ 372703 w 432707"/>
                <a:gd name="T21" fmla="*/ 266216 h 432707"/>
                <a:gd name="T22" fmla="*/ 391859 w 432707"/>
                <a:gd name="T23" fmla="*/ 330728 h 432707"/>
                <a:gd name="T24" fmla="*/ 392140 w 432707"/>
                <a:gd name="T25" fmla="*/ 344250 h 432707"/>
                <a:gd name="T26" fmla="*/ 337771 w 432707"/>
                <a:gd name="T27" fmla="*/ 394676 h 432707"/>
                <a:gd name="T28" fmla="*/ 291570 w 432707"/>
                <a:gd name="T29" fmla="*/ 361716 h 432707"/>
                <a:gd name="T30" fmla="*/ 257765 w 432707"/>
                <a:gd name="T31" fmla="*/ 424819 h 432707"/>
                <a:gd name="T32" fmla="*/ 185084 w 432707"/>
                <a:gd name="T33" fmla="*/ 432707 h 432707"/>
                <a:gd name="T34" fmla="*/ 174942 w 432707"/>
                <a:gd name="T35" fmla="*/ 424256 h 432707"/>
                <a:gd name="T36" fmla="*/ 141700 w 432707"/>
                <a:gd name="T37" fmla="*/ 361998 h 432707"/>
                <a:gd name="T38" fmla="*/ 94936 w 432707"/>
                <a:gd name="T39" fmla="*/ 394676 h 432707"/>
                <a:gd name="T40" fmla="*/ 41411 w 432707"/>
                <a:gd name="T41" fmla="*/ 344250 h 432707"/>
                <a:gd name="T42" fmla="*/ 41694 w 432707"/>
                <a:gd name="T43" fmla="*/ 331291 h 432707"/>
                <a:gd name="T44" fmla="*/ 71273 w 432707"/>
                <a:gd name="T45" fmla="*/ 292697 h 432707"/>
                <a:gd name="T46" fmla="*/ 8169 w 432707"/>
                <a:gd name="T47" fmla="*/ 257202 h 432707"/>
                <a:gd name="T48" fmla="*/ 0 w 432707"/>
                <a:gd name="T49" fmla="*/ 247060 h 432707"/>
                <a:gd name="T50" fmla="*/ 2254 w 432707"/>
                <a:gd name="T51" fmla="*/ 178041 h 432707"/>
                <a:gd name="T52" fmla="*/ 60004 w 432707"/>
                <a:gd name="T53" fmla="*/ 166491 h 432707"/>
                <a:gd name="T54" fmla="*/ 40848 w 432707"/>
                <a:gd name="T55" fmla="*/ 101697 h 432707"/>
                <a:gd name="T56" fmla="*/ 40567 w 432707"/>
                <a:gd name="T57" fmla="*/ 88457 h 432707"/>
                <a:gd name="T58" fmla="*/ 94936 w 432707"/>
                <a:gd name="T59" fmla="*/ 38031 h 432707"/>
                <a:gd name="T60" fmla="*/ 141137 w 432707"/>
                <a:gd name="T61" fmla="*/ 70991 h 432707"/>
                <a:gd name="T62" fmla="*/ 174942 w 432707"/>
                <a:gd name="T63" fmla="*/ 7888 h 432707"/>
                <a:gd name="T64" fmla="*/ 216354 w 432707"/>
                <a:gd name="T65" fmla="*/ 144236 h 432707"/>
                <a:gd name="T66" fmla="*/ 144235 w 432707"/>
                <a:gd name="T67" fmla="*/ 216354 h 432707"/>
                <a:gd name="T68" fmla="*/ 216354 w 432707"/>
                <a:gd name="T69" fmla="*/ 288471 h 432707"/>
                <a:gd name="T70" fmla="*/ 288471 w 432707"/>
                <a:gd name="T71" fmla="*/ 216354 h 432707"/>
                <a:gd name="T72" fmla="*/ 216354 w 432707"/>
                <a:gd name="T73" fmla="*/ 144236 h 4327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32707" h="432707">
                  <a:moveTo>
                    <a:pt x="185084" y="0"/>
                  </a:moveTo>
                  <a:lnTo>
                    <a:pt x="247624" y="0"/>
                  </a:lnTo>
                  <a:cubicBezTo>
                    <a:pt x="250253" y="0"/>
                    <a:pt x="252554" y="798"/>
                    <a:pt x="254525" y="2394"/>
                  </a:cubicBezTo>
                  <a:cubicBezTo>
                    <a:pt x="256498" y="3991"/>
                    <a:pt x="257578" y="6010"/>
                    <a:pt x="257765" y="8451"/>
                  </a:cubicBezTo>
                  <a:lnTo>
                    <a:pt x="265653" y="60286"/>
                  </a:lnTo>
                  <a:cubicBezTo>
                    <a:pt x="274855" y="63291"/>
                    <a:pt x="283306" y="66765"/>
                    <a:pt x="291006" y="70709"/>
                  </a:cubicBezTo>
                  <a:lnTo>
                    <a:pt x="331010" y="40566"/>
                  </a:lnTo>
                  <a:cubicBezTo>
                    <a:pt x="332700" y="38876"/>
                    <a:pt x="334953" y="38031"/>
                    <a:pt x="337771" y="38031"/>
                  </a:cubicBezTo>
                  <a:cubicBezTo>
                    <a:pt x="340212" y="38031"/>
                    <a:pt x="342560" y="38970"/>
                    <a:pt x="344814" y="40848"/>
                  </a:cubicBezTo>
                  <a:cubicBezTo>
                    <a:pt x="369041" y="63197"/>
                    <a:pt x="384535" y="79161"/>
                    <a:pt x="391295" y="88739"/>
                  </a:cubicBezTo>
                  <a:cubicBezTo>
                    <a:pt x="392610" y="90241"/>
                    <a:pt x="393268" y="92307"/>
                    <a:pt x="393268" y="94936"/>
                  </a:cubicBezTo>
                  <a:cubicBezTo>
                    <a:pt x="393268" y="97190"/>
                    <a:pt x="392516" y="99350"/>
                    <a:pt x="391014" y="101416"/>
                  </a:cubicBezTo>
                  <a:cubicBezTo>
                    <a:pt x="388197" y="105360"/>
                    <a:pt x="383408" y="111604"/>
                    <a:pt x="376647" y="120149"/>
                  </a:cubicBezTo>
                  <a:cubicBezTo>
                    <a:pt x="369885" y="128695"/>
                    <a:pt x="364815" y="135315"/>
                    <a:pt x="361434" y="140010"/>
                  </a:cubicBezTo>
                  <a:cubicBezTo>
                    <a:pt x="366317" y="149400"/>
                    <a:pt x="370168" y="158603"/>
                    <a:pt x="372985" y="167618"/>
                  </a:cubicBezTo>
                  <a:lnTo>
                    <a:pt x="424537" y="175506"/>
                  </a:lnTo>
                  <a:cubicBezTo>
                    <a:pt x="426979" y="175881"/>
                    <a:pt x="428951" y="177055"/>
                    <a:pt x="430453" y="179027"/>
                  </a:cubicBezTo>
                  <a:cubicBezTo>
                    <a:pt x="431956" y="180999"/>
                    <a:pt x="432707" y="183206"/>
                    <a:pt x="432707" y="185647"/>
                  </a:cubicBezTo>
                  <a:lnTo>
                    <a:pt x="432707" y="248187"/>
                  </a:lnTo>
                  <a:cubicBezTo>
                    <a:pt x="432707" y="250440"/>
                    <a:pt x="431956" y="252600"/>
                    <a:pt x="430453" y="254666"/>
                  </a:cubicBezTo>
                  <a:cubicBezTo>
                    <a:pt x="428951" y="256732"/>
                    <a:pt x="427072" y="257953"/>
                    <a:pt x="424819" y="258328"/>
                  </a:cubicBezTo>
                  <a:lnTo>
                    <a:pt x="372703" y="266216"/>
                  </a:lnTo>
                  <a:cubicBezTo>
                    <a:pt x="369134" y="276358"/>
                    <a:pt x="365472" y="284903"/>
                    <a:pt x="361716" y="291852"/>
                  </a:cubicBezTo>
                  <a:cubicBezTo>
                    <a:pt x="368289" y="301242"/>
                    <a:pt x="378337" y="314201"/>
                    <a:pt x="391859" y="330728"/>
                  </a:cubicBezTo>
                  <a:cubicBezTo>
                    <a:pt x="393737" y="332982"/>
                    <a:pt x="394676" y="335329"/>
                    <a:pt x="394676" y="337771"/>
                  </a:cubicBezTo>
                  <a:cubicBezTo>
                    <a:pt x="394676" y="340212"/>
                    <a:pt x="393832" y="342372"/>
                    <a:pt x="392140" y="344250"/>
                  </a:cubicBezTo>
                  <a:cubicBezTo>
                    <a:pt x="387070" y="351199"/>
                    <a:pt x="377773" y="361340"/>
                    <a:pt x="364251" y="374675"/>
                  </a:cubicBezTo>
                  <a:cubicBezTo>
                    <a:pt x="350729" y="388009"/>
                    <a:pt x="341903" y="394676"/>
                    <a:pt x="337771" y="394676"/>
                  </a:cubicBezTo>
                  <a:cubicBezTo>
                    <a:pt x="335517" y="394676"/>
                    <a:pt x="333075" y="393831"/>
                    <a:pt x="330446" y="392141"/>
                  </a:cubicBezTo>
                  <a:lnTo>
                    <a:pt x="291570" y="361716"/>
                  </a:lnTo>
                  <a:cubicBezTo>
                    <a:pt x="283306" y="366036"/>
                    <a:pt x="274762" y="369604"/>
                    <a:pt x="265934" y="372421"/>
                  </a:cubicBezTo>
                  <a:cubicBezTo>
                    <a:pt x="262929" y="397963"/>
                    <a:pt x="260206" y="415429"/>
                    <a:pt x="257765" y="424819"/>
                  </a:cubicBezTo>
                  <a:cubicBezTo>
                    <a:pt x="256450" y="430078"/>
                    <a:pt x="253070" y="432707"/>
                    <a:pt x="247624" y="432707"/>
                  </a:cubicBezTo>
                  <a:lnTo>
                    <a:pt x="185084" y="432707"/>
                  </a:lnTo>
                  <a:cubicBezTo>
                    <a:pt x="182454" y="432707"/>
                    <a:pt x="180153" y="431909"/>
                    <a:pt x="178182" y="430313"/>
                  </a:cubicBezTo>
                  <a:cubicBezTo>
                    <a:pt x="176210" y="428716"/>
                    <a:pt x="175130" y="426697"/>
                    <a:pt x="174942" y="424256"/>
                  </a:cubicBezTo>
                  <a:lnTo>
                    <a:pt x="167054" y="372421"/>
                  </a:lnTo>
                  <a:cubicBezTo>
                    <a:pt x="157852" y="369416"/>
                    <a:pt x="149401" y="365942"/>
                    <a:pt x="141700" y="361998"/>
                  </a:cubicBezTo>
                  <a:lnTo>
                    <a:pt x="101979" y="392141"/>
                  </a:lnTo>
                  <a:cubicBezTo>
                    <a:pt x="100101" y="393831"/>
                    <a:pt x="97753" y="394676"/>
                    <a:pt x="94936" y="394676"/>
                  </a:cubicBezTo>
                  <a:cubicBezTo>
                    <a:pt x="92307" y="394676"/>
                    <a:pt x="89959" y="393643"/>
                    <a:pt x="87893" y="391577"/>
                  </a:cubicBezTo>
                  <a:cubicBezTo>
                    <a:pt x="64230" y="370167"/>
                    <a:pt x="48735" y="354392"/>
                    <a:pt x="41411" y="344250"/>
                  </a:cubicBezTo>
                  <a:cubicBezTo>
                    <a:pt x="40097" y="342372"/>
                    <a:pt x="39439" y="340212"/>
                    <a:pt x="39439" y="337771"/>
                  </a:cubicBezTo>
                  <a:cubicBezTo>
                    <a:pt x="39439" y="335517"/>
                    <a:pt x="40191" y="333357"/>
                    <a:pt x="41694" y="331291"/>
                  </a:cubicBezTo>
                  <a:cubicBezTo>
                    <a:pt x="44510" y="327347"/>
                    <a:pt x="49299" y="321103"/>
                    <a:pt x="56060" y="312558"/>
                  </a:cubicBezTo>
                  <a:cubicBezTo>
                    <a:pt x="62821" y="304012"/>
                    <a:pt x="67892" y="297392"/>
                    <a:pt x="71273" y="292697"/>
                  </a:cubicBezTo>
                  <a:cubicBezTo>
                    <a:pt x="66202" y="283307"/>
                    <a:pt x="62352" y="274010"/>
                    <a:pt x="59723" y="264808"/>
                  </a:cubicBezTo>
                  <a:lnTo>
                    <a:pt x="8169" y="257202"/>
                  </a:lnTo>
                  <a:cubicBezTo>
                    <a:pt x="5728" y="256826"/>
                    <a:pt x="3756" y="255652"/>
                    <a:pt x="2254" y="253680"/>
                  </a:cubicBezTo>
                  <a:cubicBezTo>
                    <a:pt x="751" y="251708"/>
                    <a:pt x="0" y="249501"/>
                    <a:pt x="0" y="247060"/>
                  </a:cubicBezTo>
                  <a:lnTo>
                    <a:pt x="0" y="184520"/>
                  </a:lnTo>
                  <a:cubicBezTo>
                    <a:pt x="0" y="182267"/>
                    <a:pt x="751" y="180107"/>
                    <a:pt x="2254" y="178041"/>
                  </a:cubicBezTo>
                  <a:cubicBezTo>
                    <a:pt x="3756" y="175975"/>
                    <a:pt x="5540" y="174754"/>
                    <a:pt x="7606" y="174379"/>
                  </a:cubicBezTo>
                  <a:lnTo>
                    <a:pt x="60004" y="166491"/>
                  </a:lnTo>
                  <a:cubicBezTo>
                    <a:pt x="62633" y="157852"/>
                    <a:pt x="66295" y="149213"/>
                    <a:pt x="70991" y="140573"/>
                  </a:cubicBezTo>
                  <a:cubicBezTo>
                    <a:pt x="63478" y="129868"/>
                    <a:pt x="53431" y="116910"/>
                    <a:pt x="40848" y="101697"/>
                  </a:cubicBezTo>
                  <a:cubicBezTo>
                    <a:pt x="38970" y="99444"/>
                    <a:pt x="38030" y="97190"/>
                    <a:pt x="38030" y="94936"/>
                  </a:cubicBezTo>
                  <a:cubicBezTo>
                    <a:pt x="38030" y="93058"/>
                    <a:pt x="38876" y="90898"/>
                    <a:pt x="40567" y="88457"/>
                  </a:cubicBezTo>
                  <a:cubicBezTo>
                    <a:pt x="45449" y="81696"/>
                    <a:pt x="54699" y="71601"/>
                    <a:pt x="68314" y="58173"/>
                  </a:cubicBezTo>
                  <a:cubicBezTo>
                    <a:pt x="81931" y="44745"/>
                    <a:pt x="90805" y="38031"/>
                    <a:pt x="94936" y="38031"/>
                  </a:cubicBezTo>
                  <a:cubicBezTo>
                    <a:pt x="97377" y="38031"/>
                    <a:pt x="99819" y="38970"/>
                    <a:pt x="102260" y="40848"/>
                  </a:cubicBezTo>
                  <a:lnTo>
                    <a:pt x="141137" y="70991"/>
                  </a:lnTo>
                  <a:cubicBezTo>
                    <a:pt x="149401" y="66671"/>
                    <a:pt x="157945" y="63103"/>
                    <a:pt x="166773" y="60286"/>
                  </a:cubicBezTo>
                  <a:cubicBezTo>
                    <a:pt x="169777" y="34744"/>
                    <a:pt x="172501" y="17278"/>
                    <a:pt x="174942" y="7888"/>
                  </a:cubicBezTo>
                  <a:cubicBezTo>
                    <a:pt x="176257" y="2629"/>
                    <a:pt x="179637" y="0"/>
                    <a:pt x="185084" y="0"/>
                  </a:cubicBezTo>
                  <a:close/>
                  <a:moveTo>
                    <a:pt x="216354" y="144236"/>
                  </a:moveTo>
                  <a:cubicBezTo>
                    <a:pt x="196446" y="144236"/>
                    <a:pt x="179449" y="151278"/>
                    <a:pt x="165364" y="165364"/>
                  </a:cubicBezTo>
                  <a:cubicBezTo>
                    <a:pt x="151278" y="179449"/>
                    <a:pt x="144235" y="196446"/>
                    <a:pt x="144235" y="216354"/>
                  </a:cubicBezTo>
                  <a:cubicBezTo>
                    <a:pt x="144235" y="236261"/>
                    <a:pt x="151278" y="253258"/>
                    <a:pt x="165364" y="267343"/>
                  </a:cubicBezTo>
                  <a:cubicBezTo>
                    <a:pt x="179449" y="281429"/>
                    <a:pt x="196446" y="288471"/>
                    <a:pt x="216354" y="288471"/>
                  </a:cubicBezTo>
                  <a:cubicBezTo>
                    <a:pt x="236261" y="288471"/>
                    <a:pt x="253258" y="281429"/>
                    <a:pt x="267343" y="267343"/>
                  </a:cubicBezTo>
                  <a:cubicBezTo>
                    <a:pt x="281429" y="253258"/>
                    <a:pt x="288471" y="236261"/>
                    <a:pt x="288471" y="216354"/>
                  </a:cubicBezTo>
                  <a:cubicBezTo>
                    <a:pt x="288471" y="196446"/>
                    <a:pt x="281429" y="179449"/>
                    <a:pt x="267343" y="165364"/>
                  </a:cubicBezTo>
                  <a:cubicBezTo>
                    <a:pt x="253258" y="151278"/>
                    <a:pt x="236261" y="144236"/>
                    <a:pt x="216354" y="144236"/>
                  </a:cubicBezTo>
                  <a:close/>
                </a:path>
              </a:pathLst>
            </a:custGeom>
            <a:solidFill>
              <a:srgbClr val="33CCCC"/>
            </a:solidFill>
            <a:ln>
              <a:noFill/>
            </a:ln>
            <a:extLst>
              <a:ext uri="{91240B29-F687-4F45-9708-019B960494DF}">
                <a14:hiddenLine xmlns:a14="http://schemas.microsoft.com/office/drawing/2010/main" w="12700">
                  <a:solidFill>
                    <a:srgbClr val="000000"/>
                  </a:solidFill>
                  <a:miter lim="800000"/>
                  <a:headEnd/>
                  <a:tailEnd/>
                </a14:hiddenLine>
              </a:ext>
            </a:extLst>
          </p:spPr>
          <p:txBody>
            <a:bodyPr rot="0" vert="horz" wrap="square" lIns="91440" tIns="45720" rIns="91440" bIns="45720" anchor="ctr" anchorCtr="0" upright="1">
              <a:noAutofit/>
            </a:bodyPr>
            <a:lstStyle/>
            <a:p>
              <a:endParaRPr lang="en-GB"/>
            </a:p>
          </p:txBody>
        </p:sp>
        <p:sp>
          <p:nvSpPr>
            <p:cNvPr id="21" name="Text Box 2">
              <a:extLst>
                <a:ext uri="{FF2B5EF4-FFF2-40B4-BE49-F238E27FC236}">
                  <a16:creationId xmlns:a16="http://schemas.microsoft.com/office/drawing/2014/main" id="{E6F3A61F-10E2-6A78-86CD-27EDF502CF4C}"/>
                </a:ext>
              </a:extLst>
            </p:cNvPr>
            <p:cNvSpPr txBox="1">
              <a:spLocks noChangeArrowheads="1"/>
            </p:cNvSpPr>
            <p:nvPr/>
          </p:nvSpPr>
          <p:spPr bwMode="auto">
            <a:xfrm>
              <a:off x="26388" y="808990"/>
              <a:ext cx="9389745" cy="377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spAutoFit/>
            </a:bodyPr>
            <a:lstStyle/>
            <a:p>
              <a:pPr>
                <a:lnSpc>
                  <a:spcPct val="107000"/>
                </a:lnSpc>
                <a:spcAft>
                  <a:spcPts val="800"/>
                </a:spcAft>
              </a:pPr>
              <a:r>
                <a:rPr lang="en-GB" sz="1100" b="1" kern="100">
                  <a:solidFill>
                    <a:srgbClr val="33CCCC"/>
                  </a:solidFill>
                  <a:effectLst/>
                  <a:latin typeface="Aptos" panose="020B0004020202020204" pitchFamily="34" charset="0"/>
                  <a:ea typeface="Aptos" panose="020B0004020202020204" pitchFamily="34" charset="0"/>
                  <a:cs typeface="Times New Roman" panose="02020603050405020304" pitchFamily="18" charset="0"/>
                </a:rPr>
                <a:t>OUR ORGANISATION                 OUR CULTURE                            YOUR ROLE                          OUR LEADERS                       YOUR TEAM                  YOUR WELLBEING</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p:txBody>
        </p:sp>
        <p:pic>
          <p:nvPicPr>
            <p:cNvPr id="23" name="Picture 22">
              <a:extLst>
                <a:ext uri="{FF2B5EF4-FFF2-40B4-BE49-F238E27FC236}">
                  <a16:creationId xmlns:a16="http://schemas.microsoft.com/office/drawing/2014/main" id="{8CBF3093-7C38-FE6D-BA37-3D8335412C9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714044" y="131657"/>
              <a:ext cx="620395" cy="624840"/>
            </a:xfrm>
            <a:prstGeom prst="rect">
              <a:avLst/>
            </a:prstGeom>
            <a:noFill/>
          </p:spPr>
        </p:pic>
        <p:pic>
          <p:nvPicPr>
            <p:cNvPr id="29" name="Picture 28">
              <a:extLst>
                <a:ext uri="{FF2B5EF4-FFF2-40B4-BE49-F238E27FC236}">
                  <a16:creationId xmlns:a16="http://schemas.microsoft.com/office/drawing/2014/main" id="{C7227591-11BA-45AA-2A1C-BC97FF14A41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15467" y="221968"/>
              <a:ext cx="664210" cy="438785"/>
            </a:xfrm>
            <a:prstGeom prst="rect">
              <a:avLst/>
            </a:prstGeom>
            <a:noFill/>
          </p:spPr>
        </p:pic>
        <p:pic>
          <p:nvPicPr>
            <p:cNvPr id="30" name="Picture 29" descr="A group of people with arrows&#10;&#10;Description automatically generated">
              <a:extLst>
                <a:ext uri="{FF2B5EF4-FFF2-40B4-BE49-F238E27FC236}">
                  <a16:creationId xmlns:a16="http://schemas.microsoft.com/office/drawing/2014/main" id="{4E60D66F-457D-A9EF-50F1-0B88ED928141}"/>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054578" y="176812"/>
              <a:ext cx="583565" cy="569595"/>
            </a:xfrm>
            <a:prstGeom prst="rect">
              <a:avLst/>
            </a:prstGeom>
            <a:noFill/>
          </p:spPr>
        </p:pic>
        <p:pic>
          <p:nvPicPr>
            <p:cNvPr id="31" name="Picture 30">
              <a:extLst>
                <a:ext uri="{FF2B5EF4-FFF2-40B4-BE49-F238E27FC236}">
                  <a16:creationId xmlns:a16="http://schemas.microsoft.com/office/drawing/2014/main" id="{02C95DD6-5E2B-C10F-F32E-36433E768F35}"/>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626578" y="142946"/>
              <a:ext cx="720725" cy="631825"/>
            </a:xfrm>
            <a:prstGeom prst="rect">
              <a:avLst/>
            </a:prstGeom>
            <a:noFill/>
          </p:spPr>
        </p:pic>
        <p:pic>
          <p:nvPicPr>
            <p:cNvPr id="32" name="Picture 31">
              <a:extLst>
                <a:ext uri="{FF2B5EF4-FFF2-40B4-BE49-F238E27FC236}">
                  <a16:creationId xmlns:a16="http://schemas.microsoft.com/office/drawing/2014/main" id="{C7603C85-106A-F083-8F56-E34B67B992A5}"/>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8207022" y="154235"/>
              <a:ext cx="574040" cy="631825"/>
            </a:xfrm>
            <a:prstGeom prst="rect">
              <a:avLst/>
            </a:prstGeom>
            <a:noFill/>
          </p:spPr>
        </p:pic>
      </p:grpSp>
      <p:pic>
        <p:nvPicPr>
          <p:cNvPr id="33" name="Picture 32">
            <a:extLst>
              <a:ext uri="{FF2B5EF4-FFF2-40B4-BE49-F238E27FC236}">
                <a16:creationId xmlns:a16="http://schemas.microsoft.com/office/drawing/2014/main" id="{65EC494E-56A8-0D77-1D72-A07BA330D438}"/>
              </a:ext>
            </a:extLst>
          </p:cNvPr>
          <p:cNvPicPr>
            <a:picLocks noChangeAspect="1"/>
          </p:cNvPicPr>
          <p:nvPr/>
        </p:nvPicPr>
        <p:blipFill>
          <a:blip r:embed="rId7" r:link="rId8">
            <a:extLst>
              <a:ext uri="{28A0092B-C50C-407E-A947-70E740481C1C}">
                <a14:useLocalDpi xmlns:a14="http://schemas.microsoft.com/office/drawing/2010/main" val="0"/>
              </a:ext>
            </a:extLst>
          </a:blip>
          <a:srcRect/>
          <a:stretch>
            <a:fillRect/>
          </a:stretch>
        </p:blipFill>
        <p:spPr bwMode="auto">
          <a:xfrm>
            <a:off x="9694461" y="5730993"/>
            <a:ext cx="2513567" cy="799655"/>
          </a:xfrm>
          <a:prstGeom prst="rect">
            <a:avLst/>
          </a:prstGeom>
          <a:noFill/>
          <a:ln>
            <a:noFill/>
          </a:ln>
        </p:spPr>
      </p:pic>
      <p:sp>
        <p:nvSpPr>
          <p:cNvPr id="34" name="TextBox 33">
            <a:extLst>
              <a:ext uri="{FF2B5EF4-FFF2-40B4-BE49-F238E27FC236}">
                <a16:creationId xmlns:a16="http://schemas.microsoft.com/office/drawing/2014/main" id="{D0E4E529-0CD6-DBDA-36BF-D2BD4FE6E001}"/>
              </a:ext>
            </a:extLst>
          </p:cNvPr>
          <p:cNvSpPr txBox="1"/>
          <p:nvPr/>
        </p:nvSpPr>
        <p:spPr>
          <a:xfrm>
            <a:off x="1388110" y="627883"/>
            <a:ext cx="9615055" cy="2677656"/>
          </a:xfrm>
          <a:prstGeom prst="rect">
            <a:avLst/>
          </a:prstGeom>
          <a:noFill/>
        </p:spPr>
        <p:txBody>
          <a:bodyPr wrap="square" rtlCol="0">
            <a:spAutoFit/>
          </a:bodyPr>
          <a:lstStyle/>
          <a:p>
            <a:r>
              <a:rPr lang="en-GB" sz="6000" b="1" dirty="0">
                <a:solidFill>
                  <a:srgbClr val="33CCCC"/>
                </a:solidFill>
              </a:rPr>
              <a:t>YOUR VOICE MATTERS </a:t>
            </a:r>
          </a:p>
          <a:p>
            <a:r>
              <a:rPr lang="en-GB" sz="4000" dirty="0">
                <a:solidFill>
                  <a:schemeClr val="bg2"/>
                </a:solidFill>
              </a:rPr>
              <a:t>HEADLINE RESULTS</a:t>
            </a:r>
          </a:p>
          <a:p>
            <a:endParaRPr lang="en-GB" sz="4000" dirty="0">
              <a:solidFill>
                <a:schemeClr val="bg2"/>
              </a:solidFill>
            </a:endParaRPr>
          </a:p>
          <a:p>
            <a:r>
              <a:rPr lang="en-GB" sz="2800" dirty="0">
                <a:solidFill>
                  <a:schemeClr val="bg2"/>
                </a:solidFill>
              </a:rPr>
              <a:t>NOVEMBER 2024</a:t>
            </a:r>
          </a:p>
        </p:txBody>
      </p:sp>
      <p:pic>
        <p:nvPicPr>
          <p:cNvPr id="36" name="Picture 35">
            <a:extLst>
              <a:ext uri="{FF2B5EF4-FFF2-40B4-BE49-F238E27FC236}">
                <a16:creationId xmlns:a16="http://schemas.microsoft.com/office/drawing/2014/main" id="{947D98D7-A341-3EBE-DAAB-0CA9554D36CA}"/>
              </a:ext>
            </a:extLst>
          </p:cNvPr>
          <p:cNvPicPr>
            <a:picLocks noChangeAspect="1"/>
          </p:cNvPicPr>
          <p:nvPr/>
        </p:nvPicPr>
        <p:blipFill>
          <a:blip r:embed="rId9"/>
          <a:stretch>
            <a:fillRect/>
          </a:stretch>
        </p:blipFill>
        <p:spPr>
          <a:xfrm>
            <a:off x="5981758" y="5530510"/>
            <a:ext cx="1156482" cy="1175135"/>
          </a:xfrm>
          <a:prstGeom prst="rect">
            <a:avLst/>
          </a:prstGeom>
        </p:spPr>
      </p:pic>
      <p:sp>
        <p:nvSpPr>
          <p:cNvPr id="37" name="Rectangle 36">
            <a:extLst>
              <a:ext uri="{FF2B5EF4-FFF2-40B4-BE49-F238E27FC236}">
                <a16:creationId xmlns:a16="http://schemas.microsoft.com/office/drawing/2014/main" id="{AA835C85-23E6-D3E7-0A2F-88722708CDE7}"/>
              </a:ext>
            </a:extLst>
          </p:cNvPr>
          <p:cNvSpPr/>
          <p:nvPr/>
        </p:nvSpPr>
        <p:spPr>
          <a:xfrm>
            <a:off x="1414497" y="3405690"/>
            <a:ext cx="9779976" cy="131576"/>
          </a:xfrm>
          <a:prstGeom prst="rect">
            <a:avLst/>
          </a:prstGeom>
          <a:solidFill>
            <a:srgbClr val="33CCC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8" name="Picture 37">
            <a:extLst>
              <a:ext uri="{FF2B5EF4-FFF2-40B4-BE49-F238E27FC236}">
                <a16:creationId xmlns:a16="http://schemas.microsoft.com/office/drawing/2014/main" id="{C61FEBFF-879B-8D24-54F9-CB2415B8DEA5}"/>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015920" y="5543905"/>
            <a:ext cx="722582" cy="1185434"/>
          </a:xfrm>
          <a:prstGeom prst="rect">
            <a:avLst/>
          </a:prstGeom>
        </p:spPr>
      </p:pic>
      <p:sp>
        <p:nvSpPr>
          <p:cNvPr id="39" name="Footer Placeholder 38">
            <a:extLst>
              <a:ext uri="{FF2B5EF4-FFF2-40B4-BE49-F238E27FC236}">
                <a16:creationId xmlns:a16="http://schemas.microsoft.com/office/drawing/2014/main" id="{3FEE541F-BD5F-5C3A-69C7-3A1A1269C384}"/>
              </a:ext>
            </a:extLst>
          </p:cNvPr>
          <p:cNvSpPr>
            <a:spLocks noGrp="1"/>
          </p:cNvSpPr>
          <p:nvPr>
            <p:ph type="ftr" sz="quarter" idx="11"/>
          </p:nvPr>
        </p:nvSpPr>
        <p:spPr>
          <a:xfrm>
            <a:off x="3924358" y="186780"/>
            <a:ext cx="4114800" cy="109911"/>
          </a:xfrm>
        </p:spPr>
        <p:txBody>
          <a:bodyPr/>
          <a:lstStyle/>
          <a:p>
            <a:r>
              <a:rPr lang="en-GB" b="1">
                <a:solidFill>
                  <a:srgbClr val="FF0000"/>
                </a:solidFill>
                <a:latin typeface="Times New Roman" panose="02020603050405020304" pitchFamily="18" charset="0"/>
              </a:rPr>
              <a:t>
OFFICIAL</a:t>
            </a:r>
            <a:endParaRPr lang="en-GB" b="1" dirty="0">
              <a:solidFill>
                <a:srgbClr val="FF0000"/>
              </a:solidFill>
              <a:latin typeface="Times New Roman" panose="02020603050405020304" pitchFamily="18" charset="0"/>
            </a:endParaRPr>
          </a:p>
        </p:txBody>
      </p:sp>
    </p:spTree>
    <p:extLst>
      <p:ext uri="{BB962C8B-B14F-4D97-AF65-F5344CB8AC3E}">
        <p14:creationId xmlns:p14="http://schemas.microsoft.com/office/powerpoint/2010/main" val="32275611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A1C7BF-E214-2917-65A8-98ED973EEDC7}"/>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D7A65287-BBD0-D078-5387-293FB203B723}"/>
              </a:ext>
            </a:extLst>
          </p:cNvPr>
          <p:cNvPicPr>
            <a:picLocks noChangeAspect="1"/>
          </p:cNvPicPr>
          <p:nvPr/>
        </p:nvPicPr>
        <p:blipFill>
          <a:blip r:embed="rId2"/>
          <a:stretch>
            <a:fillRect/>
          </a:stretch>
        </p:blipFill>
        <p:spPr>
          <a:xfrm>
            <a:off x="10784667" y="90292"/>
            <a:ext cx="1156482" cy="1175135"/>
          </a:xfrm>
          <a:prstGeom prst="rect">
            <a:avLst/>
          </a:prstGeom>
        </p:spPr>
      </p:pic>
      <p:pic>
        <p:nvPicPr>
          <p:cNvPr id="3" name="Picture 2">
            <a:extLst>
              <a:ext uri="{FF2B5EF4-FFF2-40B4-BE49-F238E27FC236}">
                <a16:creationId xmlns:a16="http://schemas.microsoft.com/office/drawing/2014/main" id="{5457DB94-3221-299C-2D30-ABA394CC14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18829" y="103687"/>
            <a:ext cx="722582" cy="1185434"/>
          </a:xfrm>
          <a:prstGeom prst="rect">
            <a:avLst/>
          </a:prstGeom>
        </p:spPr>
      </p:pic>
      <p:sp>
        <p:nvSpPr>
          <p:cNvPr id="16" name="Rectangle 15">
            <a:extLst>
              <a:ext uri="{FF2B5EF4-FFF2-40B4-BE49-F238E27FC236}">
                <a16:creationId xmlns:a16="http://schemas.microsoft.com/office/drawing/2014/main" id="{FFFBC060-67F0-B5D8-13DB-53833D8E10DD}"/>
              </a:ext>
            </a:extLst>
          </p:cNvPr>
          <p:cNvSpPr/>
          <p:nvPr/>
        </p:nvSpPr>
        <p:spPr>
          <a:xfrm flipV="1">
            <a:off x="0" y="866744"/>
            <a:ext cx="9570860" cy="45719"/>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0E302262-790F-9404-5287-B55972B168DF}"/>
              </a:ext>
            </a:extLst>
          </p:cNvPr>
          <p:cNvSpPr txBox="1"/>
          <p:nvPr/>
        </p:nvSpPr>
        <p:spPr>
          <a:xfrm>
            <a:off x="83127" y="103687"/>
            <a:ext cx="8070273" cy="646331"/>
          </a:xfrm>
          <a:prstGeom prst="rect">
            <a:avLst/>
          </a:prstGeom>
          <a:noFill/>
        </p:spPr>
        <p:txBody>
          <a:bodyPr wrap="square" rtlCol="0">
            <a:spAutoFit/>
          </a:bodyPr>
          <a:lstStyle/>
          <a:p>
            <a:r>
              <a:rPr lang="en-GB" sz="3600" dirty="0">
                <a:solidFill>
                  <a:srgbClr val="002060"/>
                </a:solidFill>
              </a:rPr>
              <a:t>Theme Headlines</a:t>
            </a:r>
          </a:p>
        </p:txBody>
      </p:sp>
      <p:sp>
        <p:nvSpPr>
          <p:cNvPr id="14" name="Footer Placeholder 38">
            <a:extLst>
              <a:ext uri="{FF2B5EF4-FFF2-40B4-BE49-F238E27FC236}">
                <a16:creationId xmlns:a16="http://schemas.microsoft.com/office/drawing/2014/main" id="{4FE695B4-0AFB-EA46-7177-29078DB19962}"/>
              </a:ext>
            </a:extLst>
          </p:cNvPr>
          <p:cNvSpPr>
            <a:spLocks noGrp="1"/>
          </p:cNvSpPr>
          <p:nvPr>
            <p:ph type="ftr" sz="quarter" idx="11"/>
          </p:nvPr>
        </p:nvSpPr>
        <p:spPr>
          <a:xfrm>
            <a:off x="3924358" y="186780"/>
            <a:ext cx="4114800" cy="109911"/>
          </a:xfrm>
        </p:spPr>
        <p:txBody>
          <a:bodyPr/>
          <a:lstStyle/>
          <a:p>
            <a:r>
              <a:rPr lang="en-GB" b="1">
                <a:solidFill>
                  <a:srgbClr val="FF0000"/>
                </a:solidFill>
                <a:latin typeface="Times New Roman" panose="02020603050405020304" pitchFamily="18" charset="0"/>
              </a:rPr>
              <a:t>
OFFICIAL</a:t>
            </a:r>
            <a:endParaRPr lang="en-GB" b="1" dirty="0">
              <a:solidFill>
                <a:srgbClr val="FF0000"/>
              </a:solidFill>
              <a:latin typeface="Times New Roman" panose="02020603050405020304" pitchFamily="18" charset="0"/>
            </a:endParaRPr>
          </a:p>
        </p:txBody>
      </p:sp>
      <p:grpSp>
        <p:nvGrpSpPr>
          <p:cNvPr id="5" name="Group 4">
            <a:extLst>
              <a:ext uri="{FF2B5EF4-FFF2-40B4-BE49-F238E27FC236}">
                <a16:creationId xmlns:a16="http://schemas.microsoft.com/office/drawing/2014/main" id="{CD904DA0-987C-968B-46E2-9A1DC127AC35}"/>
              </a:ext>
            </a:extLst>
          </p:cNvPr>
          <p:cNvGrpSpPr/>
          <p:nvPr/>
        </p:nvGrpSpPr>
        <p:grpSpPr>
          <a:xfrm>
            <a:off x="339484" y="1521617"/>
            <a:ext cx="10438124" cy="1380637"/>
            <a:chOff x="339484" y="1521617"/>
            <a:chExt cx="10438124" cy="1380637"/>
          </a:xfrm>
        </p:grpSpPr>
        <p:sp>
          <p:nvSpPr>
            <p:cNvPr id="4" name="Rectangle 3">
              <a:extLst>
                <a:ext uri="{FF2B5EF4-FFF2-40B4-BE49-F238E27FC236}">
                  <a16:creationId xmlns:a16="http://schemas.microsoft.com/office/drawing/2014/main" id="{1EA3BF1E-F5E3-CB4D-6160-F69BF3BD5F8F}"/>
                </a:ext>
              </a:extLst>
            </p:cNvPr>
            <p:cNvSpPr/>
            <p:nvPr/>
          </p:nvSpPr>
          <p:spPr>
            <a:xfrm>
              <a:off x="339484" y="1521617"/>
              <a:ext cx="10438124" cy="1380637"/>
            </a:xfrm>
            <a:prstGeom prst="rect">
              <a:avLst/>
            </a:prstGeom>
            <a:no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015AE9B5-5EB1-1BDC-52F7-DDF32AB061CA}"/>
                </a:ext>
              </a:extLst>
            </p:cNvPr>
            <p:cNvSpPr txBox="1"/>
            <p:nvPr/>
          </p:nvSpPr>
          <p:spPr>
            <a:xfrm>
              <a:off x="1718966" y="1615884"/>
              <a:ext cx="8822445" cy="1200146"/>
            </a:xfrm>
            <a:prstGeom prst="rect">
              <a:avLst/>
            </a:prstGeom>
            <a:noFill/>
          </p:spPr>
          <p:txBody>
            <a:bodyPr wrap="square">
              <a:spAutoFit/>
            </a:bodyPr>
            <a:lstStyle/>
            <a:p>
              <a:endParaRPr lang="en-US" sz="500" dirty="0"/>
            </a:p>
            <a:p>
              <a:r>
                <a:rPr lang="en-US" sz="1600" dirty="0"/>
                <a:t>Listening and acting on feedback were the lowest scoring aspects overall suggesting that a lot of work is needed in this area. The scores also indicate issues with effective communication, inspiring individuals and motivating them to actively contribute towards the vision. </a:t>
              </a:r>
              <a:endParaRPr lang="en-GB" sz="1600" dirty="0"/>
            </a:p>
            <a:p>
              <a:endParaRPr lang="en-GB" sz="1600" dirty="0"/>
            </a:p>
          </p:txBody>
        </p:sp>
        <p:pic>
          <p:nvPicPr>
            <p:cNvPr id="9" name="Picture 8">
              <a:extLst>
                <a:ext uri="{FF2B5EF4-FFF2-40B4-BE49-F238E27FC236}">
                  <a16:creationId xmlns:a16="http://schemas.microsoft.com/office/drawing/2014/main" id="{1C3BF6C2-B22F-6569-4104-F21360C838E0}"/>
                </a:ext>
              </a:extLst>
            </p:cNvPr>
            <p:cNvPicPr>
              <a:picLocks noChangeAspect="1"/>
            </p:cNvPicPr>
            <p:nvPr/>
          </p:nvPicPr>
          <p:blipFill rotWithShape="1">
            <a:blip r:embed="rId4">
              <a:alphaModFix/>
            </a:blip>
            <a:srcRect l="2487" t="32974" r="81512" b="13821"/>
            <a:stretch/>
          </p:blipFill>
          <p:spPr>
            <a:xfrm>
              <a:off x="375000" y="1615884"/>
              <a:ext cx="1343966" cy="1159706"/>
            </a:xfrm>
            <a:prstGeom prst="hexagon">
              <a:avLst>
                <a:gd name="adj" fmla="val 27776"/>
                <a:gd name="vf" fmla="val 115470"/>
              </a:avLst>
            </a:prstGeom>
            <a:gradFill>
              <a:gsLst>
                <a:gs pos="0">
                  <a:srgbClr val="C0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pic>
      </p:grpSp>
      <p:graphicFrame>
        <p:nvGraphicFramePr>
          <p:cNvPr id="7" name="Table 6">
            <a:extLst>
              <a:ext uri="{FF2B5EF4-FFF2-40B4-BE49-F238E27FC236}">
                <a16:creationId xmlns:a16="http://schemas.microsoft.com/office/drawing/2014/main" id="{4B4E964E-85D5-AD84-F866-32B5AA25C7F5}"/>
              </a:ext>
            </a:extLst>
          </p:cNvPr>
          <p:cNvGraphicFramePr>
            <a:graphicFrameLocks noGrp="1"/>
          </p:cNvGraphicFramePr>
          <p:nvPr>
            <p:extLst>
              <p:ext uri="{D42A27DB-BD31-4B8C-83A1-F6EECF244321}">
                <p14:modId xmlns:p14="http://schemas.microsoft.com/office/powerpoint/2010/main" val="121903819"/>
              </p:ext>
            </p:extLst>
          </p:nvPr>
        </p:nvGraphicFramePr>
        <p:xfrm>
          <a:off x="339484" y="3229017"/>
          <a:ext cx="10445183" cy="2588642"/>
        </p:xfrm>
        <a:graphic>
          <a:graphicData uri="http://schemas.openxmlformats.org/drawingml/2006/table">
            <a:tbl>
              <a:tblPr firstRow="1" bandRow="1">
                <a:tableStyleId>{5C22544A-7EE6-4342-B048-85BDC9FD1C3A}</a:tableStyleId>
              </a:tblPr>
              <a:tblGrid>
                <a:gridCol w="8013406">
                  <a:extLst>
                    <a:ext uri="{9D8B030D-6E8A-4147-A177-3AD203B41FA5}">
                      <a16:colId xmlns:a16="http://schemas.microsoft.com/office/drawing/2014/main" val="1519661222"/>
                    </a:ext>
                  </a:extLst>
                </a:gridCol>
                <a:gridCol w="888163">
                  <a:extLst>
                    <a:ext uri="{9D8B030D-6E8A-4147-A177-3AD203B41FA5}">
                      <a16:colId xmlns:a16="http://schemas.microsoft.com/office/drawing/2014/main" val="4082569264"/>
                    </a:ext>
                  </a:extLst>
                </a:gridCol>
                <a:gridCol w="1543614">
                  <a:extLst>
                    <a:ext uri="{9D8B030D-6E8A-4147-A177-3AD203B41FA5}">
                      <a16:colId xmlns:a16="http://schemas.microsoft.com/office/drawing/2014/main" val="4290559645"/>
                    </a:ext>
                  </a:extLst>
                </a:gridCol>
              </a:tblGrid>
              <a:tr h="349684">
                <a:tc>
                  <a:txBody>
                    <a:bodyPr/>
                    <a:lstStyle/>
                    <a:p>
                      <a:r>
                        <a:rPr lang="en-GB" sz="1600" b="1" kern="1200" dirty="0">
                          <a:solidFill>
                            <a:schemeClr val="lt1"/>
                          </a:solidFill>
                          <a:effectLst/>
                          <a:latin typeface="+mn-lt"/>
                          <a:ea typeface="+mn-ea"/>
                          <a:cs typeface="+mn-cs"/>
                        </a:rPr>
                        <a:t>OUR ORGANISATION : INDEX SCORE 43%</a:t>
                      </a:r>
                      <a:endParaRPr lang="en-GB" sz="1600" dirty="0"/>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2958913981"/>
                  </a:ext>
                </a:extLst>
              </a:tr>
              <a:tr h="361123">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Inspires me to do the best in my job</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36%</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0000"/>
                    </a:solidFill>
                  </a:tcPr>
                </a:tc>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Low</a:t>
                      </a:r>
                    </a:p>
                  </a:txBody>
                  <a:tcPr marL="68580" marR="68580" marT="0" marB="0" anchor="ctr"/>
                </a:tc>
                <a:extLst>
                  <a:ext uri="{0D108BD9-81ED-4DB2-BD59-A6C34878D82A}">
                    <a16:rowId xmlns:a16="http://schemas.microsoft.com/office/drawing/2014/main" val="3247417073"/>
                  </a:ext>
                </a:extLst>
              </a:tr>
              <a:tr h="361123">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Communicates effectively with the workforce</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a:solidFill>
                            <a:srgbClr val="000000"/>
                          </a:solidFill>
                          <a:effectLst/>
                          <a:latin typeface="Aptos" panose="020B0004020202020204" pitchFamily="34" charset="0"/>
                          <a:ea typeface="Aptos" panose="020B0004020202020204" pitchFamily="34" charset="0"/>
                          <a:cs typeface="Times New Roman" panose="02020603050405020304" pitchFamily="18" charset="0"/>
                        </a:rPr>
                        <a:t>36%</a:t>
                      </a:r>
                      <a:endParaRPr lang="en-GB"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0000"/>
                    </a:solidFill>
                  </a:tcPr>
                </a:tc>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Low</a:t>
                      </a:r>
                    </a:p>
                  </a:txBody>
                  <a:tcPr marL="68580" marR="68580" marT="0" marB="0" anchor="ctr"/>
                </a:tc>
                <a:extLst>
                  <a:ext uri="{0D108BD9-81ED-4DB2-BD59-A6C34878D82A}">
                    <a16:rowId xmlns:a16="http://schemas.microsoft.com/office/drawing/2014/main" val="3310488265"/>
                  </a:ext>
                </a:extLst>
              </a:tr>
              <a:tr h="361123">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Motivates me to contribute towards its vision and priorities</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35%</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0000"/>
                    </a:solidFill>
                  </a:tcPr>
                </a:tc>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Low</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92735377"/>
                  </a:ext>
                </a:extLst>
              </a:tr>
              <a:tr h="361123">
                <a:tc>
                  <a:txBody>
                    <a:bodyPr/>
                    <a:lstStyle/>
                    <a:p>
                      <a:pPr>
                        <a:lnSpc>
                          <a:spcPct val="107000"/>
                        </a:lnSpc>
                        <a:spcAft>
                          <a:spcPts val="800"/>
                        </a:spcAft>
                      </a:pPr>
                      <a:r>
                        <a:rPr lang="en-GB" sz="1400" kern="100">
                          <a:solidFill>
                            <a:srgbClr val="000000"/>
                          </a:solidFill>
                          <a:effectLst/>
                          <a:latin typeface="Aptos" panose="020B0004020202020204" pitchFamily="34" charset="0"/>
                          <a:ea typeface="Aptos" panose="020B0004020202020204" pitchFamily="34" charset="0"/>
                          <a:cs typeface="Times New Roman" panose="02020603050405020304" pitchFamily="18" charset="0"/>
                        </a:rPr>
                        <a:t>Ensures there is equal access to opportunities</a:t>
                      </a:r>
                      <a:endParaRPr lang="en-GB"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32%</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0000"/>
                    </a:solidFill>
                  </a:tcPr>
                </a:tc>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Low</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44717249"/>
                  </a:ext>
                </a:extLst>
              </a:tr>
              <a:tr h="361123">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Actively listens to the needs of the workforce</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20%</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0000"/>
                    </a:solidFill>
                  </a:tcPr>
                </a:tc>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Low</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04792773"/>
                  </a:ext>
                </a:extLst>
              </a:tr>
              <a:tr h="417267">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Acts on feedback from the workforce</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17%</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0000"/>
                    </a:solidFill>
                  </a:tcPr>
                </a:tc>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Very Low</a:t>
                      </a:r>
                    </a:p>
                  </a:txBody>
                  <a:tcPr marL="68580" marR="68580" marT="0" marB="0" anchor="ctr"/>
                </a:tc>
                <a:extLst>
                  <a:ext uri="{0D108BD9-81ED-4DB2-BD59-A6C34878D82A}">
                    <a16:rowId xmlns:a16="http://schemas.microsoft.com/office/drawing/2014/main" val="3165028763"/>
                  </a:ext>
                </a:extLst>
              </a:tr>
            </a:tbl>
          </a:graphicData>
        </a:graphic>
      </p:graphicFrame>
    </p:spTree>
    <p:extLst>
      <p:ext uri="{BB962C8B-B14F-4D97-AF65-F5344CB8AC3E}">
        <p14:creationId xmlns:p14="http://schemas.microsoft.com/office/powerpoint/2010/main" val="3095077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8F21476-2559-C764-3BAC-7AAB227C3497}"/>
              </a:ext>
            </a:extLst>
          </p:cNvPr>
          <p:cNvPicPr>
            <a:picLocks noChangeAspect="1"/>
          </p:cNvPicPr>
          <p:nvPr/>
        </p:nvPicPr>
        <p:blipFill>
          <a:blip r:embed="rId2"/>
          <a:stretch>
            <a:fillRect/>
          </a:stretch>
        </p:blipFill>
        <p:spPr>
          <a:xfrm>
            <a:off x="10784667" y="90292"/>
            <a:ext cx="1156482" cy="1175135"/>
          </a:xfrm>
          <a:prstGeom prst="rect">
            <a:avLst/>
          </a:prstGeom>
        </p:spPr>
      </p:pic>
      <p:pic>
        <p:nvPicPr>
          <p:cNvPr id="3" name="Picture 2">
            <a:extLst>
              <a:ext uri="{FF2B5EF4-FFF2-40B4-BE49-F238E27FC236}">
                <a16:creationId xmlns:a16="http://schemas.microsoft.com/office/drawing/2014/main" id="{D33C6231-DD79-A8B4-04BA-2C561CC34E1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18829" y="103687"/>
            <a:ext cx="722582" cy="1185434"/>
          </a:xfrm>
          <a:prstGeom prst="rect">
            <a:avLst/>
          </a:prstGeom>
        </p:spPr>
      </p:pic>
      <p:sp>
        <p:nvSpPr>
          <p:cNvPr id="16" name="Rectangle 15">
            <a:extLst>
              <a:ext uri="{FF2B5EF4-FFF2-40B4-BE49-F238E27FC236}">
                <a16:creationId xmlns:a16="http://schemas.microsoft.com/office/drawing/2014/main" id="{F70E9BCD-9A19-67F4-2115-01927F2FE4B7}"/>
              </a:ext>
            </a:extLst>
          </p:cNvPr>
          <p:cNvSpPr/>
          <p:nvPr/>
        </p:nvSpPr>
        <p:spPr>
          <a:xfrm flipV="1">
            <a:off x="0" y="866744"/>
            <a:ext cx="9570860" cy="45719"/>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32D779AC-FF04-5229-657F-07C2FE674673}"/>
              </a:ext>
            </a:extLst>
          </p:cNvPr>
          <p:cNvSpPr txBox="1"/>
          <p:nvPr/>
        </p:nvSpPr>
        <p:spPr>
          <a:xfrm>
            <a:off x="83127" y="103687"/>
            <a:ext cx="8070273" cy="646331"/>
          </a:xfrm>
          <a:prstGeom prst="rect">
            <a:avLst/>
          </a:prstGeom>
          <a:noFill/>
        </p:spPr>
        <p:txBody>
          <a:bodyPr wrap="square" rtlCol="0">
            <a:spAutoFit/>
          </a:bodyPr>
          <a:lstStyle/>
          <a:p>
            <a:r>
              <a:rPr lang="en-GB" sz="3600" dirty="0">
                <a:solidFill>
                  <a:srgbClr val="002060"/>
                </a:solidFill>
              </a:rPr>
              <a:t>Theme Headlines</a:t>
            </a:r>
          </a:p>
        </p:txBody>
      </p:sp>
      <p:sp>
        <p:nvSpPr>
          <p:cNvPr id="14" name="Footer Placeholder 38">
            <a:extLst>
              <a:ext uri="{FF2B5EF4-FFF2-40B4-BE49-F238E27FC236}">
                <a16:creationId xmlns:a16="http://schemas.microsoft.com/office/drawing/2014/main" id="{A9E7449B-F876-CC9B-EF92-DB34A4AECE41}"/>
              </a:ext>
            </a:extLst>
          </p:cNvPr>
          <p:cNvSpPr>
            <a:spLocks noGrp="1"/>
          </p:cNvSpPr>
          <p:nvPr>
            <p:ph type="ftr" sz="quarter" idx="11"/>
          </p:nvPr>
        </p:nvSpPr>
        <p:spPr>
          <a:xfrm>
            <a:off x="3924358" y="186780"/>
            <a:ext cx="4114800" cy="109911"/>
          </a:xfrm>
        </p:spPr>
        <p:txBody>
          <a:bodyPr/>
          <a:lstStyle/>
          <a:p>
            <a:r>
              <a:rPr lang="en-GB" b="1">
                <a:solidFill>
                  <a:srgbClr val="FF0000"/>
                </a:solidFill>
                <a:latin typeface="Times New Roman" panose="02020603050405020304" pitchFamily="18" charset="0"/>
              </a:rPr>
              <a:t>
OFFICIAL</a:t>
            </a:r>
            <a:endParaRPr lang="en-GB" b="1" dirty="0">
              <a:solidFill>
                <a:srgbClr val="FF0000"/>
              </a:solidFill>
              <a:latin typeface="Times New Roman" panose="02020603050405020304" pitchFamily="18" charset="0"/>
            </a:endParaRPr>
          </a:p>
        </p:txBody>
      </p:sp>
      <p:grpSp>
        <p:nvGrpSpPr>
          <p:cNvPr id="6" name="Group 5">
            <a:extLst>
              <a:ext uri="{FF2B5EF4-FFF2-40B4-BE49-F238E27FC236}">
                <a16:creationId xmlns:a16="http://schemas.microsoft.com/office/drawing/2014/main" id="{D7E37BB5-5081-DA1C-E3AC-12B30F45E9B4}"/>
              </a:ext>
            </a:extLst>
          </p:cNvPr>
          <p:cNvGrpSpPr/>
          <p:nvPr/>
        </p:nvGrpSpPr>
        <p:grpSpPr>
          <a:xfrm>
            <a:off x="346543" y="1584829"/>
            <a:ext cx="10438124" cy="1556428"/>
            <a:chOff x="692211" y="1701609"/>
            <a:chExt cx="10438124" cy="1556428"/>
          </a:xfrm>
        </p:grpSpPr>
        <p:sp>
          <p:nvSpPr>
            <p:cNvPr id="51" name="Rectangle 50">
              <a:extLst>
                <a:ext uri="{FF2B5EF4-FFF2-40B4-BE49-F238E27FC236}">
                  <a16:creationId xmlns:a16="http://schemas.microsoft.com/office/drawing/2014/main" id="{8D44B103-234A-1D4B-DA10-5700BE3F78ED}"/>
                </a:ext>
              </a:extLst>
            </p:cNvPr>
            <p:cNvSpPr/>
            <p:nvPr/>
          </p:nvSpPr>
          <p:spPr>
            <a:xfrm>
              <a:off x="692211" y="1701609"/>
              <a:ext cx="10438124" cy="1556428"/>
            </a:xfrm>
            <a:prstGeom prst="rect">
              <a:avLst/>
            </a:prstGeom>
            <a:no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64F16FA9-ABB5-5BE7-6463-14A0D6357D2E}"/>
                </a:ext>
              </a:extLst>
            </p:cNvPr>
            <p:cNvSpPr txBox="1"/>
            <p:nvPr/>
          </p:nvSpPr>
          <p:spPr>
            <a:xfrm>
              <a:off x="2248229" y="1780708"/>
              <a:ext cx="8822445" cy="1477328"/>
            </a:xfrm>
            <a:prstGeom prst="rect">
              <a:avLst/>
            </a:prstGeom>
            <a:noFill/>
          </p:spPr>
          <p:txBody>
            <a:bodyPr wrap="square">
              <a:spAutoFit/>
            </a:bodyPr>
            <a:lstStyle/>
            <a:p>
              <a:r>
                <a:rPr lang="en-GB" sz="1600" dirty="0"/>
                <a:t>Levels of agreement were particularly low across all aspects in relation to the </a:t>
              </a:r>
              <a:r>
                <a:rPr lang="en-GB" sz="1600" b="1" dirty="0">
                  <a:solidFill>
                    <a:srgbClr val="002060"/>
                  </a:solidFill>
                </a:rPr>
                <a:t>Senior Managers</a:t>
              </a:r>
              <a:r>
                <a:rPr lang="en-GB" sz="1600" dirty="0"/>
                <a:t>. </a:t>
              </a:r>
            </a:p>
            <a:p>
              <a:endParaRPr lang="en-GB" sz="500" dirty="0"/>
            </a:p>
            <a:p>
              <a:r>
                <a:rPr lang="en-GB" sz="1600" dirty="0"/>
                <a:t>Improvement is needed around visibility and engagement from the </a:t>
              </a:r>
              <a:r>
                <a:rPr lang="en-GB" sz="1600" b="1" dirty="0">
                  <a:solidFill>
                    <a:srgbClr val="002060"/>
                  </a:solidFill>
                </a:rPr>
                <a:t>Senior Managers </a:t>
              </a:r>
              <a:r>
                <a:rPr lang="en-GB" sz="1600" dirty="0"/>
                <a:t>and communication regarding change. </a:t>
              </a:r>
            </a:p>
            <a:p>
              <a:endParaRPr lang="en-GB" sz="500" dirty="0"/>
            </a:p>
            <a:p>
              <a:r>
                <a:rPr lang="en-GB" sz="1600" dirty="0"/>
                <a:t>There is a sense that wellbeing is not being prioritised and issues aren’t taken seriously.</a:t>
              </a:r>
            </a:p>
            <a:p>
              <a:endParaRPr lang="en-GB" sz="1600" dirty="0"/>
            </a:p>
          </p:txBody>
        </p:sp>
        <p:pic>
          <p:nvPicPr>
            <p:cNvPr id="5" name="Picture 4">
              <a:extLst>
                <a:ext uri="{FF2B5EF4-FFF2-40B4-BE49-F238E27FC236}">
                  <a16:creationId xmlns:a16="http://schemas.microsoft.com/office/drawing/2014/main" id="{390D0875-0DA8-36C8-76F4-8ED1AA6914E1}"/>
                </a:ext>
              </a:extLst>
            </p:cNvPr>
            <p:cNvPicPr>
              <a:picLocks noChangeAspect="1"/>
            </p:cNvPicPr>
            <p:nvPr/>
          </p:nvPicPr>
          <p:blipFill>
            <a:blip r:embed="rId4"/>
            <a:srcRect l="51529" t="34407" r="32836" b="11689"/>
            <a:stretch/>
          </p:blipFill>
          <p:spPr>
            <a:xfrm>
              <a:off x="918838" y="1800461"/>
              <a:ext cx="1294976" cy="1115272"/>
            </a:xfrm>
            <a:prstGeom prst="hexagon">
              <a:avLst>
                <a:gd name="adj" fmla="val 27776"/>
                <a:gd name="vf" fmla="val 115470"/>
              </a:avLst>
            </a:prstGeom>
          </p:spPr>
        </p:pic>
      </p:grpSp>
      <p:graphicFrame>
        <p:nvGraphicFramePr>
          <p:cNvPr id="10" name="Table 9">
            <a:extLst>
              <a:ext uri="{FF2B5EF4-FFF2-40B4-BE49-F238E27FC236}">
                <a16:creationId xmlns:a16="http://schemas.microsoft.com/office/drawing/2014/main" id="{3AD2D440-1015-C042-21D8-33CFF0BD2CF2}"/>
              </a:ext>
            </a:extLst>
          </p:cNvPr>
          <p:cNvGraphicFramePr>
            <a:graphicFrameLocks noGrp="1"/>
          </p:cNvGraphicFramePr>
          <p:nvPr>
            <p:extLst>
              <p:ext uri="{D42A27DB-BD31-4B8C-83A1-F6EECF244321}">
                <p14:modId xmlns:p14="http://schemas.microsoft.com/office/powerpoint/2010/main" val="2560349701"/>
              </p:ext>
            </p:extLst>
          </p:nvPr>
        </p:nvGraphicFramePr>
        <p:xfrm>
          <a:off x="279823" y="3355473"/>
          <a:ext cx="10445183" cy="2665427"/>
        </p:xfrm>
        <a:graphic>
          <a:graphicData uri="http://schemas.openxmlformats.org/drawingml/2006/table">
            <a:tbl>
              <a:tblPr firstRow="1" bandRow="1">
                <a:tableStyleId>{5C22544A-7EE6-4342-B048-85BDC9FD1C3A}</a:tableStyleId>
              </a:tblPr>
              <a:tblGrid>
                <a:gridCol w="8013406">
                  <a:extLst>
                    <a:ext uri="{9D8B030D-6E8A-4147-A177-3AD203B41FA5}">
                      <a16:colId xmlns:a16="http://schemas.microsoft.com/office/drawing/2014/main" val="1519661222"/>
                    </a:ext>
                  </a:extLst>
                </a:gridCol>
                <a:gridCol w="888163">
                  <a:extLst>
                    <a:ext uri="{9D8B030D-6E8A-4147-A177-3AD203B41FA5}">
                      <a16:colId xmlns:a16="http://schemas.microsoft.com/office/drawing/2014/main" val="4082569264"/>
                    </a:ext>
                  </a:extLst>
                </a:gridCol>
                <a:gridCol w="1543614">
                  <a:extLst>
                    <a:ext uri="{9D8B030D-6E8A-4147-A177-3AD203B41FA5}">
                      <a16:colId xmlns:a16="http://schemas.microsoft.com/office/drawing/2014/main" val="4290559645"/>
                    </a:ext>
                  </a:extLst>
                </a:gridCol>
              </a:tblGrid>
              <a:tr h="510254">
                <a:tc>
                  <a:txBody>
                    <a:bodyPr/>
                    <a:lstStyle/>
                    <a:p>
                      <a:pPr>
                        <a:lnSpc>
                          <a:spcPct val="107000"/>
                        </a:lnSpc>
                        <a:spcAft>
                          <a:spcPts val="800"/>
                        </a:spcAft>
                      </a:pPr>
                      <a:r>
                        <a:rPr lang="en-GB" sz="1600" b="1" kern="100" dirty="0">
                          <a:solidFill>
                            <a:srgbClr val="FFFFFF"/>
                          </a:solidFill>
                          <a:effectLst/>
                          <a:latin typeface="Aptos" panose="020B0004020202020204" pitchFamily="34" charset="0"/>
                          <a:ea typeface="Aptos" panose="020B0004020202020204" pitchFamily="34" charset="0"/>
                          <a:cs typeface="Times New Roman" panose="02020603050405020304" pitchFamily="18" charset="0"/>
                        </a:rPr>
                        <a:t>SENIOR LEADERS (HEAD OF SERVICE/SNR MANAGER/CHIEF INSPECTOR/SUPERINTENDENT/CHIEF SUPERINTENDENT: INDEX SCORE 36% </a:t>
                      </a:r>
                      <a:endParaRPr lang="en-GB"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endParaRPr lang="en-GB"/>
                    </a:p>
                  </a:txBody>
                  <a:tcPr/>
                </a:tc>
                <a:tc>
                  <a:txBody>
                    <a:bodyPr/>
                    <a:lstStyle/>
                    <a:p>
                      <a:endParaRPr lang="en-GB" dirty="0"/>
                    </a:p>
                  </a:txBody>
                  <a:tcPr/>
                </a:tc>
                <a:extLst>
                  <a:ext uri="{0D108BD9-81ED-4DB2-BD59-A6C34878D82A}">
                    <a16:rowId xmlns:a16="http://schemas.microsoft.com/office/drawing/2014/main" val="2958913981"/>
                  </a:ext>
                </a:extLst>
              </a:tr>
              <a:tr h="410555">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Snr </a:t>
                      </a:r>
                      <a:r>
                        <a:rPr lang="en-GB" sz="1400" kern="100" dirty="0" err="1">
                          <a:solidFill>
                            <a:srgbClr val="000000"/>
                          </a:solidFill>
                          <a:effectLst/>
                          <a:latin typeface="Aptos" panose="020B0004020202020204" pitchFamily="34" charset="0"/>
                          <a:ea typeface="Aptos" panose="020B0004020202020204" pitchFamily="34" charset="0"/>
                          <a:cs typeface="Times New Roman" panose="02020603050405020304" pitchFamily="18" charset="0"/>
                        </a:rPr>
                        <a:t>Mgt</a:t>
                      </a: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 takes issues seriously</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a:solidFill>
                            <a:srgbClr val="000000"/>
                          </a:solidFill>
                          <a:effectLst/>
                          <a:latin typeface="Aptos" panose="020B0004020202020204" pitchFamily="34" charset="0"/>
                          <a:ea typeface="Aptos" panose="020B0004020202020204" pitchFamily="34" charset="0"/>
                          <a:cs typeface="Times New Roman" panose="02020603050405020304" pitchFamily="18" charset="0"/>
                        </a:rPr>
                        <a:t>41%</a:t>
                      </a:r>
                      <a:endParaRPr lang="en-GB"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0000"/>
                    </a:solidFill>
                  </a:tcPr>
                </a:tc>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Low</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119488674"/>
                  </a:ext>
                </a:extLst>
              </a:tr>
              <a:tr h="410555">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Snr </a:t>
                      </a:r>
                      <a:r>
                        <a:rPr lang="en-GB" sz="1400" kern="100" dirty="0" err="1">
                          <a:solidFill>
                            <a:srgbClr val="000000"/>
                          </a:solidFill>
                          <a:effectLst/>
                          <a:latin typeface="Aptos" panose="020B0004020202020204" pitchFamily="34" charset="0"/>
                          <a:ea typeface="Aptos" panose="020B0004020202020204" pitchFamily="34" charset="0"/>
                          <a:cs typeface="Times New Roman" panose="02020603050405020304" pitchFamily="18" charset="0"/>
                        </a:rPr>
                        <a:t>Mgt</a:t>
                      </a: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 are visible to me</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38%</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0000"/>
                    </a:solidFill>
                  </a:tcPr>
                </a:tc>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Low</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47417073"/>
                  </a:ext>
                </a:extLst>
              </a:tr>
              <a:tr h="510254">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Snr </a:t>
                      </a:r>
                      <a:r>
                        <a:rPr lang="en-GB" sz="1400" kern="100" dirty="0" err="1">
                          <a:effectLst/>
                          <a:latin typeface="Aptos" panose="020B0004020202020204" pitchFamily="34" charset="0"/>
                          <a:ea typeface="Aptos" panose="020B0004020202020204" pitchFamily="34" charset="0"/>
                          <a:cs typeface="Times New Roman" panose="02020603050405020304" pitchFamily="18" charset="0"/>
                        </a:rPr>
                        <a:t>Mgt</a:t>
                      </a:r>
                      <a:r>
                        <a:rPr lang="en-GB" sz="1400" kern="100" dirty="0">
                          <a:effectLst/>
                          <a:latin typeface="Aptos" panose="020B0004020202020204" pitchFamily="34" charset="0"/>
                          <a:ea typeface="Aptos" panose="020B0004020202020204" pitchFamily="34" charset="0"/>
                          <a:cs typeface="Times New Roman" panose="02020603050405020304" pitchFamily="18" charset="0"/>
                        </a:rPr>
                        <a:t> – communicate regularly on changes within the organisation and matters that affect me and my role</a:t>
                      </a: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37%</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0000"/>
                    </a:solidFill>
                  </a:tcPr>
                </a:tc>
                <a:tc>
                  <a:txBody>
                    <a:bodyPr/>
                    <a:lstStyle/>
                    <a:p>
                      <a:pPr>
                        <a:lnSpc>
                          <a:spcPct val="107000"/>
                        </a:lnSpc>
                        <a:spcAft>
                          <a:spcPts val="800"/>
                        </a:spcAft>
                      </a:pPr>
                      <a:r>
                        <a:rPr lang="en-GB" sz="1400" kern="100">
                          <a:effectLst/>
                          <a:latin typeface="Aptos" panose="020B0004020202020204" pitchFamily="34" charset="0"/>
                          <a:ea typeface="Aptos" panose="020B0004020202020204" pitchFamily="34" charset="0"/>
                          <a:cs typeface="Times New Roman" panose="02020603050405020304" pitchFamily="18" charset="0"/>
                        </a:rPr>
                        <a:t>Low</a:t>
                      </a:r>
                    </a:p>
                  </a:txBody>
                  <a:tcPr marL="68580" marR="68580" marT="0" marB="0" anchor="ctr"/>
                </a:tc>
                <a:extLst>
                  <a:ext uri="{0D108BD9-81ED-4DB2-BD59-A6C34878D82A}">
                    <a16:rowId xmlns:a16="http://schemas.microsoft.com/office/drawing/2014/main" val="3310488265"/>
                  </a:ext>
                </a:extLst>
              </a:tr>
              <a:tr h="410555">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Snr </a:t>
                      </a:r>
                      <a:r>
                        <a:rPr lang="en-GB" sz="1400" kern="100" dirty="0" err="1">
                          <a:solidFill>
                            <a:srgbClr val="000000"/>
                          </a:solidFill>
                          <a:effectLst/>
                          <a:latin typeface="Aptos" panose="020B0004020202020204" pitchFamily="34" charset="0"/>
                          <a:ea typeface="Aptos" panose="020B0004020202020204" pitchFamily="34" charset="0"/>
                          <a:cs typeface="Times New Roman" panose="02020603050405020304" pitchFamily="18" charset="0"/>
                        </a:rPr>
                        <a:t>Mgt</a:t>
                      </a: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 offers opportunities for me to engage with them directly</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36%</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0000"/>
                    </a:solidFill>
                  </a:tcPr>
                </a:tc>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Low</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92735377"/>
                  </a:ext>
                </a:extLst>
              </a:tr>
              <a:tr h="410555">
                <a:tc>
                  <a:txBody>
                    <a:bodyPr/>
                    <a:lstStyle/>
                    <a:p>
                      <a:pPr>
                        <a:lnSpc>
                          <a:spcPct val="107000"/>
                        </a:lnSpc>
                        <a:spcAft>
                          <a:spcPts val="800"/>
                        </a:spcAft>
                      </a:pPr>
                      <a:r>
                        <a:rPr lang="en-GB" sz="1400" kern="100">
                          <a:effectLst/>
                          <a:latin typeface="Aptos" panose="020B0004020202020204" pitchFamily="34" charset="0"/>
                          <a:ea typeface="Aptos" panose="020B0004020202020204" pitchFamily="34" charset="0"/>
                          <a:cs typeface="Times New Roman" panose="02020603050405020304" pitchFamily="18" charset="0"/>
                        </a:rPr>
                        <a:t>Snr Mgt – are aware of and care about my wellbeing</a:t>
                      </a: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30%</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0000"/>
                    </a:solidFill>
                  </a:tcPr>
                </a:tc>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Low</a:t>
                      </a:r>
                    </a:p>
                  </a:txBody>
                  <a:tcPr marL="68580" marR="68580" marT="0" marB="0" anchor="ctr"/>
                </a:tc>
                <a:extLst>
                  <a:ext uri="{0D108BD9-81ED-4DB2-BD59-A6C34878D82A}">
                    <a16:rowId xmlns:a16="http://schemas.microsoft.com/office/drawing/2014/main" val="1644717249"/>
                  </a:ext>
                </a:extLst>
              </a:tr>
            </a:tbl>
          </a:graphicData>
        </a:graphic>
      </p:graphicFrame>
    </p:spTree>
    <p:extLst>
      <p:ext uri="{BB962C8B-B14F-4D97-AF65-F5344CB8AC3E}">
        <p14:creationId xmlns:p14="http://schemas.microsoft.com/office/powerpoint/2010/main" val="24108852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F182D3-4AA3-26D4-CB44-03BEA6B23D1A}"/>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7BC7D948-4673-B406-F5D4-FC8BA3D208BB}"/>
              </a:ext>
            </a:extLst>
          </p:cNvPr>
          <p:cNvPicPr>
            <a:picLocks noChangeAspect="1"/>
          </p:cNvPicPr>
          <p:nvPr/>
        </p:nvPicPr>
        <p:blipFill>
          <a:blip r:embed="rId2"/>
          <a:stretch>
            <a:fillRect/>
          </a:stretch>
        </p:blipFill>
        <p:spPr>
          <a:xfrm>
            <a:off x="10784667" y="90292"/>
            <a:ext cx="1156482" cy="1175135"/>
          </a:xfrm>
          <a:prstGeom prst="rect">
            <a:avLst/>
          </a:prstGeom>
        </p:spPr>
      </p:pic>
      <p:pic>
        <p:nvPicPr>
          <p:cNvPr id="3" name="Picture 2">
            <a:extLst>
              <a:ext uri="{FF2B5EF4-FFF2-40B4-BE49-F238E27FC236}">
                <a16:creationId xmlns:a16="http://schemas.microsoft.com/office/drawing/2014/main" id="{E3368B0F-CE24-7FA8-3EC2-7006D924A3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18829" y="103687"/>
            <a:ext cx="722582" cy="1185434"/>
          </a:xfrm>
          <a:prstGeom prst="rect">
            <a:avLst/>
          </a:prstGeom>
        </p:spPr>
      </p:pic>
      <p:sp>
        <p:nvSpPr>
          <p:cNvPr id="16" name="Rectangle 15">
            <a:extLst>
              <a:ext uri="{FF2B5EF4-FFF2-40B4-BE49-F238E27FC236}">
                <a16:creationId xmlns:a16="http://schemas.microsoft.com/office/drawing/2014/main" id="{D6237C29-23CB-CB01-4657-FBDC97CFC215}"/>
              </a:ext>
            </a:extLst>
          </p:cNvPr>
          <p:cNvSpPr/>
          <p:nvPr/>
        </p:nvSpPr>
        <p:spPr>
          <a:xfrm flipV="1">
            <a:off x="0" y="866744"/>
            <a:ext cx="9570860" cy="45719"/>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7" name="TextBox 16">
            <a:extLst>
              <a:ext uri="{FF2B5EF4-FFF2-40B4-BE49-F238E27FC236}">
                <a16:creationId xmlns:a16="http://schemas.microsoft.com/office/drawing/2014/main" id="{1788805B-679C-F8EB-A80F-01D492DEF6BA}"/>
              </a:ext>
            </a:extLst>
          </p:cNvPr>
          <p:cNvSpPr txBox="1"/>
          <p:nvPr/>
        </p:nvSpPr>
        <p:spPr>
          <a:xfrm>
            <a:off x="83127" y="103687"/>
            <a:ext cx="8070273"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srgbClr val="002060"/>
                </a:solidFill>
                <a:effectLst/>
                <a:uLnTx/>
                <a:uFillTx/>
                <a:latin typeface="Aptos" panose="02110004020202020204"/>
                <a:ea typeface="+mn-ea"/>
                <a:cs typeface="+mn-cs"/>
              </a:rPr>
              <a:t>Theme Headlines</a:t>
            </a:r>
          </a:p>
        </p:txBody>
      </p:sp>
      <p:sp>
        <p:nvSpPr>
          <p:cNvPr id="14" name="Footer Placeholder 38">
            <a:extLst>
              <a:ext uri="{FF2B5EF4-FFF2-40B4-BE49-F238E27FC236}">
                <a16:creationId xmlns:a16="http://schemas.microsoft.com/office/drawing/2014/main" id="{1F215707-0CFD-5283-42BF-60FD691080F9}"/>
              </a:ext>
            </a:extLst>
          </p:cNvPr>
          <p:cNvSpPr>
            <a:spLocks noGrp="1"/>
          </p:cNvSpPr>
          <p:nvPr>
            <p:ph type="ftr" sz="quarter" idx="11"/>
          </p:nvPr>
        </p:nvSpPr>
        <p:spPr>
          <a:xfrm>
            <a:off x="3924358" y="186780"/>
            <a:ext cx="4114800" cy="109911"/>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b="1" i="0" u="none" strike="noStrike" kern="1200" cap="none" spc="0" normalizeH="0" baseline="0" noProof="0">
                <a:ln>
                  <a:noFill/>
                </a:ln>
                <a:solidFill>
                  <a:srgbClr val="FF0000"/>
                </a:solidFill>
                <a:effectLst/>
                <a:uLnTx/>
                <a:uFillTx/>
                <a:latin typeface="Times New Roman" panose="02020603050405020304" pitchFamily="18" charset="0"/>
                <a:ea typeface="+mn-ea"/>
                <a:cs typeface="+mn-cs"/>
              </a:rPr>
              <a:t>
OFFICIAL</a:t>
            </a:r>
            <a:endParaRPr kumimoji="0" lang="en-GB"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endParaRPr>
          </a:p>
        </p:txBody>
      </p:sp>
      <p:grpSp>
        <p:nvGrpSpPr>
          <p:cNvPr id="10" name="Group 9">
            <a:extLst>
              <a:ext uri="{FF2B5EF4-FFF2-40B4-BE49-F238E27FC236}">
                <a16:creationId xmlns:a16="http://schemas.microsoft.com/office/drawing/2014/main" id="{0D597B47-54FE-8430-A5C5-B557CEC6EB4A}"/>
              </a:ext>
            </a:extLst>
          </p:cNvPr>
          <p:cNvGrpSpPr/>
          <p:nvPr/>
        </p:nvGrpSpPr>
        <p:grpSpPr>
          <a:xfrm>
            <a:off x="674976" y="1197298"/>
            <a:ext cx="10445183" cy="1816252"/>
            <a:chOff x="558861" y="1593826"/>
            <a:chExt cx="10438124" cy="1816252"/>
          </a:xfrm>
        </p:grpSpPr>
        <p:grpSp>
          <p:nvGrpSpPr>
            <p:cNvPr id="6" name="Group 5">
              <a:extLst>
                <a:ext uri="{FF2B5EF4-FFF2-40B4-BE49-F238E27FC236}">
                  <a16:creationId xmlns:a16="http://schemas.microsoft.com/office/drawing/2014/main" id="{77226BBE-F4DD-B63D-62BA-D26EA8298953}"/>
                </a:ext>
              </a:extLst>
            </p:cNvPr>
            <p:cNvGrpSpPr/>
            <p:nvPr/>
          </p:nvGrpSpPr>
          <p:grpSpPr>
            <a:xfrm>
              <a:off x="558861" y="1593826"/>
              <a:ext cx="10438124" cy="1816252"/>
              <a:chOff x="692211" y="3120837"/>
              <a:chExt cx="10438124" cy="1816252"/>
            </a:xfrm>
          </p:grpSpPr>
          <p:sp>
            <p:nvSpPr>
              <p:cNvPr id="4" name="Rectangle 3">
                <a:extLst>
                  <a:ext uri="{FF2B5EF4-FFF2-40B4-BE49-F238E27FC236}">
                    <a16:creationId xmlns:a16="http://schemas.microsoft.com/office/drawing/2014/main" id="{1825057D-8860-36B3-C0E6-E2420FDDB6E2}"/>
                  </a:ext>
                </a:extLst>
              </p:cNvPr>
              <p:cNvSpPr/>
              <p:nvPr/>
            </p:nvSpPr>
            <p:spPr>
              <a:xfrm>
                <a:off x="692211" y="3120837"/>
                <a:ext cx="10438124" cy="1816252"/>
              </a:xfrm>
              <a:prstGeom prst="rect">
                <a:avLst/>
              </a:prstGeom>
              <a:no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2" name="Text Placeholder 4">
                <a:extLst>
                  <a:ext uri="{FF2B5EF4-FFF2-40B4-BE49-F238E27FC236}">
                    <a16:creationId xmlns:a16="http://schemas.microsoft.com/office/drawing/2014/main" id="{52913EB5-03F1-245B-83CF-4638CB402EB9}"/>
                  </a:ext>
                </a:extLst>
              </p:cNvPr>
              <p:cNvSpPr txBox="1">
                <a:spLocks/>
              </p:cNvSpPr>
              <p:nvPr/>
            </p:nvSpPr>
            <p:spPr>
              <a:xfrm>
                <a:off x="2248229" y="3258172"/>
                <a:ext cx="8114971" cy="1505130"/>
              </a:xfrm>
              <a:prstGeom prst="rect">
                <a:avLst/>
              </a:prstGeom>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Aptos" panose="02110004020202020204"/>
                    <a:ea typeface="+mn-ea"/>
                    <a:cs typeface="+mn-cs"/>
                  </a:rPr>
                  <a:t>General wellbeing was measured by how colleagues felt during the past 2 weeks, in line with the World Health Organisation criteria. As a guide, a score of above 52% is considered a good wellbeing score. Police Scotland score is 46%.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Aptos" panose="021100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Aptos" panose="02110004020202020204"/>
                    <a:ea typeface="+mn-ea"/>
                    <a:cs typeface="+mn-cs"/>
                  </a:rPr>
                  <a:t>There were mixed feelings across all of the wellbeing aspects mentioned, with around half feeling well and positive more than half of the time.  </a:t>
                </a:r>
                <a:r>
                  <a:rPr kumimoji="0" lang="en-US" sz="1600" b="0" i="0" u="none" strike="noStrike" kern="1200" cap="none" spc="0" normalizeH="0" baseline="0" noProof="0" dirty="0">
                    <a:ln>
                      <a:noFill/>
                    </a:ln>
                    <a:solidFill>
                      <a:prstClr val="black"/>
                    </a:solidFill>
                    <a:effectLst/>
                    <a:uLnTx/>
                    <a:uFillTx/>
                    <a:latin typeface="Aptos" panose="02110004020202020204"/>
                    <a:ea typeface="+mn-ea"/>
                    <a:cs typeface="+mn-cs"/>
                  </a:rPr>
                  <a:t>The lowest scores for this were for having support to rest and recharge and being able to reflect on the impact of my role.</a:t>
                </a:r>
              </a:p>
            </p:txBody>
          </p:sp>
          <p:sp>
            <p:nvSpPr>
              <p:cNvPr id="18" name="Flowchart: Manual Operation 17">
                <a:extLst>
                  <a:ext uri="{FF2B5EF4-FFF2-40B4-BE49-F238E27FC236}">
                    <a16:creationId xmlns:a16="http://schemas.microsoft.com/office/drawing/2014/main" id="{60359BD2-F778-B992-F901-AB8C6137ECC3}"/>
                  </a:ext>
                </a:extLst>
              </p:cNvPr>
              <p:cNvSpPr/>
              <p:nvPr/>
            </p:nvSpPr>
            <p:spPr>
              <a:xfrm>
                <a:off x="869848" y="4100945"/>
                <a:ext cx="1343966" cy="551072"/>
              </a:xfrm>
              <a:prstGeom prst="flowChartManualOperation">
                <a:avLst/>
              </a:prstGeom>
              <a:solidFill>
                <a:schemeClr val="bg2">
                  <a:lumMod val="75000"/>
                </a:schemeClr>
              </a:solidFill>
              <a:ln>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grpSp>
        <p:sp>
          <p:nvSpPr>
            <p:cNvPr id="19" name="Flowchart: Manual Operation 18">
              <a:extLst>
                <a:ext uri="{FF2B5EF4-FFF2-40B4-BE49-F238E27FC236}">
                  <a16:creationId xmlns:a16="http://schemas.microsoft.com/office/drawing/2014/main" id="{507D2E26-A077-EF77-8709-5B66788A257F}"/>
                </a:ext>
              </a:extLst>
            </p:cNvPr>
            <p:cNvSpPr/>
            <p:nvPr/>
          </p:nvSpPr>
          <p:spPr>
            <a:xfrm rot="10800000">
              <a:off x="740647" y="1987476"/>
              <a:ext cx="1343966" cy="566872"/>
            </a:xfrm>
            <a:prstGeom prst="flowChartManualOperation">
              <a:avLst/>
            </a:prstGeom>
            <a:solidFill>
              <a:schemeClr val="bg2">
                <a:lumMod val="75000"/>
              </a:schemeClr>
            </a:solidFill>
            <a:ln>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grpSp>
          <p:nvGrpSpPr>
            <p:cNvPr id="20" name="Group 19">
              <a:extLst>
                <a:ext uri="{FF2B5EF4-FFF2-40B4-BE49-F238E27FC236}">
                  <a16:creationId xmlns:a16="http://schemas.microsoft.com/office/drawing/2014/main" id="{9F922916-40C4-026E-78CF-CC61C5A2EAB9}"/>
                </a:ext>
              </a:extLst>
            </p:cNvPr>
            <p:cNvGrpSpPr/>
            <p:nvPr/>
          </p:nvGrpSpPr>
          <p:grpSpPr>
            <a:xfrm>
              <a:off x="1168224" y="2270980"/>
              <a:ext cx="547281" cy="637579"/>
              <a:chOff x="-1" y="0"/>
              <a:chExt cx="819808" cy="898630"/>
            </a:xfrm>
            <a:solidFill>
              <a:schemeClr val="bg1"/>
            </a:solidFill>
          </p:grpSpPr>
          <p:grpSp>
            <p:nvGrpSpPr>
              <p:cNvPr id="21" name="Graphic 20" descr="Head with gears">
                <a:extLst>
                  <a:ext uri="{FF2B5EF4-FFF2-40B4-BE49-F238E27FC236}">
                    <a16:creationId xmlns:a16="http://schemas.microsoft.com/office/drawing/2014/main" id="{1D51B6BE-8914-0377-4EEB-E9C400967AAA}"/>
                  </a:ext>
                </a:extLst>
              </p:cNvPr>
              <p:cNvGrpSpPr/>
              <p:nvPr/>
            </p:nvGrpSpPr>
            <p:grpSpPr>
              <a:xfrm>
                <a:off x="-1" y="0"/>
                <a:ext cx="819808" cy="898630"/>
                <a:chOff x="0" y="0"/>
                <a:chExt cx="601102" cy="707179"/>
              </a:xfrm>
              <a:grpFill/>
            </p:grpSpPr>
            <p:sp>
              <p:nvSpPr>
                <p:cNvPr id="24" name="Freeform: Shape 32">
                  <a:extLst>
                    <a:ext uri="{FF2B5EF4-FFF2-40B4-BE49-F238E27FC236}">
                      <a16:creationId xmlns:a16="http://schemas.microsoft.com/office/drawing/2014/main" id="{E4E9C811-E771-08A4-E929-017C52524B0A}"/>
                    </a:ext>
                  </a:extLst>
                </p:cNvPr>
                <p:cNvSpPr/>
                <p:nvPr/>
              </p:nvSpPr>
              <p:spPr>
                <a:xfrm>
                  <a:off x="255646" y="124640"/>
                  <a:ext cx="70717" cy="70717"/>
                </a:xfrm>
                <a:custGeom>
                  <a:avLst/>
                  <a:gdLst>
                    <a:gd name="connsiteX0" fmla="*/ 37127 w 70717"/>
                    <a:gd name="connsiteY0" fmla="*/ 0 h 70717"/>
                    <a:gd name="connsiteX1" fmla="*/ 0 w 70717"/>
                    <a:gd name="connsiteY1" fmla="*/ 37127 h 70717"/>
                    <a:gd name="connsiteX2" fmla="*/ 37127 w 70717"/>
                    <a:gd name="connsiteY2" fmla="*/ 74254 h 70717"/>
                    <a:gd name="connsiteX3" fmla="*/ 74254 w 70717"/>
                    <a:gd name="connsiteY3" fmla="*/ 37127 h 70717"/>
                    <a:gd name="connsiteX4" fmla="*/ 37127 w 70717"/>
                    <a:gd name="connsiteY4" fmla="*/ 0 h 707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717" h="70717">
                      <a:moveTo>
                        <a:pt x="37127" y="0"/>
                      </a:moveTo>
                      <a:cubicBezTo>
                        <a:pt x="16795" y="0"/>
                        <a:pt x="0" y="16796"/>
                        <a:pt x="0" y="37127"/>
                      </a:cubicBezTo>
                      <a:cubicBezTo>
                        <a:pt x="0" y="57458"/>
                        <a:pt x="16795" y="74254"/>
                        <a:pt x="37127" y="74254"/>
                      </a:cubicBezTo>
                      <a:cubicBezTo>
                        <a:pt x="57458" y="74254"/>
                        <a:pt x="74254" y="57458"/>
                        <a:pt x="74254" y="37127"/>
                      </a:cubicBezTo>
                      <a:cubicBezTo>
                        <a:pt x="74254" y="16796"/>
                        <a:pt x="57458" y="0"/>
                        <a:pt x="37127" y="0"/>
                      </a:cubicBezTo>
                      <a:close/>
                    </a:path>
                  </a:pathLst>
                </a:custGeom>
                <a:grpFill/>
                <a:ln w="8830" cap="flat">
                  <a:noFill/>
                  <a:prstDash val="solid"/>
                  <a:miter/>
                </a:ln>
              </p:spPr>
              <p:txBody>
                <a:bodyPr rot="0" spcFirstLastPara="0" vert="horz" wrap="square" lIns="68580" tIns="34290" rIns="68580" bIns="3429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25" name="Freeform: Shape 34">
                  <a:extLst>
                    <a:ext uri="{FF2B5EF4-FFF2-40B4-BE49-F238E27FC236}">
                      <a16:creationId xmlns:a16="http://schemas.microsoft.com/office/drawing/2014/main" id="{4F030675-17B8-0D1F-B29C-C9CD089C8323}"/>
                    </a:ext>
                  </a:extLst>
                </p:cNvPr>
                <p:cNvSpPr/>
                <p:nvPr/>
              </p:nvSpPr>
              <p:spPr>
                <a:xfrm>
                  <a:off x="144265" y="304087"/>
                  <a:ext cx="70718" cy="70718"/>
                </a:xfrm>
                <a:custGeom>
                  <a:avLst/>
                  <a:gdLst>
                    <a:gd name="connsiteX0" fmla="*/ 74254 w 70717"/>
                    <a:gd name="connsiteY0" fmla="*/ 37127 h 70717"/>
                    <a:gd name="connsiteX1" fmla="*/ 37127 w 70717"/>
                    <a:gd name="connsiteY1" fmla="*/ 74254 h 70717"/>
                    <a:gd name="connsiteX2" fmla="*/ 0 w 70717"/>
                    <a:gd name="connsiteY2" fmla="*/ 37127 h 70717"/>
                    <a:gd name="connsiteX3" fmla="*/ 37127 w 70717"/>
                    <a:gd name="connsiteY3" fmla="*/ 0 h 70717"/>
                    <a:gd name="connsiteX4" fmla="*/ 74254 w 70717"/>
                    <a:gd name="connsiteY4" fmla="*/ 37127 h 707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717" h="70717">
                      <a:moveTo>
                        <a:pt x="74254" y="37127"/>
                      </a:moveTo>
                      <a:cubicBezTo>
                        <a:pt x="74254" y="57632"/>
                        <a:pt x="57632" y="74254"/>
                        <a:pt x="37127" y="74254"/>
                      </a:cubicBezTo>
                      <a:cubicBezTo>
                        <a:pt x="16622" y="74254"/>
                        <a:pt x="0" y="57632"/>
                        <a:pt x="0" y="37127"/>
                      </a:cubicBezTo>
                      <a:cubicBezTo>
                        <a:pt x="0" y="16622"/>
                        <a:pt x="16622" y="0"/>
                        <a:pt x="37127" y="0"/>
                      </a:cubicBezTo>
                      <a:cubicBezTo>
                        <a:pt x="57632" y="0"/>
                        <a:pt x="74254" y="16622"/>
                        <a:pt x="74254" y="37127"/>
                      </a:cubicBezTo>
                      <a:close/>
                    </a:path>
                  </a:pathLst>
                </a:custGeom>
                <a:grpFill/>
                <a:ln w="8830" cap="flat">
                  <a:noFill/>
                  <a:prstDash val="solid"/>
                  <a:miter/>
                </a:ln>
              </p:spPr>
              <p:txBody>
                <a:bodyPr rot="0" spcFirstLastPara="0" vert="horz" wrap="square" lIns="68580" tIns="34290" rIns="68580" bIns="3429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26" name="Freeform: Shape 42">
                  <a:extLst>
                    <a:ext uri="{FF2B5EF4-FFF2-40B4-BE49-F238E27FC236}">
                      <a16:creationId xmlns:a16="http://schemas.microsoft.com/office/drawing/2014/main" id="{DB411DEA-852E-63FE-71D1-F168671AC0A5}"/>
                    </a:ext>
                  </a:extLst>
                </p:cNvPr>
                <p:cNvSpPr/>
                <p:nvPr/>
              </p:nvSpPr>
              <p:spPr>
                <a:xfrm>
                  <a:off x="0" y="0"/>
                  <a:ext cx="601102" cy="707179"/>
                </a:xfrm>
                <a:custGeom>
                  <a:avLst/>
                  <a:gdLst>
                    <a:gd name="connsiteX0" fmla="*/ 397966 w 601102"/>
                    <a:gd name="connsiteY0" fmla="*/ 174143 h 707179"/>
                    <a:gd name="connsiteX1" fmla="*/ 375866 w 601102"/>
                    <a:gd name="connsiteY1" fmla="*/ 184751 h 707179"/>
                    <a:gd name="connsiteX2" fmla="*/ 367027 w 601102"/>
                    <a:gd name="connsiteY2" fmla="*/ 204198 h 707179"/>
                    <a:gd name="connsiteX3" fmla="*/ 374982 w 601102"/>
                    <a:gd name="connsiteY3" fmla="*/ 227181 h 707179"/>
                    <a:gd name="connsiteX4" fmla="*/ 357303 w 601102"/>
                    <a:gd name="connsiteY4" fmla="*/ 244861 h 707179"/>
                    <a:gd name="connsiteX5" fmla="*/ 334320 w 601102"/>
                    <a:gd name="connsiteY5" fmla="*/ 236905 h 707179"/>
                    <a:gd name="connsiteX6" fmla="*/ 314872 w 601102"/>
                    <a:gd name="connsiteY6" fmla="*/ 244861 h 707179"/>
                    <a:gd name="connsiteX7" fmla="*/ 304265 w 601102"/>
                    <a:gd name="connsiteY7" fmla="*/ 266076 h 707179"/>
                    <a:gd name="connsiteX8" fmla="*/ 279513 w 601102"/>
                    <a:gd name="connsiteY8" fmla="*/ 266076 h 707179"/>
                    <a:gd name="connsiteX9" fmla="*/ 268906 w 601102"/>
                    <a:gd name="connsiteY9" fmla="*/ 243977 h 707179"/>
                    <a:gd name="connsiteX10" fmla="*/ 249458 w 601102"/>
                    <a:gd name="connsiteY10" fmla="*/ 236021 h 707179"/>
                    <a:gd name="connsiteX11" fmla="*/ 226475 w 601102"/>
                    <a:gd name="connsiteY11" fmla="*/ 243977 h 707179"/>
                    <a:gd name="connsiteX12" fmla="*/ 208795 w 601102"/>
                    <a:gd name="connsiteY12" fmla="*/ 226297 h 707179"/>
                    <a:gd name="connsiteX13" fmla="*/ 216751 w 601102"/>
                    <a:gd name="connsiteY13" fmla="*/ 203314 h 707179"/>
                    <a:gd name="connsiteX14" fmla="*/ 208795 w 601102"/>
                    <a:gd name="connsiteY14" fmla="*/ 183867 h 707179"/>
                    <a:gd name="connsiteX15" fmla="*/ 186696 w 601102"/>
                    <a:gd name="connsiteY15" fmla="*/ 173259 h 707179"/>
                    <a:gd name="connsiteX16" fmla="*/ 186696 w 601102"/>
                    <a:gd name="connsiteY16" fmla="*/ 148508 h 707179"/>
                    <a:gd name="connsiteX17" fmla="*/ 208795 w 601102"/>
                    <a:gd name="connsiteY17" fmla="*/ 137900 h 707179"/>
                    <a:gd name="connsiteX18" fmla="*/ 216751 w 601102"/>
                    <a:gd name="connsiteY18" fmla="*/ 118453 h 707179"/>
                    <a:gd name="connsiteX19" fmla="*/ 209679 w 601102"/>
                    <a:gd name="connsiteY19" fmla="*/ 95469 h 707179"/>
                    <a:gd name="connsiteX20" fmla="*/ 227359 w 601102"/>
                    <a:gd name="connsiteY20" fmla="*/ 77790 h 707179"/>
                    <a:gd name="connsiteX21" fmla="*/ 250342 w 601102"/>
                    <a:gd name="connsiteY21" fmla="*/ 85745 h 707179"/>
                    <a:gd name="connsiteX22" fmla="*/ 269790 w 601102"/>
                    <a:gd name="connsiteY22" fmla="*/ 77790 h 707179"/>
                    <a:gd name="connsiteX23" fmla="*/ 280397 w 601102"/>
                    <a:gd name="connsiteY23" fmla="*/ 55690 h 707179"/>
                    <a:gd name="connsiteX24" fmla="*/ 305149 w 601102"/>
                    <a:gd name="connsiteY24" fmla="*/ 55690 h 707179"/>
                    <a:gd name="connsiteX25" fmla="*/ 315756 w 601102"/>
                    <a:gd name="connsiteY25" fmla="*/ 76906 h 707179"/>
                    <a:gd name="connsiteX26" fmla="*/ 335204 w 601102"/>
                    <a:gd name="connsiteY26" fmla="*/ 84862 h 707179"/>
                    <a:gd name="connsiteX27" fmla="*/ 358187 w 601102"/>
                    <a:gd name="connsiteY27" fmla="*/ 76906 h 707179"/>
                    <a:gd name="connsiteX28" fmla="*/ 375866 w 601102"/>
                    <a:gd name="connsiteY28" fmla="*/ 94585 h 707179"/>
                    <a:gd name="connsiteX29" fmla="*/ 367911 w 601102"/>
                    <a:gd name="connsiteY29" fmla="*/ 117569 h 707179"/>
                    <a:gd name="connsiteX30" fmla="*/ 375866 w 601102"/>
                    <a:gd name="connsiteY30" fmla="*/ 137016 h 707179"/>
                    <a:gd name="connsiteX31" fmla="*/ 397966 w 601102"/>
                    <a:gd name="connsiteY31" fmla="*/ 147624 h 707179"/>
                    <a:gd name="connsiteX32" fmla="*/ 397966 w 601102"/>
                    <a:gd name="connsiteY32" fmla="*/ 174143 h 707179"/>
                    <a:gd name="connsiteX33" fmla="*/ 286585 w 601102"/>
                    <a:gd name="connsiteY33" fmla="*/ 353590 h 707179"/>
                    <a:gd name="connsiteX34" fmla="*/ 264486 w 601102"/>
                    <a:gd name="connsiteY34" fmla="*/ 364197 h 707179"/>
                    <a:gd name="connsiteX35" fmla="*/ 256530 w 601102"/>
                    <a:gd name="connsiteY35" fmla="*/ 383645 h 707179"/>
                    <a:gd name="connsiteX36" fmla="*/ 263602 w 601102"/>
                    <a:gd name="connsiteY36" fmla="*/ 406628 h 707179"/>
                    <a:gd name="connsiteX37" fmla="*/ 245922 w 601102"/>
                    <a:gd name="connsiteY37" fmla="*/ 424308 h 707179"/>
                    <a:gd name="connsiteX38" fmla="*/ 222939 w 601102"/>
                    <a:gd name="connsiteY38" fmla="*/ 416352 h 707179"/>
                    <a:gd name="connsiteX39" fmla="*/ 203492 w 601102"/>
                    <a:gd name="connsiteY39" fmla="*/ 424308 h 707179"/>
                    <a:gd name="connsiteX40" fmla="*/ 193768 w 601102"/>
                    <a:gd name="connsiteY40" fmla="*/ 445523 h 707179"/>
                    <a:gd name="connsiteX41" fmla="*/ 169017 w 601102"/>
                    <a:gd name="connsiteY41" fmla="*/ 445523 h 707179"/>
                    <a:gd name="connsiteX42" fmla="*/ 158409 w 601102"/>
                    <a:gd name="connsiteY42" fmla="*/ 423424 h 707179"/>
                    <a:gd name="connsiteX43" fmla="*/ 138961 w 601102"/>
                    <a:gd name="connsiteY43" fmla="*/ 415468 h 707179"/>
                    <a:gd name="connsiteX44" fmla="*/ 115978 w 601102"/>
                    <a:gd name="connsiteY44" fmla="*/ 422540 h 707179"/>
                    <a:gd name="connsiteX45" fmla="*/ 98299 w 601102"/>
                    <a:gd name="connsiteY45" fmla="*/ 404860 h 707179"/>
                    <a:gd name="connsiteX46" fmla="*/ 106254 w 601102"/>
                    <a:gd name="connsiteY46" fmla="*/ 381877 h 707179"/>
                    <a:gd name="connsiteX47" fmla="*/ 98299 w 601102"/>
                    <a:gd name="connsiteY47" fmla="*/ 362429 h 707179"/>
                    <a:gd name="connsiteX48" fmla="*/ 76199 w 601102"/>
                    <a:gd name="connsiteY48" fmla="*/ 351822 h 707179"/>
                    <a:gd name="connsiteX49" fmla="*/ 76199 w 601102"/>
                    <a:gd name="connsiteY49" fmla="*/ 327070 h 707179"/>
                    <a:gd name="connsiteX50" fmla="*/ 98299 w 601102"/>
                    <a:gd name="connsiteY50" fmla="*/ 316463 h 707179"/>
                    <a:gd name="connsiteX51" fmla="*/ 106254 w 601102"/>
                    <a:gd name="connsiteY51" fmla="*/ 297015 h 707179"/>
                    <a:gd name="connsiteX52" fmla="*/ 98299 w 601102"/>
                    <a:gd name="connsiteY52" fmla="*/ 274032 h 707179"/>
                    <a:gd name="connsiteX53" fmla="*/ 115978 w 601102"/>
                    <a:gd name="connsiteY53" fmla="*/ 256352 h 707179"/>
                    <a:gd name="connsiteX54" fmla="*/ 138961 w 601102"/>
                    <a:gd name="connsiteY54" fmla="*/ 264308 h 707179"/>
                    <a:gd name="connsiteX55" fmla="*/ 158409 w 601102"/>
                    <a:gd name="connsiteY55" fmla="*/ 256352 h 707179"/>
                    <a:gd name="connsiteX56" fmla="*/ 169017 w 601102"/>
                    <a:gd name="connsiteY56" fmla="*/ 234253 h 707179"/>
                    <a:gd name="connsiteX57" fmla="*/ 194652 w 601102"/>
                    <a:gd name="connsiteY57" fmla="*/ 234253 h 707179"/>
                    <a:gd name="connsiteX58" fmla="*/ 205259 w 601102"/>
                    <a:gd name="connsiteY58" fmla="*/ 256352 h 707179"/>
                    <a:gd name="connsiteX59" fmla="*/ 224707 w 601102"/>
                    <a:gd name="connsiteY59" fmla="*/ 264308 h 707179"/>
                    <a:gd name="connsiteX60" fmla="*/ 247690 w 601102"/>
                    <a:gd name="connsiteY60" fmla="*/ 256352 h 707179"/>
                    <a:gd name="connsiteX61" fmla="*/ 265370 w 601102"/>
                    <a:gd name="connsiteY61" fmla="*/ 274032 h 707179"/>
                    <a:gd name="connsiteX62" fmla="*/ 257414 w 601102"/>
                    <a:gd name="connsiteY62" fmla="*/ 297015 h 707179"/>
                    <a:gd name="connsiteX63" fmla="*/ 265370 w 601102"/>
                    <a:gd name="connsiteY63" fmla="*/ 316463 h 707179"/>
                    <a:gd name="connsiteX64" fmla="*/ 287469 w 601102"/>
                    <a:gd name="connsiteY64" fmla="*/ 327070 h 707179"/>
                    <a:gd name="connsiteX65" fmla="*/ 286585 w 601102"/>
                    <a:gd name="connsiteY65" fmla="*/ 353590 h 707179"/>
                    <a:gd name="connsiteX66" fmla="*/ 286585 w 601102"/>
                    <a:gd name="connsiteY66" fmla="*/ 353590 h 707179"/>
                    <a:gd name="connsiteX67" fmla="*/ 592440 w 601102"/>
                    <a:gd name="connsiteY67" fmla="*/ 386297 h 707179"/>
                    <a:gd name="connsiteX68" fmla="*/ 531446 w 601102"/>
                    <a:gd name="connsiteY68" fmla="*/ 280220 h 707179"/>
                    <a:gd name="connsiteX69" fmla="*/ 531446 w 601102"/>
                    <a:gd name="connsiteY69" fmla="*/ 275800 h 707179"/>
                    <a:gd name="connsiteX70" fmla="*/ 401502 w 601102"/>
                    <a:gd name="connsiteY70" fmla="*/ 37127 h 707179"/>
                    <a:gd name="connsiteX71" fmla="*/ 130122 w 601102"/>
                    <a:gd name="connsiteY71" fmla="*/ 37127 h 707179"/>
                    <a:gd name="connsiteX72" fmla="*/ 177 w 601102"/>
                    <a:gd name="connsiteY72" fmla="*/ 275800 h 707179"/>
                    <a:gd name="connsiteX73" fmla="*/ 104486 w 601102"/>
                    <a:gd name="connsiteY73" fmla="*/ 489722 h 707179"/>
                    <a:gd name="connsiteX74" fmla="*/ 104486 w 601102"/>
                    <a:gd name="connsiteY74" fmla="*/ 713367 h 707179"/>
                    <a:gd name="connsiteX75" fmla="*/ 383822 w 601102"/>
                    <a:gd name="connsiteY75" fmla="*/ 713367 h 707179"/>
                    <a:gd name="connsiteX76" fmla="*/ 383822 w 601102"/>
                    <a:gd name="connsiteY76" fmla="*/ 607290 h 707179"/>
                    <a:gd name="connsiteX77" fmla="*/ 427137 w 601102"/>
                    <a:gd name="connsiteY77" fmla="*/ 607290 h 707179"/>
                    <a:gd name="connsiteX78" fmla="*/ 501391 w 601102"/>
                    <a:gd name="connsiteY78" fmla="*/ 576351 h 707179"/>
                    <a:gd name="connsiteX79" fmla="*/ 531446 w 601102"/>
                    <a:gd name="connsiteY79" fmla="*/ 501213 h 707179"/>
                    <a:gd name="connsiteX80" fmla="*/ 531446 w 601102"/>
                    <a:gd name="connsiteY80" fmla="*/ 448175 h 707179"/>
                    <a:gd name="connsiteX81" fmla="*/ 570341 w 601102"/>
                    <a:gd name="connsiteY81" fmla="*/ 448175 h 707179"/>
                    <a:gd name="connsiteX82" fmla="*/ 592440 w 601102"/>
                    <a:gd name="connsiteY82" fmla="*/ 386297 h 707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601102" h="707179">
                      <a:moveTo>
                        <a:pt x="397966" y="174143"/>
                      </a:moveTo>
                      <a:lnTo>
                        <a:pt x="375866" y="184751"/>
                      </a:lnTo>
                      <a:cubicBezTo>
                        <a:pt x="374098" y="191822"/>
                        <a:pt x="370563" y="198010"/>
                        <a:pt x="367027" y="204198"/>
                      </a:cubicBezTo>
                      <a:lnTo>
                        <a:pt x="374982" y="227181"/>
                      </a:lnTo>
                      <a:lnTo>
                        <a:pt x="357303" y="244861"/>
                      </a:lnTo>
                      <a:lnTo>
                        <a:pt x="334320" y="236905"/>
                      </a:lnTo>
                      <a:cubicBezTo>
                        <a:pt x="328132" y="240441"/>
                        <a:pt x="321944" y="243093"/>
                        <a:pt x="314872" y="244861"/>
                      </a:cubicBezTo>
                      <a:lnTo>
                        <a:pt x="304265" y="266076"/>
                      </a:lnTo>
                      <a:lnTo>
                        <a:pt x="279513" y="266076"/>
                      </a:lnTo>
                      <a:lnTo>
                        <a:pt x="268906" y="243977"/>
                      </a:lnTo>
                      <a:cubicBezTo>
                        <a:pt x="261834" y="242209"/>
                        <a:pt x="255646" y="239557"/>
                        <a:pt x="249458" y="236021"/>
                      </a:cubicBezTo>
                      <a:lnTo>
                        <a:pt x="226475" y="243977"/>
                      </a:lnTo>
                      <a:lnTo>
                        <a:pt x="208795" y="226297"/>
                      </a:lnTo>
                      <a:lnTo>
                        <a:pt x="216751" y="203314"/>
                      </a:lnTo>
                      <a:cubicBezTo>
                        <a:pt x="213215" y="197126"/>
                        <a:pt x="210563" y="190938"/>
                        <a:pt x="208795" y="183867"/>
                      </a:cubicBezTo>
                      <a:lnTo>
                        <a:pt x="186696" y="173259"/>
                      </a:lnTo>
                      <a:lnTo>
                        <a:pt x="186696" y="148508"/>
                      </a:lnTo>
                      <a:lnTo>
                        <a:pt x="208795" y="137900"/>
                      </a:lnTo>
                      <a:cubicBezTo>
                        <a:pt x="210563" y="130828"/>
                        <a:pt x="213215" y="124640"/>
                        <a:pt x="216751" y="118453"/>
                      </a:cubicBezTo>
                      <a:lnTo>
                        <a:pt x="209679" y="95469"/>
                      </a:lnTo>
                      <a:lnTo>
                        <a:pt x="227359" y="77790"/>
                      </a:lnTo>
                      <a:lnTo>
                        <a:pt x="250342" y="85745"/>
                      </a:lnTo>
                      <a:cubicBezTo>
                        <a:pt x="256530" y="82210"/>
                        <a:pt x="262718" y="79558"/>
                        <a:pt x="269790" y="77790"/>
                      </a:cubicBezTo>
                      <a:lnTo>
                        <a:pt x="280397" y="55690"/>
                      </a:lnTo>
                      <a:lnTo>
                        <a:pt x="305149" y="55690"/>
                      </a:lnTo>
                      <a:lnTo>
                        <a:pt x="315756" y="76906"/>
                      </a:lnTo>
                      <a:cubicBezTo>
                        <a:pt x="322828" y="78674"/>
                        <a:pt x="329016" y="81326"/>
                        <a:pt x="335204" y="84862"/>
                      </a:cubicBezTo>
                      <a:lnTo>
                        <a:pt x="358187" y="76906"/>
                      </a:lnTo>
                      <a:lnTo>
                        <a:pt x="375866" y="94585"/>
                      </a:lnTo>
                      <a:lnTo>
                        <a:pt x="367911" y="117569"/>
                      </a:lnTo>
                      <a:cubicBezTo>
                        <a:pt x="371447" y="123756"/>
                        <a:pt x="374098" y="129944"/>
                        <a:pt x="375866" y="137016"/>
                      </a:cubicBezTo>
                      <a:lnTo>
                        <a:pt x="397966" y="147624"/>
                      </a:lnTo>
                      <a:lnTo>
                        <a:pt x="397966" y="174143"/>
                      </a:lnTo>
                      <a:close/>
                      <a:moveTo>
                        <a:pt x="286585" y="353590"/>
                      </a:moveTo>
                      <a:lnTo>
                        <a:pt x="264486" y="364197"/>
                      </a:lnTo>
                      <a:cubicBezTo>
                        <a:pt x="262718" y="371269"/>
                        <a:pt x="260066" y="377457"/>
                        <a:pt x="256530" y="383645"/>
                      </a:cubicBezTo>
                      <a:lnTo>
                        <a:pt x="263602" y="406628"/>
                      </a:lnTo>
                      <a:lnTo>
                        <a:pt x="245922" y="424308"/>
                      </a:lnTo>
                      <a:lnTo>
                        <a:pt x="222939" y="416352"/>
                      </a:lnTo>
                      <a:cubicBezTo>
                        <a:pt x="216751" y="419888"/>
                        <a:pt x="210563" y="422540"/>
                        <a:pt x="203492" y="424308"/>
                      </a:cubicBezTo>
                      <a:lnTo>
                        <a:pt x="193768" y="445523"/>
                      </a:lnTo>
                      <a:lnTo>
                        <a:pt x="169017" y="445523"/>
                      </a:lnTo>
                      <a:lnTo>
                        <a:pt x="158409" y="423424"/>
                      </a:lnTo>
                      <a:cubicBezTo>
                        <a:pt x="151337" y="421656"/>
                        <a:pt x="145149" y="419004"/>
                        <a:pt x="138961" y="415468"/>
                      </a:cubicBezTo>
                      <a:lnTo>
                        <a:pt x="115978" y="422540"/>
                      </a:lnTo>
                      <a:lnTo>
                        <a:pt x="98299" y="404860"/>
                      </a:lnTo>
                      <a:lnTo>
                        <a:pt x="106254" y="381877"/>
                      </a:lnTo>
                      <a:cubicBezTo>
                        <a:pt x="102718" y="375689"/>
                        <a:pt x="100067" y="369501"/>
                        <a:pt x="98299" y="362429"/>
                      </a:cubicBezTo>
                      <a:lnTo>
                        <a:pt x="76199" y="351822"/>
                      </a:lnTo>
                      <a:lnTo>
                        <a:pt x="76199" y="327070"/>
                      </a:lnTo>
                      <a:lnTo>
                        <a:pt x="98299" y="316463"/>
                      </a:lnTo>
                      <a:cubicBezTo>
                        <a:pt x="100067" y="309391"/>
                        <a:pt x="102718" y="303203"/>
                        <a:pt x="106254" y="297015"/>
                      </a:cubicBezTo>
                      <a:lnTo>
                        <a:pt x="98299" y="274032"/>
                      </a:lnTo>
                      <a:lnTo>
                        <a:pt x="115978" y="256352"/>
                      </a:lnTo>
                      <a:lnTo>
                        <a:pt x="138961" y="264308"/>
                      </a:lnTo>
                      <a:cubicBezTo>
                        <a:pt x="145149" y="260772"/>
                        <a:pt x="151337" y="258120"/>
                        <a:pt x="158409" y="256352"/>
                      </a:cubicBezTo>
                      <a:lnTo>
                        <a:pt x="169017" y="234253"/>
                      </a:lnTo>
                      <a:lnTo>
                        <a:pt x="194652" y="234253"/>
                      </a:lnTo>
                      <a:lnTo>
                        <a:pt x="205259" y="256352"/>
                      </a:lnTo>
                      <a:cubicBezTo>
                        <a:pt x="212331" y="258120"/>
                        <a:pt x="218519" y="260772"/>
                        <a:pt x="224707" y="264308"/>
                      </a:cubicBezTo>
                      <a:lnTo>
                        <a:pt x="247690" y="256352"/>
                      </a:lnTo>
                      <a:lnTo>
                        <a:pt x="265370" y="274032"/>
                      </a:lnTo>
                      <a:lnTo>
                        <a:pt x="257414" y="297015"/>
                      </a:lnTo>
                      <a:cubicBezTo>
                        <a:pt x="260950" y="303203"/>
                        <a:pt x="263602" y="309391"/>
                        <a:pt x="265370" y="316463"/>
                      </a:cubicBezTo>
                      <a:lnTo>
                        <a:pt x="287469" y="327070"/>
                      </a:lnTo>
                      <a:lnTo>
                        <a:pt x="286585" y="353590"/>
                      </a:lnTo>
                      <a:lnTo>
                        <a:pt x="286585" y="353590"/>
                      </a:lnTo>
                      <a:close/>
                      <a:moveTo>
                        <a:pt x="592440" y="386297"/>
                      </a:moveTo>
                      <a:lnTo>
                        <a:pt x="531446" y="280220"/>
                      </a:lnTo>
                      <a:lnTo>
                        <a:pt x="531446" y="275800"/>
                      </a:lnTo>
                      <a:cubicBezTo>
                        <a:pt x="534982" y="178563"/>
                        <a:pt x="485479" y="87513"/>
                        <a:pt x="401502" y="37127"/>
                      </a:cubicBezTo>
                      <a:cubicBezTo>
                        <a:pt x="317524" y="-12376"/>
                        <a:pt x="214099" y="-12376"/>
                        <a:pt x="130122" y="37127"/>
                      </a:cubicBezTo>
                      <a:cubicBezTo>
                        <a:pt x="46144" y="86629"/>
                        <a:pt x="-3358" y="178563"/>
                        <a:pt x="177" y="275800"/>
                      </a:cubicBezTo>
                      <a:cubicBezTo>
                        <a:pt x="177" y="359777"/>
                        <a:pt x="38188" y="438451"/>
                        <a:pt x="104486" y="489722"/>
                      </a:cubicBezTo>
                      <a:lnTo>
                        <a:pt x="104486" y="713367"/>
                      </a:lnTo>
                      <a:lnTo>
                        <a:pt x="383822" y="713367"/>
                      </a:lnTo>
                      <a:lnTo>
                        <a:pt x="383822" y="607290"/>
                      </a:lnTo>
                      <a:lnTo>
                        <a:pt x="427137" y="607290"/>
                      </a:lnTo>
                      <a:cubicBezTo>
                        <a:pt x="455424" y="607290"/>
                        <a:pt x="481943" y="595798"/>
                        <a:pt x="501391" y="576351"/>
                      </a:cubicBezTo>
                      <a:cubicBezTo>
                        <a:pt x="520838" y="556020"/>
                        <a:pt x="531446" y="529500"/>
                        <a:pt x="531446" y="501213"/>
                      </a:cubicBezTo>
                      <a:lnTo>
                        <a:pt x="531446" y="448175"/>
                      </a:lnTo>
                      <a:lnTo>
                        <a:pt x="570341" y="448175"/>
                      </a:lnTo>
                      <a:cubicBezTo>
                        <a:pt x="593324" y="445523"/>
                        <a:pt x="613655" y="419004"/>
                        <a:pt x="592440" y="386297"/>
                      </a:cubicBezTo>
                      <a:close/>
                    </a:path>
                  </a:pathLst>
                </a:custGeom>
                <a:grpFill/>
                <a:ln w="8830" cap="flat">
                  <a:noFill/>
                  <a:prstDash val="solid"/>
                  <a:miter/>
                </a:ln>
              </p:spPr>
              <p:txBody>
                <a:bodyPr rot="0" spcFirstLastPara="0" vert="horz" wrap="square" lIns="68580" tIns="34290" rIns="68580" bIns="3429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grpSp>
          <p:sp>
            <p:nvSpPr>
              <p:cNvPr id="22" name="Flowchart: Connector 21">
                <a:extLst>
                  <a:ext uri="{FF2B5EF4-FFF2-40B4-BE49-F238E27FC236}">
                    <a16:creationId xmlns:a16="http://schemas.microsoft.com/office/drawing/2014/main" id="{68A55DFA-107B-CD35-C43B-79CD81574A97}"/>
                  </a:ext>
                </a:extLst>
              </p:cNvPr>
              <p:cNvSpPr/>
              <p:nvPr/>
            </p:nvSpPr>
            <p:spPr>
              <a:xfrm>
                <a:off x="87783" y="197510"/>
                <a:ext cx="463137" cy="403761"/>
              </a:xfrm>
              <a:prstGeom prst="flowChartConnector">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3" name="Flowchart: Connector 22">
                <a:extLst>
                  <a:ext uri="{FF2B5EF4-FFF2-40B4-BE49-F238E27FC236}">
                    <a16:creationId xmlns:a16="http://schemas.microsoft.com/office/drawing/2014/main" id="{8A0272A1-40CF-2FE7-F07C-E41DD8B89B66}"/>
                  </a:ext>
                </a:extLst>
              </p:cNvPr>
              <p:cNvSpPr/>
              <p:nvPr/>
            </p:nvSpPr>
            <p:spPr>
              <a:xfrm>
                <a:off x="146304" y="51206"/>
                <a:ext cx="463137" cy="403761"/>
              </a:xfrm>
              <a:prstGeom prst="flowChartConnector">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grpSp>
        <p:sp>
          <p:nvSpPr>
            <p:cNvPr id="27" name="Plus Sign 26">
              <a:extLst>
                <a:ext uri="{FF2B5EF4-FFF2-40B4-BE49-F238E27FC236}">
                  <a16:creationId xmlns:a16="http://schemas.microsoft.com/office/drawing/2014/main" id="{DF6C9F8A-18B7-F861-378F-36DEED041067}"/>
                </a:ext>
              </a:extLst>
            </p:cNvPr>
            <p:cNvSpPr/>
            <p:nvPr/>
          </p:nvSpPr>
          <p:spPr>
            <a:xfrm>
              <a:off x="1249994" y="2427633"/>
              <a:ext cx="383740" cy="347412"/>
            </a:xfrm>
            <a:prstGeom prst="mathPlus">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grpSp>
      <p:graphicFrame>
        <p:nvGraphicFramePr>
          <p:cNvPr id="11" name="Table 10">
            <a:extLst>
              <a:ext uri="{FF2B5EF4-FFF2-40B4-BE49-F238E27FC236}">
                <a16:creationId xmlns:a16="http://schemas.microsoft.com/office/drawing/2014/main" id="{B66E73DC-6673-5400-DBA3-8DA7DC7E7113}"/>
              </a:ext>
            </a:extLst>
          </p:cNvPr>
          <p:cNvGraphicFramePr>
            <a:graphicFrameLocks noGrp="1"/>
          </p:cNvGraphicFramePr>
          <p:nvPr/>
        </p:nvGraphicFramePr>
        <p:xfrm>
          <a:off x="674976" y="3177809"/>
          <a:ext cx="10445183" cy="3414033"/>
        </p:xfrm>
        <a:graphic>
          <a:graphicData uri="http://schemas.openxmlformats.org/drawingml/2006/table">
            <a:tbl>
              <a:tblPr firstRow="1" bandRow="1">
                <a:tableStyleId>{5C22544A-7EE6-4342-B048-85BDC9FD1C3A}</a:tableStyleId>
              </a:tblPr>
              <a:tblGrid>
                <a:gridCol w="8013406">
                  <a:extLst>
                    <a:ext uri="{9D8B030D-6E8A-4147-A177-3AD203B41FA5}">
                      <a16:colId xmlns:a16="http://schemas.microsoft.com/office/drawing/2014/main" val="1519661222"/>
                    </a:ext>
                  </a:extLst>
                </a:gridCol>
                <a:gridCol w="888163">
                  <a:extLst>
                    <a:ext uri="{9D8B030D-6E8A-4147-A177-3AD203B41FA5}">
                      <a16:colId xmlns:a16="http://schemas.microsoft.com/office/drawing/2014/main" val="4082569264"/>
                    </a:ext>
                  </a:extLst>
                </a:gridCol>
                <a:gridCol w="1543614">
                  <a:extLst>
                    <a:ext uri="{9D8B030D-6E8A-4147-A177-3AD203B41FA5}">
                      <a16:colId xmlns:a16="http://schemas.microsoft.com/office/drawing/2014/main" val="4290559645"/>
                    </a:ext>
                  </a:extLst>
                </a:gridCol>
              </a:tblGrid>
              <a:tr h="343046">
                <a:tc>
                  <a:txBody>
                    <a:bodyPr/>
                    <a:lstStyle/>
                    <a:p>
                      <a:pPr>
                        <a:lnSpc>
                          <a:spcPct val="107000"/>
                        </a:lnSpc>
                        <a:spcAft>
                          <a:spcPts val="800"/>
                        </a:spcAft>
                      </a:pPr>
                      <a:r>
                        <a:rPr lang="en-GB" sz="1600" b="1" kern="1200" dirty="0">
                          <a:solidFill>
                            <a:schemeClr val="lt1"/>
                          </a:solidFill>
                          <a:effectLst/>
                          <a:latin typeface="+mn-lt"/>
                          <a:ea typeface="+mn-ea"/>
                          <a:cs typeface="+mn-cs"/>
                        </a:rPr>
                        <a:t>YOUR WELLBEING : NO INDEX SCORE </a:t>
                      </a:r>
                      <a:endParaRPr lang="en-GB"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156082"/>
                    </a:solidFill>
                  </a:tcPr>
                </a:tc>
                <a:tc>
                  <a:txBody>
                    <a:bodyPr/>
                    <a:lstStyle/>
                    <a:p>
                      <a:endParaRPr lang="en-GB"/>
                    </a:p>
                  </a:txBody>
                  <a:tcPr anchor="ctr"/>
                </a:tc>
                <a:tc>
                  <a:txBody>
                    <a:bodyPr/>
                    <a:lstStyle/>
                    <a:p>
                      <a:endParaRPr lang="en-GB" dirty="0"/>
                    </a:p>
                  </a:txBody>
                  <a:tcPr anchor="ctr"/>
                </a:tc>
                <a:extLst>
                  <a:ext uri="{0D108BD9-81ED-4DB2-BD59-A6C34878D82A}">
                    <a16:rowId xmlns:a16="http://schemas.microsoft.com/office/drawing/2014/main" val="2958913981"/>
                  </a:ext>
                </a:extLst>
              </a:tr>
              <a:tr h="338697">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Have access to appropriate uniform</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a:solidFill>
                            <a:srgbClr val="000000"/>
                          </a:solidFill>
                          <a:effectLst/>
                          <a:latin typeface="Aptos" panose="020B0004020202020204" pitchFamily="34" charset="0"/>
                          <a:ea typeface="Aptos" panose="020B0004020202020204" pitchFamily="34" charset="0"/>
                          <a:cs typeface="Times New Roman" panose="02020603050405020304" pitchFamily="18" charset="0"/>
                        </a:rPr>
                        <a:t>78%</a:t>
                      </a:r>
                      <a:endParaRPr lang="en-GB"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00B050"/>
                    </a:solidFill>
                  </a:tcPr>
                </a:tc>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High</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48612516"/>
                  </a:ext>
                </a:extLst>
              </a:tr>
              <a:tr h="338697">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Have support from my supervisor/line manager</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77%</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00B050"/>
                    </a:solidFill>
                  </a:tcPr>
                </a:tc>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High</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47417073"/>
                  </a:ext>
                </a:extLst>
              </a:tr>
              <a:tr h="338697">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Have the correct access to digital/tech that I need to do my job</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70%</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00B050"/>
                    </a:solidFill>
                  </a:tcPr>
                </a:tc>
                <a:tc>
                  <a:txBody>
                    <a:bodyPr/>
                    <a:lstStyle/>
                    <a:p>
                      <a:pPr>
                        <a:lnSpc>
                          <a:spcPct val="107000"/>
                        </a:lnSpc>
                        <a:spcAft>
                          <a:spcPts val="800"/>
                        </a:spcAft>
                      </a:pPr>
                      <a:r>
                        <a:rPr lang="en-GB" sz="1400" kern="100">
                          <a:effectLst/>
                          <a:latin typeface="Aptos" panose="020B0004020202020204" pitchFamily="34" charset="0"/>
                          <a:ea typeface="Aptos" panose="020B0004020202020204" pitchFamily="34" charset="0"/>
                          <a:cs typeface="Times New Roman" panose="02020603050405020304" pitchFamily="18" charset="0"/>
                        </a:rPr>
                        <a:t>High</a:t>
                      </a:r>
                      <a:endParaRPr lang="en-GB"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10488265"/>
                  </a:ext>
                </a:extLst>
              </a:tr>
              <a:tr h="338697">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Feel safe and protected at work</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70%</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00B050"/>
                    </a:solidFill>
                  </a:tcPr>
                </a:tc>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High</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92735377"/>
                  </a:ext>
                </a:extLst>
              </a:tr>
              <a:tr h="338697">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Get the breaks that I need</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56%</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C000"/>
                    </a:solidFill>
                  </a:tcPr>
                </a:tc>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Moderate</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52982659"/>
                  </a:ext>
                </a:extLst>
              </a:tr>
              <a:tr h="338697">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Have support in achieving a better work-life balance</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52%</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C000"/>
                    </a:solidFill>
                  </a:tcPr>
                </a:tc>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Moderate</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04792773"/>
                  </a:ext>
                </a:extLst>
              </a:tr>
              <a:tr h="338697">
                <a:tc>
                  <a:txBody>
                    <a:bodyPr/>
                    <a:lstStyle/>
                    <a:p>
                      <a:pPr>
                        <a:lnSpc>
                          <a:spcPct val="107000"/>
                        </a:lnSpc>
                        <a:spcAft>
                          <a:spcPts val="800"/>
                        </a:spcAft>
                      </a:pPr>
                      <a:r>
                        <a:rPr lang="en-GB" sz="1400" kern="100">
                          <a:effectLst/>
                          <a:latin typeface="Aptos" panose="020B0004020202020204" pitchFamily="34" charset="0"/>
                          <a:ea typeface="Aptos" panose="020B0004020202020204" pitchFamily="34" charset="0"/>
                          <a:cs typeface="Times New Roman" panose="02020603050405020304" pitchFamily="18" charset="0"/>
                        </a:rPr>
                        <a:t>Talk about how I’m feeling with a colleague</a:t>
                      </a:r>
                      <a:endParaRPr lang="en-GB"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52%</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C000"/>
                    </a:solidFill>
                  </a:tcPr>
                </a:tc>
                <a:tc>
                  <a:txBody>
                    <a:bodyPr/>
                    <a:lstStyle/>
                    <a:p>
                      <a:pPr>
                        <a:lnSpc>
                          <a:spcPct val="107000"/>
                        </a:lnSpc>
                        <a:spcAft>
                          <a:spcPts val="800"/>
                        </a:spcAft>
                      </a:pPr>
                      <a:r>
                        <a:rPr lang="en-GB" sz="1400" kern="100">
                          <a:effectLst/>
                          <a:latin typeface="Aptos" panose="020B0004020202020204" pitchFamily="34" charset="0"/>
                          <a:ea typeface="Aptos" panose="020B0004020202020204" pitchFamily="34" charset="0"/>
                          <a:cs typeface="Times New Roman" panose="02020603050405020304" pitchFamily="18" charset="0"/>
                        </a:rPr>
                        <a:t>Moderate</a:t>
                      </a:r>
                      <a:endParaRPr lang="en-GB"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48321273"/>
                  </a:ext>
                </a:extLst>
              </a:tr>
              <a:tr h="338697">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Have the support to rest and recharge from the demands of my role</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48%</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0000"/>
                    </a:solidFill>
                  </a:tcPr>
                </a:tc>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Low</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13630220"/>
                  </a:ext>
                </a:extLst>
              </a:tr>
              <a:tr h="338697">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Reflect on the impact my role could have on me</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47%</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0000"/>
                    </a:solidFill>
                  </a:tcPr>
                </a:tc>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Low</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77313763"/>
                  </a:ext>
                </a:extLst>
              </a:tr>
            </a:tbl>
          </a:graphicData>
        </a:graphic>
      </p:graphicFrame>
      <p:sp>
        <p:nvSpPr>
          <p:cNvPr id="8" name="TextBox 7">
            <a:extLst>
              <a:ext uri="{FF2B5EF4-FFF2-40B4-BE49-F238E27FC236}">
                <a16:creationId xmlns:a16="http://schemas.microsoft.com/office/drawing/2014/main" id="{7277D20F-84D8-5DB8-5014-ADC3A440B0D7}"/>
              </a:ext>
            </a:extLst>
          </p:cNvPr>
          <p:cNvSpPr txBox="1"/>
          <p:nvPr/>
        </p:nvSpPr>
        <p:spPr>
          <a:xfrm>
            <a:off x="83127" y="6569129"/>
            <a:ext cx="6912759"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Aptos" panose="02110004020202020204"/>
                <a:ea typeface="+mn-ea"/>
                <a:cs typeface="+mn-cs"/>
              </a:rPr>
              <a:t>*Scale used – All of the time to At no time. Figures relate to NET: At least half the time</a:t>
            </a:r>
          </a:p>
        </p:txBody>
      </p:sp>
    </p:spTree>
    <p:extLst>
      <p:ext uri="{BB962C8B-B14F-4D97-AF65-F5344CB8AC3E}">
        <p14:creationId xmlns:p14="http://schemas.microsoft.com/office/powerpoint/2010/main" val="31762902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8F21476-2559-C764-3BAC-7AAB227C3497}"/>
              </a:ext>
            </a:extLst>
          </p:cNvPr>
          <p:cNvPicPr>
            <a:picLocks noChangeAspect="1"/>
          </p:cNvPicPr>
          <p:nvPr/>
        </p:nvPicPr>
        <p:blipFill>
          <a:blip r:embed="rId2"/>
          <a:stretch>
            <a:fillRect/>
          </a:stretch>
        </p:blipFill>
        <p:spPr>
          <a:xfrm>
            <a:off x="10784667" y="90292"/>
            <a:ext cx="1156482" cy="1175135"/>
          </a:xfrm>
          <a:prstGeom prst="rect">
            <a:avLst/>
          </a:prstGeom>
        </p:spPr>
      </p:pic>
      <p:pic>
        <p:nvPicPr>
          <p:cNvPr id="3" name="Picture 2">
            <a:extLst>
              <a:ext uri="{FF2B5EF4-FFF2-40B4-BE49-F238E27FC236}">
                <a16:creationId xmlns:a16="http://schemas.microsoft.com/office/drawing/2014/main" id="{D33C6231-DD79-A8B4-04BA-2C561CC34E1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18829" y="103687"/>
            <a:ext cx="722582" cy="1185434"/>
          </a:xfrm>
          <a:prstGeom prst="rect">
            <a:avLst/>
          </a:prstGeom>
        </p:spPr>
      </p:pic>
      <p:sp>
        <p:nvSpPr>
          <p:cNvPr id="16" name="Rectangle 15">
            <a:extLst>
              <a:ext uri="{FF2B5EF4-FFF2-40B4-BE49-F238E27FC236}">
                <a16:creationId xmlns:a16="http://schemas.microsoft.com/office/drawing/2014/main" id="{F70E9BCD-9A19-67F4-2115-01927F2FE4B7}"/>
              </a:ext>
            </a:extLst>
          </p:cNvPr>
          <p:cNvSpPr/>
          <p:nvPr/>
        </p:nvSpPr>
        <p:spPr>
          <a:xfrm flipV="1">
            <a:off x="0" y="866744"/>
            <a:ext cx="9570860" cy="45719"/>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32D779AC-FF04-5229-657F-07C2FE674673}"/>
              </a:ext>
            </a:extLst>
          </p:cNvPr>
          <p:cNvSpPr txBox="1"/>
          <p:nvPr/>
        </p:nvSpPr>
        <p:spPr>
          <a:xfrm>
            <a:off x="83127" y="103687"/>
            <a:ext cx="8070273" cy="646331"/>
          </a:xfrm>
          <a:prstGeom prst="rect">
            <a:avLst/>
          </a:prstGeom>
          <a:noFill/>
        </p:spPr>
        <p:txBody>
          <a:bodyPr wrap="square" rtlCol="0">
            <a:spAutoFit/>
          </a:bodyPr>
          <a:lstStyle/>
          <a:p>
            <a:r>
              <a:rPr lang="en-GB" sz="3600" dirty="0">
                <a:solidFill>
                  <a:srgbClr val="002060"/>
                </a:solidFill>
              </a:rPr>
              <a:t>Emerging insights </a:t>
            </a:r>
          </a:p>
        </p:txBody>
      </p:sp>
      <p:sp>
        <p:nvSpPr>
          <p:cNvPr id="14" name="Footer Placeholder 38">
            <a:extLst>
              <a:ext uri="{FF2B5EF4-FFF2-40B4-BE49-F238E27FC236}">
                <a16:creationId xmlns:a16="http://schemas.microsoft.com/office/drawing/2014/main" id="{A9E7449B-F876-CC9B-EF92-DB34A4AECE41}"/>
              </a:ext>
            </a:extLst>
          </p:cNvPr>
          <p:cNvSpPr>
            <a:spLocks noGrp="1"/>
          </p:cNvSpPr>
          <p:nvPr>
            <p:ph type="ftr" sz="quarter" idx="11"/>
          </p:nvPr>
        </p:nvSpPr>
        <p:spPr>
          <a:xfrm>
            <a:off x="3924358" y="186780"/>
            <a:ext cx="4114800" cy="109911"/>
          </a:xfrm>
        </p:spPr>
        <p:txBody>
          <a:bodyPr/>
          <a:lstStyle/>
          <a:p>
            <a:r>
              <a:rPr lang="en-GB" b="1">
                <a:solidFill>
                  <a:srgbClr val="FF0000"/>
                </a:solidFill>
                <a:latin typeface="Times New Roman" panose="02020603050405020304" pitchFamily="18" charset="0"/>
              </a:rPr>
              <a:t>
OFFICIAL</a:t>
            </a:r>
            <a:endParaRPr lang="en-GB" b="1" dirty="0">
              <a:solidFill>
                <a:srgbClr val="FF0000"/>
              </a:solidFill>
              <a:latin typeface="Times New Roman" panose="02020603050405020304" pitchFamily="18" charset="0"/>
            </a:endParaRPr>
          </a:p>
        </p:txBody>
      </p:sp>
      <p:sp>
        <p:nvSpPr>
          <p:cNvPr id="4" name="Heptagon 3">
            <a:extLst>
              <a:ext uri="{FF2B5EF4-FFF2-40B4-BE49-F238E27FC236}">
                <a16:creationId xmlns:a16="http://schemas.microsoft.com/office/drawing/2014/main" id="{7543539F-0425-FC4F-A07F-F6F84316AEA7}"/>
              </a:ext>
            </a:extLst>
          </p:cNvPr>
          <p:cNvSpPr/>
          <p:nvPr/>
        </p:nvSpPr>
        <p:spPr>
          <a:xfrm>
            <a:off x="1798918" y="2037254"/>
            <a:ext cx="1257300" cy="1108591"/>
          </a:xfrm>
          <a:prstGeom prst="heptagon">
            <a:avLst/>
          </a:prstGeom>
          <a:solidFill>
            <a:schemeClr val="accent1">
              <a:lumMod val="75000"/>
            </a:schemeClr>
          </a:solidFill>
          <a:ln>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dirty="0"/>
              <a:t>Grade 1-4</a:t>
            </a:r>
          </a:p>
        </p:txBody>
      </p:sp>
      <p:pic>
        <p:nvPicPr>
          <p:cNvPr id="6" name="Graphic 5">
            <a:extLst>
              <a:ext uri="{FF2B5EF4-FFF2-40B4-BE49-F238E27FC236}">
                <a16:creationId xmlns:a16="http://schemas.microsoft.com/office/drawing/2014/main" id="{C6790EF9-895F-46A5-6033-DAF679DE82F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476758" y="1880140"/>
            <a:ext cx="1452563" cy="1452563"/>
          </a:xfrm>
          <a:prstGeom prst="rect">
            <a:avLst/>
          </a:prstGeom>
        </p:spPr>
      </p:pic>
      <p:pic>
        <p:nvPicPr>
          <p:cNvPr id="8" name="Graphic 7">
            <a:extLst>
              <a:ext uri="{FF2B5EF4-FFF2-40B4-BE49-F238E27FC236}">
                <a16:creationId xmlns:a16="http://schemas.microsoft.com/office/drawing/2014/main" id="{1D61A49C-C887-EAFF-429D-8C152251D29E}"/>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9284110" y="1957911"/>
            <a:ext cx="1257301" cy="1187613"/>
          </a:xfrm>
          <a:prstGeom prst="rect">
            <a:avLst/>
          </a:prstGeom>
        </p:spPr>
      </p:pic>
      <p:sp>
        <p:nvSpPr>
          <p:cNvPr id="11" name="TextBox 10">
            <a:extLst>
              <a:ext uri="{FF2B5EF4-FFF2-40B4-BE49-F238E27FC236}">
                <a16:creationId xmlns:a16="http://schemas.microsoft.com/office/drawing/2014/main" id="{F9806B89-7F6E-FB45-94B3-4837068B6046}"/>
              </a:ext>
            </a:extLst>
          </p:cNvPr>
          <p:cNvSpPr txBox="1"/>
          <p:nvPr/>
        </p:nvSpPr>
        <p:spPr>
          <a:xfrm>
            <a:off x="1677473" y="3700880"/>
            <a:ext cx="1452563" cy="369332"/>
          </a:xfrm>
          <a:prstGeom prst="rect">
            <a:avLst/>
          </a:prstGeom>
          <a:noFill/>
        </p:spPr>
        <p:txBody>
          <a:bodyPr wrap="square" rtlCol="0">
            <a:spAutoFit/>
          </a:bodyPr>
          <a:lstStyle/>
          <a:p>
            <a:pPr algn="ctr"/>
            <a:r>
              <a:rPr lang="en-GB" b="1" dirty="0"/>
              <a:t>Grades 1-4</a:t>
            </a:r>
          </a:p>
        </p:txBody>
      </p:sp>
      <p:sp>
        <p:nvSpPr>
          <p:cNvPr id="13" name="TextBox 12">
            <a:extLst>
              <a:ext uri="{FF2B5EF4-FFF2-40B4-BE49-F238E27FC236}">
                <a16:creationId xmlns:a16="http://schemas.microsoft.com/office/drawing/2014/main" id="{DBC63E69-FB61-0839-8A55-F686BC8FADC1}"/>
              </a:ext>
            </a:extLst>
          </p:cNvPr>
          <p:cNvSpPr txBox="1"/>
          <p:nvPr/>
        </p:nvSpPr>
        <p:spPr>
          <a:xfrm>
            <a:off x="5532718" y="3691724"/>
            <a:ext cx="1452563" cy="369332"/>
          </a:xfrm>
          <a:prstGeom prst="rect">
            <a:avLst/>
          </a:prstGeom>
          <a:noFill/>
        </p:spPr>
        <p:txBody>
          <a:bodyPr wrap="square" rtlCol="0">
            <a:spAutoFit/>
          </a:bodyPr>
          <a:lstStyle/>
          <a:p>
            <a:pPr algn="ctr"/>
            <a:r>
              <a:rPr lang="en-GB" b="1" dirty="0"/>
              <a:t>Constables</a:t>
            </a:r>
          </a:p>
        </p:txBody>
      </p:sp>
      <p:sp>
        <p:nvSpPr>
          <p:cNvPr id="15" name="TextBox 14">
            <a:extLst>
              <a:ext uri="{FF2B5EF4-FFF2-40B4-BE49-F238E27FC236}">
                <a16:creationId xmlns:a16="http://schemas.microsoft.com/office/drawing/2014/main" id="{056695DB-20EB-1E08-F8F0-4A256DDAF016}"/>
              </a:ext>
            </a:extLst>
          </p:cNvPr>
          <p:cNvSpPr txBox="1"/>
          <p:nvPr/>
        </p:nvSpPr>
        <p:spPr>
          <a:xfrm>
            <a:off x="8844260" y="3691724"/>
            <a:ext cx="2275137" cy="369332"/>
          </a:xfrm>
          <a:prstGeom prst="rect">
            <a:avLst/>
          </a:prstGeom>
          <a:noFill/>
        </p:spPr>
        <p:txBody>
          <a:bodyPr wrap="square" rtlCol="0">
            <a:spAutoFit/>
          </a:bodyPr>
          <a:lstStyle/>
          <a:p>
            <a:pPr algn="ctr"/>
            <a:r>
              <a:rPr lang="en-GB" b="1" dirty="0"/>
              <a:t>Length of service</a:t>
            </a:r>
          </a:p>
        </p:txBody>
      </p:sp>
      <p:sp>
        <p:nvSpPr>
          <p:cNvPr id="18" name="TextBox 17">
            <a:extLst>
              <a:ext uri="{FF2B5EF4-FFF2-40B4-BE49-F238E27FC236}">
                <a16:creationId xmlns:a16="http://schemas.microsoft.com/office/drawing/2014/main" id="{5ED52414-F904-5F43-4B68-2CF44B077C8C}"/>
              </a:ext>
            </a:extLst>
          </p:cNvPr>
          <p:cNvSpPr txBox="1"/>
          <p:nvPr/>
        </p:nvSpPr>
        <p:spPr>
          <a:xfrm>
            <a:off x="755334" y="4061056"/>
            <a:ext cx="3344468" cy="2139047"/>
          </a:xfrm>
          <a:prstGeom prst="rect">
            <a:avLst/>
          </a:prstGeom>
          <a:noFill/>
        </p:spPr>
        <p:txBody>
          <a:bodyPr wrap="square" rtlCol="0">
            <a:spAutoFit/>
          </a:bodyPr>
          <a:lstStyle/>
          <a:p>
            <a:r>
              <a:rPr lang="en-GB" sz="1600" dirty="0"/>
              <a:t>The lower the grade the less likely they were to agree to almost all the statements</a:t>
            </a:r>
          </a:p>
          <a:p>
            <a:endParaRPr lang="en-GB" sz="500" dirty="0"/>
          </a:p>
          <a:p>
            <a:r>
              <a:rPr lang="en-GB" sz="1600" dirty="0"/>
              <a:t>A few exceptions exist with a manageable workload where grades 1-4 were more likely to agree with this and there were very few differences across rank</a:t>
            </a:r>
          </a:p>
        </p:txBody>
      </p:sp>
      <p:sp>
        <p:nvSpPr>
          <p:cNvPr id="19" name="TextBox 18">
            <a:extLst>
              <a:ext uri="{FF2B5EF4-FFF2-40B4-BE49-F238E27FC236}">
                <a16:creationId xmlns:a16="http://schemas.microsoft.com/office/drawing/2014/main" id="{F22CDEA2-BE49-4E6D-7EA2-3ADAF71D6EDC}"/>
              </a:ext>
            </a:extLst>
          </p:cNvPr>
          <p:cNvSpPr txBox="1"/>
          <p:nvPr/>
        </p:nvSpPr>
        <p:spPr>
          <a:xfrm>
            <a:off x="4807391" y="4111678"/>
            <a:ext cx="2728200" cy="1892826"/>
          </a:xfrm>
          <a:prstGeom prst="rect">
            <a:avLst/>
          </a:prstGeom>
          <a:noFill/>
        </p:spPr>
        <p:txBody>
          <a:bodyPr wrap="square" rtlCol="0">
            <a:spAutoFit/>
          </a:bodyPr>
          <a:lstStyle/>
          <a:p>
            <a:pPr algn="ctr"/>
            <a:r>
              <a:rPr lang="en-GB" sz="1600" dirty="0"/>
              <a:t>Constables were less likely to agree to almost all the statements</a:t>
            </a:r>
          </a:p>
          <a:p>
            <a:pPr algn="ctr"/>
            <a:endParaRPr lang="en-GB" sz="500" dirty="0"/>
          </a:p>
          <a:p>
            <a:pPr algn="ctr"/>
            <a:r>
              <a:rPr lang="en-GB" sz="1600" dirty="0"/>
              <a:t>A few exceptions exist, however similar score for manageable workloads were reported  across ranks</a:t>
            </a:r>
          </a:p>
        </p:txBody>
      </p:sp>
      <p:sp>
        <p:nvSpPr>
          <p:cNvPr id="20" name="TextBox 19">
            <a:extLst>
              <a:ext uri="{FF2B5EF4-FFF2-40B4-BE49-F238E27FC236}">
                <a16:creationId xmlns:a16="http://schemas.microsoft.com/office/drawing/2014/main" id="{71EC8278-6D63-2016-B374-D2AF98D2AD20}"/>
              </a:ext>
            </a:extLst>
          </p:cNvPr>
          <p:cNvSpPr txBox="1"/>
          <p:nvPr/>
        </p:nvSpPr>
        <p:spPr>
          <a:xfrm>
            <a:off x="8651413" y="4111678"/>
            <a:ext cx="2522696" cy="1569660"/>
          </a:xfrm>
          <a:prstGeom prst="rect">
            <a:avLst/>
          </a:prstGeom>
          <a:noFill/>
        </p:spPr>
        <p:txBody>
          <a:bodyPr wrap="square" rtlCol="0">
            <a:spAutoFit/>
          </a:bodyPr>
          <a:lstStyle/>
          <a:p>
            <a:pPr algn="r"/>
            <a:r>
              <a:rPr lang="en-GB" sz="1600" dirty="0"/>
              <a:t>Those who have been employed for 6-10 years tended to give more negative responses than others that have been there shorter or longer.</a:t>
            </a:r>
          </a:p>
        </p:txBody>
      </p:sp>
      <p:sp>
        <p:nvSpPr>
          <p:cNvPr id="21" name="Rectangle 20">
            <a:extLst>
              <a:ext uri="{FF2B5EF4-FFF2-40B4-BE49-F238E27FC236}">
                <a16:creationId xmlns:a16="http://schemas.microsoft.com/office/drawing/2014/main" id="{07F7B013-099E-1472-88FB-E86DD23B2E72}"/>
              </a:ext>
            </a:extLst>
          </p:cNvPr>
          <p:cNvSpPr/>
          <p:nvPr/>
        </p:nvSpPr>
        <p:spPr>
          <a:xfrm>
            <a:off x="426128" y="1701608"/>
            <a:ext cx="11010538" cy="4655357"/>
          </a:xfrm>
          <a:prstGeom prst="rect">
            <a:avLst/>
          </a:prstGeom>
          <a:no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330240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8F21476-2559-C764-3BAC-7AAB227C3497}"/>
              </a:ext>
            </a:extLst>
          </p:cNvPr>
          <p:cNvPicPr>
            <a:picLocks noChangeAspect="1"/>
          </p:cNvPicPr>
          <p:nvPr/>
        </p:nvPicPr>
        <p:blipFill>
          <a:blip r:embed="rId2"/>
          <a:stretch>
            <a:fillRect/>
          </a:stretch>
        </p:blipFill>
        <p:spPr>
          <a:xfrm>
            <a:off x="10784667" y="90292"/>
            <a:ext cx="1156482" cy="1175135"/>
          </a:xfrm>
          <a:prstGeom prst="rect">
            <a:avLst/>
          </a:prstGeom>
        </p:spPr>
      </p:pic>
      <p:sp>
        <p:nvSpPr>
          <p:cNvPr id="16" name="Rectangle 15">
            <a:extLst>
              <a:ext uri="{FF2B5EF4-FFF2-40B4-BE49-F238E27FC236}">
                <a16:creationId xmlns:a16="http://schemas.microsoft.com/office/drawing/2014/main" id="{F70E9BCD-9A19-67F4-2115-01927F2FE4B7}"/>
              </a:ext>
            </a:extLst>
          </p:cNvPr>
          <p:cNvSpPr/>
          <p:nvPr/>
        </p:nvSpPr>
        <p:spPr>
          <a:xfrm flipV="1">
            <a:off x="0" y="866744"/>
            <a:ext cx="9570860" cy="45719"/>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32D779AC-FF04-5229-657F-07C2FE674673}"/>
              </a:ext>
            </a:extLst>
          </p:cNvPr>
          <p:cNvSpPr txBox="1"/>
          <p:nvPr/>
        </p:nvSpPr>
        <p:spPr>
          <a:xfrm>
            <a:off x="83127" y="103687"/>
            <a:ext cx="8070273" cy="646331"/>
          </a:xfrm>
          <a:prstGeom prst="rect">
            <a:avLst/>
          </a:prstGeom>
          <a:noFill/>
        </p:spPr>
        <p:txBody>
          <a:bodyPr wrap="square" rtlCol="0">
            <a:spAutoFit/>
          </a:bodyPr>
          <a:lstStyle/>
          <a:p>
            <a:r>
              <a:rPr lang="en-GB" sz="3600" dirty="0">
                <a:solidFill>
                  <a:srgbClr val="002060"/>
                </a:solidFill>
              </a:rPr>
              <a:t>Emerging insights</a:t>
            </a:r>
          </a:p>
        </p:txBody>
      </p:sp>
      <p:sp>
        <p:nvSpPr>
          <p:cNvPr id="14" name="Footer Placeholder 38">
            <a:extLst>
              <a:ext uri="{FF2B5EF4-FFF2-40B4-BE49-F238E27FC236}">
                <a16:creationId xmlns:a16="http://schemas.microsoft.com/office/drawing/2014/main" id="{A9E7449B-F876-CC9B-EF92-DB34A4AECE41}"/>
              </a:ext>
            </a:extLst>
          </p:cNvPr>
          <p:cNvSpPr>
            <a:spLocks noGrp="1"/>
          </p:cNvSpPr>
          <p:nvPr>
            <p:ph type="ftr" sz="quarter" idx="11"/>
          </p:nvPr>
        </p:nvSpPr>
        <p:spPr>
          <a:xfrm>
            <a:off x="3924358" y="186780"/>
            <a:ext cx="4114800" cy="109911"/>
          </a:xfrm>
        </p:spPr>
        <p:txBody>
          <a:bodyPr/>
          <a:lstStyle/>
          <a:p>
            <a:r>
              <a:rPr lang="en-GB" b="1">
                <a:solidFill>
                  <a:srgbClr val="FF0000"/>
                </a:solidFill>
                <a:latin typeface="Times New Roman" panose="02020603050405020304" pitchFamily="18" charset="0"/>
              </a:rPr>
              <a:t>
OFFICIAL</a:t>
            </a:r>
            <a:endParaRPr lang="en-GB" b="1" dirty="0">
              <a:solidFill>
                <a:srgbClr val="FF0000"/>
              </a:solidFill>
              <a:latin typeface="Times New Roman" panose="02020603050405020304" pitchFamily="18" charset="0"/>
            </a:endParaRPr>
          </a:p>
        </p:txBody>
      </p:sp>
      <p:graphicFrame>
        <p:nvGraphicFramePr>
          <p:cNvPr id="7" name="Table 6">
            <a:extLst>
              <a:ext uri="{FF2B5EF4-FFF2-40B4-BE49-F238E27FC236}">
                <a16:creationId xmlns:a16="http://schemas.microsoft.com/office/drawing/2014/main" id="{3B09F118-28C8-21D4-39A9-F03C0740296A}"/>
              </a:ext>
            </a:extLst>
          </p:cNvPr>
          <p:cNvGraphicFramePr>
            <a:graphicFrameLocks noGrp="1"/>
          </p:cNvGraphicFramePr>
          <p:nvPr>
            <p:extLst>
              <p:ext uri="{D42A27DB-BD31-4B8C-83A1-F6EECF244321}">
                <p14:modId xmlns:p14="http://schemas.microsoft.com/office/powerpoint/2010/main" val="3053871767"/>
              </p:ext>
            </p:extLst>
          </p:nvPr>
        </p:nvGraphicFramePr>
        <p:xfrm>
          <a:off x="83127" y="1719075"/>
          <a:ext cx="12024517" cy="5058334"/>
        </p:xfrm>
        <a:graphic>
          <a:graphicData uri="http://schemas.openxmlformats.org/drawingml/2006/table">
            <a:tbl>
              <a:tblPr firstRow="1" bandRow="1">
                <a:effectLst/>
              </a:tblPr>
              <a:tblGrid>
                <a:gridCol w="1804723">
                  <a:extLst>
                    <a:ext uri="{9D8B030D-6E8A-4147-A177-3AD203B41FA5}">
                      <a16:colId xmlns:a16="http://schemas.microsoft.com/office/drawing/2014/main" val="988241948"/>
                    </a:ext>
                  </a:extLst>
                </a:gridCol>
                <a:gridCol w="1062550">
                  <a:extLst>
                    <a:ext uri="{9D8B030D-6E8A-4147-A177-3AD203B41FA5}">
                      <a16:colId xmlns:a16="http://schemas.microsoft.com/office/drawing/2014/main" val="2411583669"/>
                    </a:ext>
                  </a:extLst>
                </a:gridCol>
                <a:gridCol w="1197783">
                  <a:extLst>
                    <a:ext uri="{9D8B030D-6E8A-4147-A177-3AD203B41FA5}">
                      <a16:colId xmlns:a16="http://schemas.microsoft.com/office/drawing/2014/main" val="1850328404"/>
                    </a:ext>
                  </a:extLst>
                </a:gridCol>
                <a:gridCol w="1197783">
                  <a:extLst>
                    <a:ext uri="{9D8B030D-6E8A-4147-A177-3AD203B41FA5}">
                      <a16:colId xmlns:a16="http://schemas.microsoft.com/office/drawing/2014/main" val="2425931297"/>
                    </a:ext>
                  </a:extLst>
                </a:gridCol>
                <a:gridCol w="1178464">
                  <a:extLst>
                    <a:ext uri="{9D8B030D-6E8A-4147-A177-3AD203B41FA5}">
                      <a16:colId xmlns:a16="http://schemas.microsoft.com/office/drawing/2014/main" val="1233848419"/>
                    </a:ext>
                  </a:extLst>
                </a:gridCol>
                <a:gridCol w="1197783">
                  <a:extLst>
                    <a:ext uri="{9D8B030D-6E8A-4147-A177-3AD203B41FA5}">
                      <a16:colId xmlns:a16="http://schemas.microsoft.com/office/drawing/2014/main" val="755882194"/>
                    </a:ext>
                  </a:extLst>
                </a:gridCol>
                <a:gridCol w="1101188">
                  <a:extLst>
                    <a:ext uri="{9D8B030D-6E8A-4147-A177-3AD203B41FA5}">
                      <a16:colId xmlns:a16="http://schemas.microsoft.com/office/drawing/2014/main" val="2461959463"/>
                    </a:ext>
                  </a:extLst>
                </a:gridCol>
                <a:gridCol w="1004592">
                  <a:extLst>
                    <a:ext uri="{9D8B030D-6E8A-4147-A177-3AD203B41FA5}">
                      <a16:colId xmlns:a16="http://schemas.microsoft.com/office/drawing/2014/main" val="2931394219"/>
                    </a:ext>
                  </a:extLst>
                </a:gridCol>
                <a:gridCol w="1125143">
                  <a:extLst>
                    <a:ext uri="{9D8B030D-6E8A-4147-A177-3AD203B41FA5}">
                      <a16:colId xmlns:a16="http://schemas.microsoft.com/office/drawing/2014/main" val="2233874743"/>
                    </a:ext>
                  </a:extLst>
                </a:gridCol>
                <a:gridCol w="1154508">
                  <a:extLst>
                    <a:ext uri="{9D8B030D-6E8A-4147-A177-3AD203B41FA5}">
                      <a16:colId xmlns:a16="http://schemas.microsoft.com/office/drawing/2014/main" val="4134415254"/>
                    </a:ext>
                  </a:extLst>
                </a:gridCol>
              </a:tblGrid>
              <a:tr h="727692">
                <a:tc>
                  <a:txBody>
                    <a:bodyPr/>
                    <a:lstStyle>
                      <a:lvl1pPr marL="0" algn="l" defTabSz="914400" rtl="0" eaLnBrk="1" latinLnBrk="0" hangingPunct="1">
                        <a:defRPr sz="1800" b="1" kern="1200">
                          <a:solidFill>
                            <a:schemeClr val="bg1"/>
                          </a:solidFill>
                          <a:latin typeface="Calibri" panose="020F0502020204030204"/>
                        </a:defRPr>
                      </a:lvl1pPr>
                      <a:lvl2pPr marL="457200" algn="l" defTabSz="914400" rtl="0" eaLnBrk="1" latinLnBrk="0" hangingPunct="1">
                        <a:defRPr sz="1800" b="1" kern="1200">
                          <a:solidFill>
                            <a:schemeClr val="bg1"/>
                          </a:solidFill>
                          <a:latin typeface="Calibri" panose="020F0502020204030204"/>
                        </a:defRPr>
                      </a:lvl2pPr>
                      <a:lvl3pPr marL="914400" algn="l" defTabSz="914400" rtl="0" eaLnBrk="1" latinLnBrk="0" hangingPunct="1">
                        <a:defRPr sz="1800" b="1" kern="1200">
                          <a:solidFill>
                            <a:schemeClr val="bg1"/>
                          </a:solidFill>
                          <a:latin typeface="Calibri" panose="020F0502020204030204"/>
                        </a:defRPr>
                      </a:lvl3pPr>
                      <a:lvl4pPr marL="1371600" algn="l" defTabSz="914400" rtl="0" eaLnBrk="1" latinLnBrk="0" hangingPunct="1">
                        <a:defRPr sz="1800" b="1" kern="1200">
                          <a:solidFill>
                            <a:schemeClr val="bg1"/>
                          </a:solidFill>
                          <a:latin typeface="Calibri" panose="020F0502020204030204"/>
                        </a:defRPr>
                      </a:lvl4pPr>
                      <a:lvl5pPr marL="1828800" algn="l" defTabSz="914400" rtl="0" eaLnBrk="1" latinLnBrk="0" hangingPunct="1">
                        <a:defRPr sz="1800" b="1" kern="1200">
                          <a:solidFill>
                            <a:schemeClr val="bg1"/>
                          </a:solidFill>
                          <a:latin typeface="Calibri" panose="020F0502020204030204"/>
                        </a:defRPr>
                      </a:lvl5pPr>
                      <a:lvl6pPr marL="2286000" algn="l" defTabSz="914400" rtl="0" eaLnBrk="1" latinLnBrk="0" hangingPunct="1">
                        <a:defRPr sz="1800" b="1" kern="1200">
                          <a:solidFill>
                            <a:schemeClr val="bg1"/>
                          </a:solidFill>
                          <a:latin typeface="Calibri" panose="020F0502020204030204"/>
                        </a:defRPr>
                      </a:lvl6pPr>
                      <a:lvl7pPr marL="2743200" algn="l" defTabSz="914400" rtl="0" eaLnBrk="1" latinLnBrk="0" hangingPunct="1">
                        <a:defRPr sz="1800" b="1" kern="1200">
                          <a:solidFill>
                            <a:schemeClr val="bg1"/>
                          </a:solidFill>
                          <a:latin typeface="Calibri" panose="020F0502020204030204"/>
                        </a:defRPr>
                      </a:lvl7pPr>
                      <a:lvl8pPr marL="3200400" algn="l" defTabSz="914400" rtl="0" eaLnBrk="1" latinLnBrk="0" hangingPunct="1">
                        <a:defRPr sz="1800" b="1" kern="1200">
                          <a:solidFill>
                            <a:schemeClr val="bg1"/>
                          </a:solidFill>
                          <a:latin typeface="Calibri" panose="020F0502020204030204"/>
                        </a:defRPr>
                      </a:lvl8pPr>
                      <a:lvl9pPr marL="3657600" algn="l" defTabSz="914400" rtl="0" eaLnBrk="1" latinLnBrk="0" hangingPunct="1">
                        <a:defRPr sz="1800" b="1" kern="1200">
                          <a:solidFill>
                            <a:schemeClr val="bg1"/>
                          </a:solidFill>
                          <a:latin typeface="Calibri" panose="020F0502020204030204"/>
                        </a:defRPr>
                      </a:lvl9pPr>
                    </a:lstStyle>
                    <a:p>
                      <a:endParaRPr lang="en-GB" sz="1400" dirty="0">
                        <a:latin typeface="+mn-lt"/>
                      </a:endParaRPr>
                    </a:p>
                  </a:txBody>
                  <a:tcPr>
                    <a:lnL w="6350" cap="flat" cmpd="sng" algn="ctr">
                      <a:solidFill>
                        <a:srgbClr val="9FA052"/>
                      </a:solidFill>
                      <a:prstDash val="solid"/>
                      <a:miter lim="800000"/>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solidFill>
                      <a:srgbClr val="9FA052"/>
                    </a:solidFill>
                  </a:tcPr>
                </a:tc>
                <a:tc>
                  <a:txBody>
                    <a:bodyPr/>
                    <a:lstStyle>
                      <a:lvl1pPr marL="0" algn="l" defTabSz="914400" rtl="0" eaLnBrk="1" latinLnBrk="0" hangingPunct="1">
                        <a:defRPr sz="1800" b="1" kern="1200">
                          <a:solidFill>
                            <a:schemeClr val="bg1"/>
                          </a:solidFill>
                          <a:latin typeface="Calibri" panose="020F0502020204030204"/>
                        </a:defRPr>
                      </a:lvl1pPr>
                      <a:lvl2pPr marL="457200" algn="l" defTabSz="914400" rtl="0" eaLnBrk="1" latinLnBrk="0" hangingPunct="1">
                        <a:defRPr sz="1800" b="1" kern="1200">
                          <a:solidFill>
                            <a:schemeClr val="bg1"/>
                          </a:solidFill>
                          <a:latin typeface="Calibri" panose="020F0502020204030204"/>
                        </a:defRPr>
                      </a:lvl2pPr>
                      <a:lvl3pPr marL="914400" algn="l" defTabSz="914400" rtl="0" eaLnBrk="1" latinLnBrk="0" hangingPunct="1">
                        <a:defRPr sz="1800" b="1" kern="1200">
                          <a:solidFill>
                            <a:schemeClr val="bg1"/>
                          </a:solidFill>
                          <a:latin typeface="Calibri" panose="020F0502020204030204"/>
                        </a:defRPr>
                      </a:lvl3pPr>
                      <a:lvl4pPr marL="1371600" algn="l" defTabSz="914400" rtl="0" eaLnBrk="1" latinLnBrk="0" hangingPunct="1">
                        <a:defRPr sz="1800" b="1" kern="1200">
                          <a:solidFill>
                            <a:schemeClr val="bg1"/>
                          </a:solidFill>
                          <a:latin typeface="Calibri" panose="020F0502020204030204"/>
                        </a:defRPr>
                      </a:lvl4pPr>
                      <a:lvl5pPr marL="1828800" algn="l" defTabSz="914400" rtl="0" eaLnBrk="1" latinLnBrk="0" hangingPunct="1">
                        <a:defRPr sz="1800" b="1" kern="1200">
                          <a:solidFill>
                            <a:schemeClr val="bg1"/>
                          </a:solidFill>
                          <a:latin typeface="Calibri" panose="020F0502020204030204"/>
                        </a:defRPr>
                      </a:lvl5pPr>
                      <a:lvl6pPr marL="2286000" algn="l" defTabSz="914400" rtl="0" eaLnBrk="1" latinLnBrk="0" hangingPunct="1">
                        <a:defRPr sz="1800" b="1" kern="1200">
                          <a:solidFill>
                            <a:schemeClr val="bg1"/>
                          </a:solidFill>
                          <a:latin typeface="Calibri" panose="020F0502020204030204"/>
                        </a:defRPr>
                      </a:lvl6pPr>
                      <a:lvl7pPr marL="2743200" algn="l" defTabSz="914400" rtl="0" eaLnBrk="1" latinLnBrk="0" hangingPunct="1">
                        <a:defRPr sz="1800" b="1" kern="1200">
                          <a:solidFill>
                            <a:schemeClr val="bg1"/>
                          </a:solidFill>
                          <a:latin typeface="Calibri" panose="020F0502020204030204"/>
                        </a:defRPr>
                      </a:lvl7pPr>
                      <a:lvl8pPr marL="3200400" algn="l" defTabSz="914400" rtl="0" eaLnBrk="1" latinLnBrk="0" hangingPunct="1">
                        <a:defRPr sz="1800" b="1" kern="1200">
                          <a:solidFill>
                            <a:schemeClr val="bg1"/>
                          </a:solidFill>
                          <a:latin typeface="Calibri" panose="020F0502020204030204"/>
                        </a:defRPr>
                      </a:lvl8pPr>
                      <a:lvl9pPr marL="3657600" algn="l" defTabSz="914400" rtl="0" eaLnBrk="1" latinLnBrk="0" hangingPunct="1">
                        <a:defRPr sz="1800" b="1" kern="1200">
                          <a:solidFill>
                            <a:schemeClr val="bg1"/>
                          </a:solidFill>
                          <a:latin typeface="Calibri" panose="020F0502020204030204"/>
                        </a:defRPr>
                      </a:lvl9pPr>
                    </a:lstStyle>
                    <a:p>
                      <a:pPr algn="ctr"/>
                      <a:r>
                        <a:rPr lang="en-GB" sz="1400" dirty="0">
                          <a:latin typeface="+mn-lt"/>
                        </a:rPr>
                        <a:t>Total Sample</a:t>
                      </a:r>
                    </a:p>
                  </a:txBody>
                  <a:tcPr>
                    <a:lnL w="28575" cap="flat" cmpd="sng" algn="ctr">
                      <a:solidFill>
                        <a:srgbClr val="9FA052">
                          <a:lumMod val="75000"/>
                        </a:srgbClr>
                      </a:solidFill>
                      <a:prstDash val="solid"/>
                      <a:round/>
                      <a:headEnd type="none" w="med" len="med"/>
                      <a:tailEnd type="none" w="med" len="med"/>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solidFill>
                      <a:srgbClr val="9FA052"/>
                    </a:solidFill>
                  </a:tcPr>
                </a:tc>
                <a:tc>
                  <a:txBody>
                    <a:bodyPr/>
                    <a:lstStyle>
                      <a:lvl1pPr marL="0" algn="l" defTabSz="914400" rtl="0" eaLnBrk="1" latinLnBrk="0" hangingPunct="1">
                        <a:defRPr sz="1800" b="1" kern="1200">
                          <a:solidFill>
                            <a:schemeClr val="bg1"/>
                          </a:solidFill>
                          <a:latin typeface="Calibri" panose="020F0502020204030204"/>
                        </a:defRPr>
                      </a:lvl1pPr>
                      <a:lvl2pPr marL="457200" algn="l" defTabSz="914400" rtl="0" eaLnBrk="1" latinLnBrk="0" hangingPunct="1">
                        <a:defRPr sz="1800" b="1" kern="1200">
                          <a:solidFill>
                            <a:schemeClr val="bg1"/>
                          </a:solidFill>
                          <a:latin typeface="Calibri" panose="020F0502020204030204"/>
                        </a:defRPr>
                      </a:lvl2pPr>
                      <a:lvl3pPr marL="914400" algn="l" defTabSz="914400" rtl="0" eaLnBrk="1" latinLnBrk="0" hangingPunct="1">
                        <a:defRPr sz="1800" b="1" kern="1200">
                          <a:solidFill>
                            <a:schemeClr val="bg1"/>
                          </a:solidFill>
                          <a:latin typeface="Calibri" panose="020F0502020204030204"/>
                        </a:defRPr>
                      </a:lvl3pPr>
                      <a:lvl4pPr marL="1371600" algn="l" defTabSz="914400" rtl="0" eaLnBrk="1" latinLnBrk="0" hangingPunct="1">
                        <a:defRPr sz="1800" b="1" kern="1200">
                          <a:solidFill>
                            <a:schemeClr val="bg1"/>
                          </a:solidFill>
                          <a:latin typeface="Calibri" panose="020F0502020204030204"/>
                        </a:defRPr>
                      </a:lvl4pPr>
                      <a:lvl5pPr marL="1828800" algn="l" defTabSz="914400" rtl="0" eaLnBrk="1" latinLnBrk="0" hangingPunct="1">
                        <a:defRPr sz="1800" b="1" kern="1200">
                          <a:solidFill>
                            <a:schemeClr val="bg1"/>
                          </a:solidFill>
                          <a:latin typeface="Calibri" panose="020F0502020204030204"/>
                        </a:defRPr>
                      </a:lvl5pPr>
                      <a:lvl6pPr marL="2286000" algn="l" defTabSz="914400" rtl="0" eaLnBrk="1" latinLnBrk="0" hangingPunct="1">
                        <a:defRPr sz="1800" b="1" kern="1200">
                          <a:solidFill>
                            <a:schemeClr val="bg1"/>
                          </a:solidFill>
                          <a:latin typeface="Calibri" panose="020F0502020204030204"/>
                        </a:defRPr>
                      </a:lvl6pPr>
                      <a:lvl7pPr marL="2743200" algn="l" defTabSz="914400" rtl="0" eaLnBrk="1" latinLnBrk="0" hangingPunct="1">
                        <a:defRPr sz="1800" b="1" kern="1200">
                          <a:solidFill>
                            <a:schemeClr val="bg1"/>
                          </a:solidFill>
                          <a:latin typeface="Calibri" panose="020F0502020204030204"/>
                        </a:defRPr>
                      </a:lvl7pPr>
                      <a:lvl8pPr marL="3200400" algn="l" defTabSz="914400" rtl="0" eaLnBrk="1" latinLnBrk="0" hangingPunct="1">
                        <a:defRPr sz="1800" b="1" kern="1200">
                          <a:solidFill>
                            <a:schemeClr val="bg1"/>
                          </a:solidFill>
                          <a:latin typeface="Calibri" panose="020F0502020204030204"/>
                        </a:defRPr>
                      </a:lvl8pPr>
                      <a:lvl9pPr marL="3657600" algn="l" defTabSz="914400" rtl="0" eaLnBrk="1" latinLnBrk="0" hangingPunct="1">
                        <a:defRPr sz="1800" b="1" kern="1200">
                          <a:solidFill>
                            <a:schemeClr val="bg1"/>
                          </a:solidFill>
                          <a:latin typeface="Calibri" panose="020F0502020204030204"/>
                        </a:defRPr>
                      </a:lvl9pPr>
                    </a:lstStyle>
                    <a:p>
                      <a:pPr algn="ctr"/>
                      <a:r>
                        <a:rPr lang="en-GB" sz="1400" dirty="0">
                          <a:latin typeface="+mn-lt"/>
                        </a:rPr>
                        <a:t>Grade 1-4</a:t>
                      </a:r>
                    </a:p>
                  </a:txBody>
                  <a:tcPr>
                    <a:lnL w="2857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solidFill>
                      <a:srgbClr val="9FA052"/>
                    </a:solidFill>
                  </a:tcPr>
                </a:tc>
                <a:tc>
                  <a:txBody>
                    <a:bodyPr/>
                    <a:lstStyle>
                      <a:lvl1pPr marL="0" algn="l" defTabSz="914400" rtl="0" eaLnBrk="1" latinLnBrk="0" hangingPunct="1">
                        <a:defRPr sz="1800" b="1" kern="1200">
                          <a:solidFill>
                            <a:schemeClr val="bg1"/>
                          </a:solidFill>
                          <a:latin typeface="Calibri" panose="020F0502020204030204"/>
                        </a:defRPr>
                      </a:lvl1pPr>
                      <a:lvl2pPr marL="457200" algn="l" defTabSz="914400" rtl="0" eaLnBrk="1" latinLnBrk="0" hangingPunct="1">
                        <a:defRPr sz="1800" b="1" kern="1200">
                          <a:solidFill>
                            <a:schemeClr val="bg1"/>
                          </a:solidFill>
                          <a:latin typeface="Calibri" panose="020F0502020204030204"/>
                        </a:defRPr>
                      </a:lvl2pPr>
                      <a:lvl3pPr marL="914400" algn="l" defTabSz="914400" rtl="0" eaLnBrk="1" latinLnBrk="0" hangingPunct="1">
                        <a:defRPr sz="1800" b="1" kern="1200">
                          <a:solidFill>
                            <a:schemeClr val="bg1"/>
                          </a:solidFill>
                          <a:latin typeface="Calibri" panose="020F0502020204030204"/>
                        </a:defRPr>
                      </a:lvl3pPr>
                      <a:lvl4pPr marL="1371600" algn="l" defTabSz="914400" rtl="0" eaLnBrk="1" latinLnBrk="0" hangingPunct="1">
                        <a:defRPr sz="1800" b="1" kern="1200">
                          <a:solidFill>
                            <a:schemeClr val="bg1"/>
                          </a:solidFill>
                          <a:latin typeface="Calibri" panose="020F0502020204030204"/>
                        </a:defRPr>
                      </a:lvl4pPr>
                      <a:lvl5pPr marL="1828800" algn="l" defTabSz="914400" rtl="0" eaLnBrk="1" latinLnBrk="0" hangingPunct="1">
                        <a:defRPr sz="1800" b="1" kern="1200">
                          <a:solidFill>
                            <a:schemeClr val="bg1"/>
                          </a:solidFill>
                          <a:latin typeface="Calibri" panose="020F0502020204030204"/>
                        </a:defRPr>
                      </a:lvl5pPr>
                      <a:lvl6pPr marL="2286000" algn="l" defTabSz="914400" rtl="0" eaLnBrk="1" latinLnBrk="0" hangingPunct="1">
                        <a:defRPr sz="1800" b="1" kern="1200">
                          <a:solidFill>
                            <a:schemeClr val="bg1"/>
                          </a:solidFill>
                          <a:latin typeface="Calibri" panose="020F0502020204030204"/>
                        </a:defRPr>
                      </a:lvl6pPr>
                      <a:lvl7pPr marL="2743200" algn="l" defTabSz="914400" rtl="0" eaLnBrk="1" latinLnBrk="0" hangingPunct="1">
                        <a:defRPr sz="1800" b="1" kern="1200">
                          <a:solidFill>
                            <a:schemeClr val="bg1"/>
                          </a:solidFill>
                          <a:latin typeface="Calibri" panose="020F0502020204030204"/>
                        </a:defRPr>
                      </a:lvl7pPr>
                      <a:lvl8pPr marL="3200400" algn="l" defTabSz="914400" rtl="0" eaLnBrk="1" latinLnBrk="0" hangingPunct="1">
                        <a:defRPr sz="1800" b="1" kern="1200">
                          <a:solidFill>
                            <a:schemeClr val="bg1"/>
                          </a:solidFill>
                          <a:latin typeface="Calibri" panose="020F0502020204030204"/>
                        </a:defRPr>
                      </a:lvl8pPr>
                      <a:lvl9pPr marL="3657600" algn="l" defTabSz="914400" rtl="0" eaLnBrk="1" latinLnBrk="0" hangingPunct="1">
                        <a:defRPr sz="1800" b="1" kern="1200">
                          <a:solidFill>
                            <a:schemeClr val="bg1"/>
                          </a:solidFill>
                          <a:latin typeface="Calibri" panose="020F0502020204030204"/>
                        </a:defRPr>
                      </a:lvl9pPr>
                    </a:lstStyle>
                    <a:p>
                      <a:pPr algn="ctr"/>
                      <a:r>
                        <a:rPr lang="en-GB" sz="1400" dirty="0">
                          <a:latin typeface="+mn-lt"/>
                        </a:rPr>
                        <a:t>Grade 5-8</a:t>
                      </a:r>
                    </a:p>
                  </a:txBody>
                  <a:tcP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solidFill>
                      <a:srgbClr val="9FA052"/>
                    </a:solidFill>
                  </a:tcPr>
                </a:tc>
                <a:tc>
                  <a:txBody>
                    <a:bodyPr/>
                    <a:lstStyle>
                      <a:lvl1pPr marL="0" algn="l" defTabSz="914400" rtl="0" eaLnBrk="1" latinLnBrk="0" hangingPunct="1">
                        <a:defRPr sz="1800" b="1" kern="1200">
                          <a:solidFill>
                            <a:schemeClr val="bg1"/>
                          </a:solidFill>
                          <a:latin typeface="Calibri" panose="020F0502020204030204"/>
                        </a:defRPr>
                      </a:lvl1pPr>
                      <a:lvl2pPr marL="457200" algn="l" defTabSz="914400" rtl="0" eaLnBrk="1" latinLnBrk="0" hangingPunct="1">
                        <a:defRPr sz="1800" b="1" kern="1200">
                          <a:solidFill>
                            <a:schemeClr val="bg1"/>
                          </a:solidFill>
                          <a:latin typeface="Calibri" panose="020F0502020204030204"/>
                        </a:defRPr>
                      </a:lvl2pPr>
                      <a:lvl3pPr marL="914400" algn="l" defTabSz="914400" rtl="0" eaLnBrk="1" latinLnBrk="0" hangingPunct="1">
                        <a:defRPr sz="1800" b="1" kern="1200">
                          <a:solidFill>
                            <a:schemeClr val="bg1"/>
                          </a:solidFill>
                          <a:latin typeface="Calibri" panose="020F0502020204030204"/>
                        </a:defRPr>
                      </a:lvl3pPr>
                      <a:lvl4pPr marL="1371600" algn="l" defTabSz="914400" rtl="0" eaLnBrk="1" latinLnBrk="0" hangingPunct="1">
                        <a:defRPr sz="1800" b="1" kern="1200">
                          <a:solidFill>
                            <a:schemeClr val="bg1"/>
                          </a:solidFill>
                          <a:latin typeface="Calibri" panose="020F0502020204030204"/>
                        </a:defRPr>
                      </a:lvl4pPr>
                      <a:lvl5pPr marL="1828800" algn="l" defTabSz="914400" rtl="0" eaLnBrk="1" latinLnBrk="0" hangingPunct="1">
                        <a:defRPr sz="1800" b="1" kern="1200">
                          <a:solidFill>
                            <a:schemeClr val="bg1"/>
                          </a:solidFill>
                          <a:latin typeface="Calibri" panose="020F0502020204030204"/>
                        </a:defRPr>
                      </a:lvl5pPr>
                      <a:lvl6pPr marL="2286000" algn="l" defTabSz="914400" rtl="0" eaLnBrk="1" latinLnBrk="0" hangingPunct="1">
                        <a:defRPr sz="1800" b="1" kern="1200">
                          <a:solidFill>
                            <a:schemeClr val="bg1"/>
                          </a:solidFill>
                          <a:latin typeface="Calibri" panose="020F0502020204030204"/>
                        </a:defRPr>
                      </a:lvl6pPr>
                      <a:lvl7pPr marL="2743200" algn="l" defTabSz="914400" rtl="0" eaLnBrk="1" latinLnBrk="0" hangingPunct="1">
                        <a:defRPr sz="1800" b="1" kern="1200">
                          <a:solidFill>
                            <a:schemeClr val="bg1"/>
                          </a:solidFill>
                          <a:latin typeface="Calibri" panose="020F0502020204030204"/>
                        </a:defRPr>
                      </a:lvl7pPr>
                      <a:lvl8pPr marL="3200400" algn="l" defTabSz="914400" rtl="0" eaLnBrk="1" latinLnBrk="0" hangingPunct="1">
                        <a:defRPr sz="1800" b="1" kern="1200">
                          <a:solidFill>
                            <a:schemeClr val="bg1"/>
                          </a:solidFill>
                          <a:latin typeface="Calibri" panose="020F0502020204030204"/>
                        </a:defRPr>
                      </a:lvl8pPr>
                      <a:lvl9pPr marL="3657600" algn="l" defTabSz="914400" rtl="0" eaLnBrk="1" latinLnBrk="0" hangingPunct="1">
                        <a:defRPr sz="1800" b="1" kern="1200">
                          <a:solidFill>
                            <a:schemeClr val="bg1"/>
                          </a:solidFill>
                          <a:latin typeface="Calibri" panose="020F0502020204030204"/>
                        </a:defRPr>
                      </a:lvl9pPr>
                    </a:lstStyle>
                    <a:p>
                      <a:pPr algn="ctr"/>
                      <a:r>
                        <a:rPr lang="en-GB" sz="1400" dirty="0">
                          <a:latin typeface="+mn-lt"/>
                        </a:rPr>
                        <a:t>Grade 9-14</a:t>
                      </a:r>
                    </a:p>
                  </a:txBody>
                  <a:tcPr>
                    <a:lnL w="9525" cap="flat" cmpd="sng" algn="ctr">
                      <a:solidFill>
                        <a:srgbClr val="9FA052">
                          <a:lumMod val="75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solidFill>
                      <a:srgbClr val="9FA052"/>
                    </a:solidFill>
                  </a:tcPr>
                </a:tc>
                <a:tc>
                  <a:txBody>
                    <a:bodyPr/>
                    <a:lstStyle>
                      <a:lvl1pPr marL="0" algn="l" defTabSz="914400" rtl="0" eaLnBrk="1" latinLnBrk="0" hangingPunct="1">
                        <a:defRPr sz="1800" b="1" kern="1200">
                          <a:solidFill>
                            <a:schemeClr val="bg1"/>
                          </a:solidFill>
                          <a:latin typeface="Calibri" panose="020F0502020204030204"/>
                        </a:defRPr>
                      </a:lvl1pPr>
                      <a:lvl2pPr marL="457200" algn="l" defTabSz="914400" rtl="0" eaLnBrk="1" latinLnBrk="0" hangingPunct="1">
                        <a:defRPr sz="1800" b="1" kern="1200">
                          <a:solidFill>
                            <a:schemeClr val="bg1"/>
                          </a:solidFill>
                          <a:latin typeface="Calibri" panose="020F0502020204030204"/>
                        </a:defRPr>
                      </a:lvl2pPr>
                      <a:lvl3pPr marL="914400" algn="l" defTabSz="914400" rtl="0" eaLnBrk="1" latinLnBrk="0" hangingPunct="1">
                        <a:defRPr sz="1800" b="1" kern="1200">
                          <a:solidFill>
                            <a:schemeClr val="bg1"/>
                          </a:solidFill>
                          <a:latin typeface="Calibri" panose="020F0502020204030204"/>
                        </a:defRPr>
                      </a:lvl3pPr>
                      <a:lvl4pPr marL="1371600" algn="l" defTabSz="914400" rtl="0" eaLnBrk="1" latinLnBrk="0" hangingPunct="1">
                        <a:defRPr sz="1800" b="1" kern="1200">
                          <a:solidFill>
                            <a:schemeClr val="bg1"/>
                          </a:solidFill>
                          <a:latin typeface="Calibri" panose="020F0502020204030204"/>
                        </a:defRPr>
                      </a:lvl4pPr>
                      <a:lvl5pPr marL="1828800" algn="l" defTabSz="914400" rtl="0" eaLnBrk="1" latinLnBrk="0" hangingPunct="1">
                        <a:defRPr sz="1800" b="1" kern="1200">
                          <a:solidFill>
                            <a:schemeClr val="bg1"/>
                          </a:solidFill>
                          <a:latin typeface="Calibri" panose="020F0502020204030204"/>
                        </a:defRPr>
                      </a:lvl5pPr>
                      <a:lvl6pPr marL="2286000" algn="l" defTabSz="914400" rtl="0" eaLnBrk="1" latinLnBrk="0" hangingPunct="1">
                        <a:defRPr sz="1800" b="1" kern="1200">
                          <a:solidFill>
                            <a:schemeClr val="bg1"/>
                          </a:solidFill>
                          <a:latin typeface="Calibri" panose="020F0502020204030204"/>
                        </a:defRPr>
                      </a:lvl6pPr>
                      <a:lvl7pPr marL="2743200" algn="l" defTabSz="914400" rtl="0" eaLnBrk="1" latinLnBrk="0" hangingPunct="1">
                        <a:defRPr sz="1800" b="1" kern="1200">
                          <a:solidFill>
                            <a:schemeClr val="bg1"/>
                          </a:solidFill>
                          <a:latin typeface="Calibri" panose="020F0502020204030204"/>
                        </a:defRPr>
                      </a:lvl7pPr>
                      <a:lvl8pPr marL="3200400" algn="l" defTabSz="914400" rtl="0" eaLnBrk="1" latinLnBrk="0" hangingPunct="1">
                        <a:defRPr sz="1800" b="1" kern="1200">
                          <a:solidFill>
                            <a:schemeClr val="bg1"/>
                          </a:solidFill>
                          <a:latin typeface="Calibri" panose="020F0502020204030204"/>
                        </a:defRPr>
                      </a:lvl8pPr>
                      <a:lvl9pPr marL="3657600" algn="l" defTabSz="914400" rtl="0" eaLnBrk="1" latinLnBrk="0" hangingPunct="1">
                        <a:defRPr sz="1800" b="1" kern="1200">
                          <a:solidFill>
                            <a:schemeClr val="bg1"/>
                          </a:solidFill>
                          <a:latin typeface="Calibri" panose="020F0502020204030204"/>
                        </a:defRPr>
                      </a:lvl9pPr>
                    </a:lstStyle>
                    <a:p>
                      <a:pPr algn="ctr"/>
                      <a:r>
                        <a:rPr lang="en-GB" sz="1400" dirty="0">
                          <a:latin typeface="+mn-lt"/>
                        </a:rPr>
                        <a:t>Constable</a:t>
                      </a:r>
                    </a:p>
                  </a:txBody>
                  <a:tcPr>
                    <a:lnL w="28575" cap="flat" cmpd="sng" algn="ctr">
                      <a:solidFill>
                        <a:srgbClr val="9FA052">
                          <a:lumMod val="50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solidFill>
                      <a:srgbClr val="9FA052"/>
                    </a:solidFill>
                  </a:tcPr>
                </a:tc>
                <a:tc>
                  <a:txBody>
                    <a:bodyPr/>
                    <a:lstStyle>
                      <a:lvl1pPr marL="0" algn="l" defTabSz="914400" rtl="0" eaLnBrk="1" latinLnBrk="0" hangingPunct="1">
                        <a:defRPr sz="1800" b="1" kern="1200">
                          <a:solidFill>
                            <a:schemeClr val="bg1"/>
                          </a:solidFill>
                          <a:latin typeface="Calibri" panose="020F0502020204030204"/>
                        </a:defRPr>
                      </a:lvl1pPr>
                      <a:lvl2pPr marL="457200" algn="l" defTabSz="914400" rtl="0" eaLnBrk="1" latinLnBrk="0" hangingPunct="1">
                        <a:defRPr sz="1800" b="1" kern="1200">
                          <a:solidFill>
                            <a:schemeClr val="bg1"/>
                          </a:solidFill>
                          <a:latin typeface="Calibri" panose="020F0502020204030204"/>
                        </a:defRPr>
                      </a:lvl2pPr>
                      <a:lvl3pPr marL="914400" algn="l" defTabSz="914400" rtl="0" eaLnBrk="1" latinLnBrk="0" hangingPunct="1">
                        <a:defRPr sz="1800" b="1" kern="1200">
                          <a:solidFill>
                            <a:schemeClr val="bg1"/>
                          </a:solidFill>
                          <a:latin typeface="Calibri" panose="020F0502020204030204"/>
                        </a:defRPr>
                      </a:lvl3pPr>
                      <a:lvl4pPr marL="1371600" algn="l" defTabSz="914400" rtl="0" eaLnBrk="1" latinLnBrk="0" hangingPunct="1">
                        <a:defRPr sz="1800" b="1" kern="1200">
                          <a:solidFill>
                            <a:schemeClr val="bg1"/>
                          </a:solidFill>
                          <a:latin typeface="Calibri" panose="020F0502020204030204"/>
                        </a:defRPr>
                      </a:lvl4pPr>
                      <a:lvl5pPr marL="1828800" algn="l" defTabSz="914400" rtl="0" eaLnBrk="1" latinLnBrk="0" hangingPunct="1">
                        <a:defRPr sz="1800" b="1" kern="1200">
                          <a:solidFill>
                            <a:schemeClr val="bg1"/>
                          </a:solidFill>
                          <a:latin typeface="Calibri" panose="020F0502020204030204"/>
                        </a:defRPr>
                      </a:lvl5pPr>
                      <a:lvl6pPr marL="2286000" algn="l" defTabSz="914400" rtl="0" eaLnBrk="1" latinLnBrk="0" hangingPunct="1">
                        <a:defRPr sz="1800" b="1" kern="1200">
                          <a:solidFill>
                            <a:schemeClr val="bg1"/>
                          </a:solidFill>
                          <a:latin typeface="Calibri" panose="020F0502020204030204"/>
                        </a:defRPr>
                      </a:lvl6pPr>
                      <a:lvl7pPr marL="2743200" algn="l" defTabSz="914400" rtl="0" eaLnBrk="1" latinLnBrk="0" hangingPunct="1">
                        <a:defRPr sz="1800" b="1" kern="1200">
                          <a:solidFill>
                            <a:schemeClr val="bg1"/>
                          </a:solidFill>
                          <a:latin typeface="Calibri" panose="020F0502020204030204"/>
                        </a:defRPr>
                      </a:lvl7pPr>
                      <a:lvl8pPr marL="3200400" algn="l" defTabSz="914400" rtl="0" eaLnBrk="1" latinLnBrk="0" hangingPunct="1">
                        <a:defRPr sz="1800" b="1" kern="1200">
                          <a:solidFill>
                            <a:schemeClr val="bg1"/>
                          </a:solidFill>
                          <a:latin typeface="Calibri" panose="020F0502020204030204"/>
                        </a:defRPr>
                      </a:lvl8pPr>
                      <a:lvl9pPr marL="3657600" algn="l" defTabSz="914400" rtl="0" eaLnBrk="1" latinLnBrk="0" hangingPunct="1">
                        <a:defRPr sz="1800" b="1" kern="1200">
                          <a:solidFill>
                            <a:schemeClr val="bg1"/>
                          </a:solidFill>
                          <a:latin typeface="Calibri" panose="020F0502020204030204"/>
                        </a:defRPr>
                      </a:lvl9pPr>
                    </a:lstStyle>
                    <a:p>
                      <a:pPr algn="ctr"/>
                      <a:r>
                        <a:rPr lang="en-GB" sz="1400" dirty="0">
                          <a:latin typeface="+mn-lt"/>
                        </a:rPr>
                        <a:t>Sergeant</a:t>
                      </a:r>
                    </a:p>
                  </a:txBody>
                  <a:tcP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solidFill>
                      <a:srgbClr val="9FA052"/>
                    </a:solidFill>
                  </a:tcPr>
                </a:tc>
                <a:tc>
                  <a:txBody>
                    <a:bodyPr/>
                    <a:lstStyle>
                      <a:lvl1pPr marL="0" algn="l" defTabSz="914400" rtl="0" eaLnBrk="1" latinLnBrk="0" hangingPunct="1">
                        <a:defRPr sz="1800" b="1" kern="1200">
                          <a:solidFill>
                            <a:schemeClr val="bg1"/>
                          </a:solidFill>
                          <a:latin typeface="Calibri" panose="020F0502020204030204"/>
                        </a:defRPr>
                      </a:lvl1pPr>
                      <a:lvl2pPr marL="457200" algn="l" defTabSz="914400" rtl="0" eaLnBrk="1" latinLnBrk="0" hangingPunct="1">
                        <a:defRPr sz="1800" b="1" kern="1200">
                          <a:solidFill>
                            <a:schemeClr val="bg1"/>
                          </a:solidFill>
                          <a:latin typeface="Calibri" panose="020F0502020204030204"/>
                        </a:defRPr>
                      </a:lvl2pPr>
                      <a:lvl3pPr marL="914400" algn="l" defTabSz="914400" rtl="0" eaLnBrk="1" latinLnBrk="0" hangingPunct="1">
                        <a:defRPr sz="1800" b="1" kern="1200">
                          <a:solidFill>
                            <a:schemeClr val="bg1"/>
                          </a:solidFill>
                          <a:latin typeface="Calibri" panose="020F0502020204030204"/>
                        </a:defRPr>
                      </a:lvl3pPr>
                      <a:lvl4pPr marL="1371600" algn="l" defTabSz="914400" rtl="0" eaLnBrk="1" latinLnBrk="0" hangingPunct="1">
                        <a:defRPr sz="1800" b="1" kern="1200">
                          <a:solidFill>
                            <a:schemeClr val="bg1"/>
                          </a:solidFill>
                          <a:latin typeface="Calibri" panose="020F0502020204030204"/>
                        </a:defRPr>
                      </a:lvl4pPr>
                      <a:lvl5pPr marL="1828800" algn="l" defTabSz="914400" rtl="0" eaLnBrk="1" latinLnBrk="0" hangingPunct="1">
                        <a:defRPr sz="1800" b="1" kern="1200">
                          <a:solidFill>
                            <a:schemeClr val="bg1"/>
                          </a:solidFill>
                          <a:latin typeface="Calibri" panose="020F0502020204030204"/>
                        </a:defRPr>
                      </a:lvl5pPr>
                      <a:lvl6pPr marL="2286000" algn="l" defTabSz="914400" rtl="0" eaLnBrk="1" latinLnBrk="0" hangingPunct="1">
                        <a:defRPr sz="1800" b="1" kern="1200">
                          <a:solidFill>
                            <a:schemeClr val="bg1"/>
                          </a:solidFill>
                          <a:latin typeface="Calibri" panose="020F0502020204030204"/>
                        </a:defRPr>
                      </a:lvl6pPr>
                      <a:lvl7pPr marL="2743200" algn="l" defTabSz="914400" rtl="0" eaLnBrk="1" latinLnBrk="0" hangingPunct="1">
                        <a:defRPr sz="1800" b="1" kern="1200">
                          <a:solidFill>
                            <a:schemeClr val="bg1"/>
                          </a:solidFill>
                          <a:latin typeface="Calibri" panose="020F0502020204030204"/>
                        </a:defRPr>
                      </a:lvl7pPr>
                      <a:lvl8pPr marL="3200400" algn="l" defTabSz="914400" rtl="0" eaLnBrk="1" latinLnBrk="0" hangingPunct="1">
                        <a:defRPr sz="1800" b="1" kern="1200">
                          <a:solidFill>
                            <a:schemeClr val="bg1"/>
                          </a:solidFill>
                          <a:latin typeface="Calibri" panose="020F0502020204030204"/>
                        </a:defRPr>
                      </a:lvl8pPr>
                      <a:lvl9pPr marL="3657600" algn="l" defTabSz="914400" rtl="0" eaLnBrk="1" latinLnBrk="0" hangingPunct="1">
                        <a:defRPr sz="1800" b="1" kern="1200">
                          <a:solidFill>
                            <a:schemeClr val="bg1"/>
                          </a:solidFill>
                          <a:latin typeface="Calibri" panose="020F0502020204030204"/>
                        </a:defRPr>
                      </a:lvl9pPr>
                    </a:lstStyle>
                    <a:p>
                      <a:pPr algn="ctr"/>
                      <a:r>
                        <a:rPr lang="en-GB" sz="1400" dirty="0">
                          <a:latin typeface="+mn-lt"/>
                        </a:rPr>
                        <a:t>Inspector</a:t>
                      </a:r>
                    </a:p>
                  </a:txBody>
                  <a:tcP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solidFill>
                      <a:srgbClr val="9FA052"/>
                    </a:solidFill>
                  </a:tcPr>
                </a:tc>
                <a:tc>
                  <a:txBody>
                    <a:bodyPr/>
                    <a:lstStyle>
                      <a:lvl1pPr marL="0" algn="l" defTabSz="914400" rtl="0" eaLnBrk="1" latinLnBrk="0" hangingPunct="1">
                        <a:defRPr sz="1800" b="1" kern="1200">
                          <a:solidFill>
                            <a:schemeClr val="bg1"/>
                          </a:solidFill>
                          <a:latin typeface="Calibri" panose="020F0502020204030204"/>
                        </a:defRPr>
                      </a:lvl1pPr>
                      <a:lvl2pPr marL="457200" algn="l" defTabSz="914400" rtl="0" eaLnBrk="1" latinLnBrk="0" hangingPunct="1">
                        <a:defRPr sz="1800" b="1" kern="1200">
                          <a:solidFill>
                            <a:schemeClr val="bg1"/>
                          </a:solidFill>
                          <a:latin typeface="Calibri" panose="020F0502020204030204"/>
                        </a:defRPr>
                      </a:lvl2pPr>
                      <a:lvl3pPr marL="914400" algn="l" defTabSz="914400" rtl="0" eaLnBrk="1" latinLnBrk="0" hangingPunct="1">
                        <a:defRPr sz="1800" b="1" kern="1200">
                          <a:solidFill>
                            <a:schemeClr val="bg1"/>
                          </a:solidFill>
                          <a:latin typeface="Calibri" panose="020F0502020204030204"/>
                        </a:defRPr>
                      </a:lvl3pPr>
                      <a:lvl4pPr marL="1371600" algn="l" defTabSz="914400" rtl="0" eaLnBrk="1" latinLnBrk="0" hangingPunct="1">
                        <a:defRPr sz="1800" b="1" kern="1200">
                          <a:solidFill>
                            <a:schemeClr val="bg1"/>
                          </a:solidFill>
                          <a:latin typeface="Calibri" panose="020F0502020204030204"/>
                        </a:defRPr>
                      </a:lvl4pPr>
                      <a:lvl5pPr marL="1828800" algn="l" defTabSz="914400" rtl="0" eaLnBrk="1" latinLnBrk="0" hangingPunct="1">
                        <a:defRPr sz="1800" b="1" kern="1200">
                          <a:solidFill>
                            <a:schemeClr val="bg1"/>
                          </a:solidFill>
                          <a:latin typeface="Calibri" panose="020F0502020204030204"/>
                        </a:defRPr>
                      </a:lvl5pPr>
                      <a:lvl6pPr marL="2286000" algn="l" defTabSz="914400" rtl="0" eaLnBrk="1" latinLnBrk="0" hangingPunct="1">
                        <a:defRPr sz="1800" b="1" kern="1200">
                          <a:solidFill>
                            <a:schemeClr val="bg1"/>
                          </a:solidFill>
                          <a:latin typeface="Calibri" panose="020F0502020204030204"/>
                        </a:defRPr>
                      </a:lvl6pPr>
                      <a:lvl7pPr marL="2743200" algn="l" defTabSz="914400" rtl="0" eaLnBrk="1" latinLnBrk="0" hangingPunct="1">
                        <a:defRPr sz="1800" b="1" kern="1200">
                          <a:solidFill>
                            <a:schemeClr val="bg1"/>
                          </a:solidFill>
                          <a:latin typeface="Calibri" panose="020F0502020204030204"/>
                        </a:defRPr>
                      </a:lvl7pPr>
                      <a:lvl8pPr marL="3200400" algn="l" defTabSz="914400" rtl="0" eaLnBrk="1" latinLnBrk="0" hangingPunct="1">
                        <a:defRPr sz="1800" b="1" kern="1200">
                          <a:solidFill>
                            <a:schemeClr val="bg1"/>
                          </a:solidFill>
                          <a:latin typeface="Calibri" panose="020F0502020204030204"/>
                        </a:defRPr>
                      </a:lvl8pPr>
                      <a:lvl9pPr marL="3657600" algn="l" defTabSz="914400" rtl="0" eaLnBrk="1" latinLnBrk="0" hangingPunct="1">
                        <a:defRPr sz="1800" b="1" kern="1200">
                          <a:solidFill>
                            <a:schemeClr val="bg1"/>
                          </a:solidFill>
                          <a:latin typeface="Calibri" panose="020F0502020204030204"/>
                        </a:defRPr>
                      </a:lvl9pPr>
                    </a:lstStyle>
                    <a:p>
                      <a:pPr algn="ctr"/>
                      <a:r>
                        <a:rPr lang="en-GB" sz="1400" dirty="0">
                          <a:latin typeface="+mn-lt"/>
                        </a:rPr>
                        <a:t>Chief Inspector</a:t>
                      </a:r>
                    </a:p>
                  </a:txBody>
                  <a:tcP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solidFill>
                      <a:srgbClr val="9FA052"/>
                    </a:solidFill>
                  </a:tcPr>
                </a:tc>
                <a:tc>
                  <a:txBody>
                    <a:bodyPr/>
                    <a:lstStyle>
                      <a:lvl1pPr marL="0" algn="l" defTabSz="914400" rtl="0" eaLnBrk="1" latinLnBrk="0" hangingPunct="1">
                        <a:defRPr sz="1800" b="1" kern="1200">
                          <a:solidFill>
                            <a:schemeClr val="bg1"/>
                          </a:solidFill>
                          <a:latin typeface="Calibri" panose="020F0502020204030204"/>
                        </a:defRPr>
                      </a:lvl1pPr>
                      <a:lvl2pPr marL="457200" algn="l" defTabSz="914400" rtl="0" eaLnBrk="1" latinLnBrk="0" hangingPunct="1">
                        <a:defRPr sz="1800" b="1" kern="1200">
                          <a:solidFill>
                            <a:schemeClr val="bg1"/>
                          </a:solidFill>
                          <a:latin typeface="Calibri" panose="020F0502020204030204"/>
                        </a:defRPr>
                      </a:lvl2pPr>
                      <a:lvl3pPr marL="914400" algn="l" defTabSz="914400" rtl="0" eaLnBrk="1" latinLnBrk="0" hangingPunct="1">
                        <a:defRPr sz="1800" b="1" kern="1200">
                          <a:solidFill>
                            <a:schemeClr val="bg1"/>
                          </a:solidFill>
                          <a:latin typeface="Calibri" panose="020F0502020204030204"/>
                        </a:defRPr>
                      </a:lvl3pPr>
                      <a:lvl4pPr marL="1371600" algn="l" defTabSz="914400" rtl="0" eaLnBrk="1" latinLnBrk="0" hangingPunct="1">
                        <a:defRPr sz="1800" b="1" kern="1200">
                          <a:solidFill>
                            <a:schemeClr val="bg1"/>
                          </a:solidFill>
                          <a:latin typeface="Calibri" panose="020F0502020204030204"/>
                        </a:defRPr>
                      </a:lvl4pPr>
                      <a:lvl5pPr marL="1828800" algn="l" defTabSz="914400" rtl="0" eaLnBrk="1" latinLnBrk="0" hangingPunct="1">
                        <a:defRPr sz="1800" b="1" kern="1200">
                          <a:solidFill>
                            <a:schemeClr val="bg1"/>
                          </a:solidFill>
                          <a:latin typeface="Calibri" panose="020F0502020204030204"/>
                        </a:defRPr>
                      </a:lvl5pPr>
                      <a:lvl6pPr marL="2286000" algn="l" defTabSz="914400" rtl="0" eaLnBrk="1" latinLnBrk="0" hangingPunct="1">
                        <a:defRPr sz="1800" b="1" kern="1200">
                          <a:solidFill>
                            <a:schemeClr val="bg1"/>
                          </a:solidFill>
                          <a:latin typeface="Calibri" panose="020F0502020204030204"/>
                        </a:defRPr>
                      </a:lvl6pPr>
                      <a:lvl7pPr marL="2743200" algn="l" defTabSz="914400" rtl="0" eaLnBrk="1" latinLnBrk="0" hangingPunct="1">
                        <a:defRPr sz="1800" b="1" kern="1200">
                          <a:solidFill>
                            <a:schemeClr val="bg1"/>
                          </a:solidFill>
                          <a:latin typeface="Calibri" panose="020F0502020204030204"/>
                        </a:defRPr>
                      </a:lvl7pPr>
                      <a:lvl8pPr marL="3200400" algn="l" defTabSz="914400" rtl="0" eaLnBrk="1" latinLnBrk="0" hangingPunct="1">
                        <a:defRPr sz="1800" b="1" kern="1200">
                          <a:solidFill>
                            <a:schemeClr val="bg1"/>
                          </a:solidFill>
                          <a:latin typeface="Calibri" panose="020F0502020204030204"/>
                        </a:defRPr>
                      </a:lvl8pPr>
                      <a:lvl9pPr marL="3657600" algn="l" defTabSz="914400" rtl="0" eaLnBrk="1" latinLnBrk="0" hangingPunct="1">
                        <a:defRPr sz="1800" b="1" kern="1200">
                          <a:solidFill>
                            <a:schemeClr val="bg1"/>
                          </a:solidFill>
                          <a:latin typeface="Calibri" panose="020F0502020204030204"/>
                        </a:defRPr>
                      </a:lvl9pPr>
                    </a:lstStyle>
                    <a:p>
                      <a:pPr algn="ctr"/>
                      <a:r>
                        <a:rPr lang="en-GB" sz="1400" dirty="0">
                          <a:latin typeface="+mn-lt"/>
                        </a:rPr>
                        <a:t>Supt./Chief Supt./</a:t>
                      </a:r>
                    </a:p>
                    <a:p>
                      <a:pPr algn="ctr"/>
                      <a:r>
                        <a:rPr lang="en-GB" sz="1400" dirty="0">
                          <a:latin typeface="+mn-lt"/>
                        </a:rPr>
                        <a:t>Executive</a:t>
                      </a:r>
                    </a:p>
                  </a:txBody>
                  <a:tcP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solidFill>
                      <a:srgbClr val="9FA052"/>
                    </a:solidFill>
                  </a:tcPr>
                </a:tc>
                <a:extLst>
                  <a:ext uri="{0D108BD9-81ED-4DB2-BD59-A6C34878D82A}">
                    <a16:rowId xmlns:a16="http://schemas.microsoft.com/office/drawing/2014/main" val="267053715"/>
                  </a:ext>
                </a:extLst>
              </a:tr>
              <a:tr h="956618">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r>
                        <a:rPr lang="en-GB" sz="1600" b="1" dirty="0">
                          <a:solidFill>
                            <a:schemeClr val="tx1"/>
                          </a:solidFill>
                          <a:latin typeface="+mn-lt"/>
                        </a:rPr>
                        <a:t>Overall Engagement </a:t>
                      </a:r>
                    </a:p>
                    <a:p>
                      <a:r>
                        <a:rPr lang="en-GB" sz="1600" b="1" dirty="0">
                          <a:solidFill>
                            <a:schemeClr val="tx1"/>
                          </a:solidFill>
                          <a:latin typeface="+mn-lt"/>
                        </a:rPr>
                        <a:t>(All topics)</a:t>
                      </a:r>
                    </a:p>
                  </a:txBody>
                  <a:tcPr>
                    <a:lnL w="6350" cap="flat" cmpd="sng" algn="ctr">
                      <a:solidFill>
                        <a:srgbClr val="9FA052"/>
                      </a:solidFill>
                      <a:prstDash val="solid"/>
                      <a:miter lim="800000"/>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a:latin typeface="+mn-lt"/>
                        </a:rPr>
                        <a:t>57%</a:t>
                      </a:r>
                      <a:endParaRPr lang="en-GB" sz="1400" b="1" dirty="0">
                        <a:latin typeface="+mn-lt"/>
                      </a:endParaRPr>
                    </a:p>
                  </a:txBody>
                  <a:tcPr anchor="ctr">
                    <a:lnL w="28575" cap="flat" cmpd="sng" algn="ctr">
                      <a:solidFill>
                        <a:srgbClr val="9FA052">
                          <a:lumMod val="75000"/>
                        </a:srgbClr>
                      </a:solidFill>
                      <a:prstDash val="solid"/>
                      <a:round/>
                      <a:headEnd type="none" w="med" len="med"/>
                      <a:tailEnd type="none" w="med" len="med"/>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latin typeface="+mn-lt"/>
                        </a:rPr>
                        <a:t>58%</a:t>
                      </a:r>
                    </a:p>
                  </a:txBody>
                  <a:tcPr anchor="ctr">
                    <a:lnL w="2857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latin typeface="+mn-lt"/>
                        </a:rPr>
                        <a:t>67%</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C000"/>
                        </a:gs>
                        <a:gs pos="74000">
                          <a:srgbClr val="FFFFFF"/>
                        </a:gs>
                        <a:gs pos="83000">
                          <a:srgbClr val="FFFFFF"/>
                        </a:gs>
                        <a:gs pos="100000">
                          <a:srgbClr val="FFFFFF"/>
                        </a:gs>
                      </a:gsLst>
                      <a:path path="shape">
                        <a:fillToRect l="50000" t="50000" r="50000" b="50000"/>
                      </a:path>
                      <a:tileRect/>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74%</a:t>
                      </a:r>
                    </a:p>
                  </a:txBody>
                  <a:tcPr anchor="ctr">
                    <a:lnL w="9525" cap="flat" cmpd="sng" algn="ctr">
                      <a:solidFill>
                        <a:srgbClr val="9FA052">
                          <a:lumMod val="75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52%</a:t>
                      </a:r>
                    </a:p>
                  </a:txBody>
                  <a:tcPr anchor="ctr">
                    <a:lnL w="28575" cap="flat" cmpd="sng" algn="ctr">
                      <a:solidFill>
                        <a:srgbClr val="9FA052">
                          <a:lumMod val="50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60%</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67%</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74%</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79%</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extLst>
                  <a:ext uri="{0D108BD9-81ED-4DB2-BD59-A6C34878D82A}">
                    <a16:rowId xmlns:a16="http://schemas.microsoft.com/office/drawing/2014/main" val="1529267657"/>
                  </a:ext>
                </a:extLst>
              </a:tr>
              <a:tr h="431069">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r>
                        <a:rPr lang="en-GB" sz="1600" dirty="0">
                          <a:solidFill>
                            <a:schemeClr val="tx1"/>
                          </a:solidFill>
                          <a:latin typeface="+mn-lt"/>
                        </a:rPr>
                        <a:t>Our Organisation</a:t>
                      </a:r>
                    </a:p>
                  </a:txBody>
                  <a:tcPr>
                    <a:lnL w="6350" cap="flat" cmpd="sng" algn="ctr">
                      <a:solidFill>
                        <a:srgbClr val="9FA052"/>
                      </a:solidFill>
                      <a:prstDash val="solid"/>
                      <a:miter lim="800000"/>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a:solidFill>
                            <a:schemeClr val="bg1"/>
                          </a:solidFill>
                          <a:latin typeface="+mn-lt"/>
                        </a:rPr>
                        <a:t>43%</a:t>
                      </a:r>
                      <a:endParaRPr lang="en-GB" sz="1400" b="1" dirty="0">
                        <a:solidFill>
                          <a:schemeClr val="bg1"/>
                        </a:solidFill>
                        <a:latin typeface="+mn-lt"/>
                      </a:endParaRPr>
                    </a:p>
                  </a:txBody>
                  <a:tcPr anchor="ctr">
                    <a:lnL w="28575" cap="flat" cmpd="sng" algn="ctr">
                      <a:solidFill>
                        <a:srgbClr val="9FA052">
                          <a:lumMod val="75000"/>
                        </a:srgbClr>
                      </a:solidFill>
                      <a:prstDash val="solid"/>
                      <a:round/>
                      <a:headEnd type="none" w="med" len="med"/>
                      <a:tailEnd type="none" w="med" len="med"/>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gradFill>
                      <a:gsLst>
                        <a:gs pos="0">
                          <a:srgbClr val="C00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50%</a:t>
                      </a:r>
                    </a:p>
                  </a:txBody>
                  <a:tcPr anchor="ctr">
                    <a:lnL w="2857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algn="ctr" defTabSz="914400" rtl="0" eaLnBrk="1" latinLnBrk="0" hangingPunct="1"/>
                      <a:r>
                        <a:rPr lang="en-GB" sz="1400" b="1" kern="1200" dirty="0">
                          <a:solidFill>
                            <a:schemeClr val="tx1"/>
                          </a:solidFill>
                          <a:latin typeface="+mn-lt"/>
                          <a:ea typeface="+mn-ea"/>
                          <a:cs typeface="+mn-cs"/>
                        </a:rPr>
                        <a:t>58%</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C000"/>
                        </a:gs>
                        <a:gs pos="74000">
                          <a:srgbClr val="FFFFFF"/>
                        </a:gs>
                        <a:gs pos="83000">
                          <a:srgbClr val="FFFFFF"/>
                        </a:gs>
                        <a:gs pos="100000">
                          <a:srgbClr val="FFFFFF"/>
                        </a:gs>
                      </a:gsLst>
                      <a:path path="shape">
                        <a:fillToRect l="50000" t="50000" r="50000" b="50000"/>
                      </a:path>
                      <a:tileRect/>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64%</a:t>
                      </a:r>
                    </a:p>
                  </a:txBody>
                  <a:tcPr anchor="ctr">
                    <a:lnL w="9525" cap="flat" cmpd="sng" algn="ctr">
                      <a:solidFill>
                        <a:srgbClr val="9FA052">
                          <a:lumMod val="75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bg1"/>
                          </a:solidFill>
                          <a:latin typeface="+mn-lt"/>
                        </a:rPr>
                        <a:t>36%</a:t>
                      </a:r>
                    </a:p>
                  </a:txBody>
                  <a:tcPr anchor="ctr">
                    <a:lnL w="28575" cap="flat" cmpd="sng" algn="ctr">
                      <a:solidFill>
                        <a:srgbClr val="9FA052">
                          <a:lumMod val="50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C00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bg1"/>
                          </a:solidFill>
                          <a:latin typeface="+mn-lt"/>
                        </a:rPr>
                        <a:t>43%</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C00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52%</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62%</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69%</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extLst>
                  <a:ext uri="{0D108BD9-81ED-4DB2-BD59-A6C34878D82A}">
                    <a16:rowId xmlns:a16="http://schemas.microsoft.com/office/drawing/2014/main" val="706753041"/>
                  </a:ext>
                </a:extLst>
              </a:tr>
              <a:tr h="431069">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r>
                        <a:rPr lang="en-GB" sz="1600" dirty="0">
                          <a:solidFill>
                            <a:schemeClr val="tx1"/>
                          </a:solidFill>
                          <a:latin typeface="+mn-lt"/>
                        </a:rPr>
                        <a:t>Our Culture</a:t>
                      </a:r>
                    </a:p>
                  </a:txBody>
                  <a:tcPr>
                    <a:lnL w="6350" cap="flat" cmpd="sng" algn="ctr">
                      <a:solidFill>
                        <a:srgbClr val="9FA052"/>
                      </a:solidFill>
                      <a:prstDash val="solid"/>
                      <a:miter lim="800000"/>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a:solidFill>
                            <a:schemeClr val="tx1"/>
                          </a:solidFill>
                          <a:latin typeface="+mn-lt"/>
                        </a:rPr>
                        <a:t>66%</a:t>
                      </a:r>
                      <a:endParaRPr lang="en-GB" sz="1400" b="1" dirty="0">
                        <a:solidFill>
                          <a:schemeClr val="tx1"/>
                        </a:solidFill>
                        <a:latin typeface="+mn-lt"/>
                      </a:endParaRPr>
                    </a:p>
                  </a:txBody>
                  <a:tcPr anchor="ctr">
                    <a:lnL w="28575" cap="flat" cmpd="sng" algn="ctr">
                      <a:solidFill>
                        <a:srgbClr val="9FA052">
                          <a:lumMod val="75000"/>
                        </a:srgbClr>
                      </a:solidFill>
                      <a:prstDash val="solid"/>
                      <a:round/>
                      <a:headEnd type="none" w="med" len="med"/>
                      <a:tailEnd type="none" w="med" len="med"/>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65%</a:t>
                      </a:r>
                    </a:p>
                  </a:txBody>
                  <a:tcPr anchor="ctr">
                    <a:lnL w="2857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C000"/>
                        </a:gs>
                        <a:gs pos="74000">
                          <a:srgbClr val="FFFFFF"/>
                        </a:gs>
                        <a:gs pos="83000">
                          <a:srgbClr val="FFFFFF"/>
                        </a:gs>
                        <a:gs pos="100000">
                          <a:srgbClr val="FFFFFF"/>
                        </a:gs>
                      </a:gsLst>
                      <a:path path="shape">
                        <a:fillToRect l="50000" t="50000" r="50000" b="50000"/>
                      </a:path>
                      <a:tileRect/>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75%</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81%</a:t>
                      </a:r>
                    </a:p>
                  </a:txBody>
                  <a:tcPr anchor="ctr">
                    <a:lnL w="9525" cap="flat" cmpd="sng" algn="ctr">
                      <a:solidFill>
                        <a:srgbClr val="9FA052">
                          <a:lumMod val="75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63%</a:t>
                      </a:r>
                    </a:p>
                  </a:txBody>
                  <a:tcPr anchor="ctr">
                    <a:lnL w="28575" cap="flat" cmpd="sng" algn="ctr">
                      <a:solidFill>
                        <a:srgbClr val="9FA052">
                          <a:lumMod val="50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69%</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75%</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81%</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86%</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extLst>
                  <a:ext uri="{0D108BD9-81ED-4DB2-BD59-A6C34878D82A}">
                    <a16:rowId xmlns:a16="http://schemas.microsoft.com/office/drawing/2014/main" val="2873720146"/>
                  </a:ext>
                </a:extLst>
              </a:tr>
              <a:tr h="431069">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r>
                        <a:rPr lang="en-GB" sz="1600" dirty="0">
                          <a:solidFill>
                            <a:schemeClr val="tx1"/>
                          </a:solidFill>
                          <a:latin typeface="+mn-lt"/>
                        </a:rPr>
                        <a:t>Your Role</a:t>
                      </a:r>
                    </a:p>
                  </a:txBody>
                  <a:tcPr>
                    <a:lnL w="6350" cap="flat" cmpd="sng" algn="ctr">
                      <a:solidFill>
                        <a:srgbClr val="9FA052"/>
                      </a:solidFill>
                      <a:prstDash val="solid"/>
                      <a:miter lim="800000"/>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a:solidFill>
                            <a:schemeClr val="tx1"/>
                          </a:solidFill>
                          <a:latin typeface="+mn-lt"/>
                        </a:rPr>
                        <a:t>55%</a:t>
                      </a:r>
                      <a:endParaRPr lang="en-GB" sz="1400" b="1" dirty="0">
                        <a:solidFill>
                          <a:schemeClr val="tx1"/>
                        </a:solidFill>
                        <a:latin typeface="+mn-lt"/>
                      </a:endParaRPr>
                    </a:p>
                  </a:txBody>
                  <a:tcPr anchor="ctr">
                    <a:lnL w="28575" cap="flat" cmpd="sng" algn="ctr">
                      <a:solidFill>
                        <a:srgbClr val="9FA052">
                          <a:lumMod val="75000"/>
                        </a:srgbClr>
                      </a:solidFill>
                      <a:prstDash val="solid"/>
                      <a:round/>
                      <a:headEnd type="none" w="med" len="med"/>
                      <a:tailEnd type="none" w="med" len="med"/>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59%</a:t>
                      </a:r>
                    </a:p>
                  </a:txBody>
                  <a:tcPr anchor="ctr">
                    <a:lnL w="2857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C000"/>
                        </a:gs>
                        <a:gs pos="74000">
                          <a:srgbClr val="FFFFFF"/>
                        </a:gs>
                        <a:gs pos="83000">
                          <a:srgbClr val="FFFFFF"/>
                        </a:gs>
                        <a:gs pos="100000">
                          <a:srgbClr val="FFFFFF"/>
                        </a:gs>
                      </a:gsLst>
                      <a:path path="shape">
                        <a:fillToRect l="50000" t="50000" r="50000" b="50000"/>
                      </a:path>
                      <a:tileRect/>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68%</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75%</a:t>
                      </a:r>
                    </a:p>
                  </a:txBody>
                  <a:tcPr anchor="ctr">
                    <a:lnL w="9525" cap="flat" cmpd="sng" algn="ctr">
                      <a:solidFill>
                        <a:srgbClr val="9FA052">
                          <a:lumMod val="75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bg1"/>
                          </a:solidFill>
                          <a:latin typeface="+mn-lt"/>
                        </a:rPr>
                        <a:t>48%</a:t>
                      </a:r>
                    </a:p>
                  </a:txBody>
                  <a:tcPr anchor="ctr">
                    <a:lnL w="28575" cap="flat" cmpd="sng" algn="ctr">
                      <a:solidFill>
                        <a:srgbClr val="9FA052">
                          <a:lumMod val="50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C00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58%</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66%</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75%</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78%</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extLst>
                  <a:ext uri="{0D108BD9-81ED-4DB2-BD59-A6C34878D82A}">
                    <a16:rowId xmlns:a16="http://schemas.microsoft.com/office/drawing/2014/main" val="3080695215"/>
                  </a:ext>
                </a:extLst>
              </a:tr>
              <a:tr h="917753">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r>
                        <a:rPr lang="en-GB" sz="1600" dirty="0">
                          <a:solidFill>
                            <a:schemeClr val="tx1"/>
                          </a:solidFill>
                          <a:latin typeface="+mn-lt"/>
                        </a:rPr>
                        <a:t>Our Leaders – First Line Mangers/ Supervisors</a:t>
                      </a:r>
                    </a:p>
                  </a:txBody>
                  <a:tcPr>
                    <a:lnL w="6350" cap="flat" cmpd="sng" algn="ctr">
                      <a:solidFill>
                        <a:srgbClr val="9FA052"/>
                      </a:solidFill>
                      <a:prstDash val="solid"/>
                      <a:miter lim="800000"/>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a:solidFill>
                            <a:schemeClr val="tx1"/>
                          </a:solidFill>
                          <a:latin typeface="+mn-lt"/>
                        </a:rPr>
                        <a:t>65%</a:t>
                      </a:r>
                      <a:endParaRPr lang="en-GB" sz="1400" b="1" dirty="0">
                        <a:solidFill>
                          <a:schemeClr val="tx1"/>
                        </a:solidFill>
                        <a:latin typeface="+mn-lt"/>
                      </a:endParaRPr>
                    </a:p>
                  </a:txBody>
                  <a:tcPr anchor="ctr">
                    <a:lnL w="28575" cap="flat" cmpd="sng" algn="ctr">
                      <a:solidFill>
                        <a:srgbClr val="9FA052">
                          <a:lumMod val="75000"/>
                        </a:srgbClr>
                      </a:solidFill>
                      <a:prstDash val="solid"/>
                      <a:round/>
                      <a:headEnd type="none" w="med" len="med"/>
                      <a:tailEnd type="none" w="med" len="med"/>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62%</a:t>
                      </a:r>
                    </a:p>
                  </a:txBody>
                  <a:tcPr anchor="ctr">
                    <a:lnL w="2857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C000"/>
                        </a:gs>
                        <a:gs pos="74000">
                          <a:srgbClr val="FFFFFF"/>
                        </a:gs>
                        <a:gs pos="83000">
                          <a:srgbClr val="FFFFFF"/>
                        </a:gs>
                        <a:gs pos="100000">
                          <a:srgbClr val="FFFFFF"/>
                        </a:gs>
                      </a:gsLst>
                      <a:path path="shape">
                        <a:fillToRect l="50000" t="50000" r="50000" b="50000"/>
                      </a:path>
                      <a:tileRect/>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69%</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73%</a:t>
                      </a:r>
                    </a:p>
                  </a:txBody>
                  <a:tcPr anchor="ctr">
                    <a:lnL w="9525" cap="flat" cmpd="sng" algn="ctr">
                      <a:solidFill>
                        <a:srgbClr val="9FA052">
                          <a:lumMod val="75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64%</a:t>
                      </a:r>
                    </a:p>
                  </a:txBody>
                  <a:tcPr anchor="ctr">
                    <a:lnL w="28575" cap="flat" cmpd="sng" algn="ctr">
                      <a:solidFill>
                        <a:srgbClr val="9FA052">
                          <a:lumMod val="50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69%</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71%</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71%</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79%</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extLst>
                  <a:ext uri="{0D108BD9-81ED-4DB2-BD59-A6C34878D82A}">
                    <a16:rowId xmlns:a16="http://schemas.microsoft.com/office/drawing/2014/main" val="2502227320"/>
                  </a:ext>
                </a:extLst>
              </a:tr>
              <a:tr h="459418">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r>
                        <a:rPr lang="en-GB" sz="1600" dirty="0">
                          <a:solidFill>
                            <a:schemeClr val="tx1"/>
                          </a:solidFill>
                          <a:latin typeface="+mn-lt"/>
                        </a:rPr>
                        <a:t>Our Leaders – SMT</a:t>
                      </a:r>
                    </a:p>
                  </a:txBody>
                  <a:tcPr>
                    <a:lnL w="6350" cap="flat" cmpd="sng" algn="ctr">
                      <a:solidFill>
                        <a:srgbClr val="9FA052"/>
                      </a:solidFill>
                      <a:prstDash val="solid"/>
                      <a:miter lim="800000"/>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a:solidFill>
                            <a:schemeClr val="bg1"/>
                          </a:solidFill>
                          <a:latin typeface="+mn-lt"/>
                        </a:rPr>
                        <a:t>36%</a:t>
                      </a:r>
                      <a:endParaRPr lang="en-GB" sz="1400" b="1" dirty="0">
                        <a:solidFill>
                          <a:schemeClr val="bg1"/>
                        </a:solidFill>
                        <a:latin typeface="+mn-lt"/>
                      </a:endParaRPr>
                    </a:p>
                  </a:txBody>
                  <a:tcPr anchor="ctr">
                    <a:lnL w="28575" cap="flat" cmpd="sng" algn="ctr">
                      <a:solidFill>
                        <a:srgbClr val="9FA052">
                          <a:lumMod val="75000"/>
                        </a:srgbClr>
                      </a:solidFill>
                      <a:prstDash val="solid"/>
                      <a:round/>
                      <a:headEnd type="none" w="med" len="med"/>
                      <a:tailEnd type="none" w="med" len="med"/>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gradFill>
                      <a:gsLst>
                        <a:gs pos="0">
                          <a:srgbClr val="C00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bg1"/>
                          </a:solidFill>
                          <a:latin typeface="+mn-lt"/>
                        </a:rPr>
                        <a:t>33%</a:t>
                      </a:r>
                    </a:p>
                  </a:txBody>
                  <a:tcPr anchor="ctr">
                    <a:lnL w="2857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C00000"/>
                        </a:gs>
                        <a:gs pos="74000">
                          <a:srgbClr val="FFFFFF"/>
                        </a:gs>
                        <a:gs pos="83000">
                          <a:srgbClr val="FFFFFF"/>
                        </a:gs>
                        <a:gs pos="100000">
                          <a:srgbClr val="FFFFFF"/>
                        </a:gs>
                      </a:gsLst>
                      <a:path path="shape">
                        <a:fillToRect l="50000" t="50000" r="50000" b="50000"/>
                      </a:path>
                      <a:tileRect/>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50%</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72%</a:t>
                      </a:r>
                    </a:p>
                  </a:txBody>
                  <a:tcPr anchor="ctr">
                    <a:lnL w="9525" cap="flat" cmpd="sng" algn="ctr">
                      <a:solidFill>
                        <a:srgbClr val="9FA052">
                          <a:lumMod val="75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bg1"/>
                          </a:solidFill>
                          <a:latin typeface="+mn-lt"/>
                        </a:rPr>
                        <a:t>27%</a:t>
                      </a:r>
                    </a:p>
                  </a:txBody>
                  <a:tcPr anchor="ctr">
                    <a:lnL w="28575" cap="flat" cmpd="sng" algn="ctr">
                      <a:solidFill>
                        <a:srgbClr val="9FA052">
                          <a:lumMod val="50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C00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bg1"/>
                          </a:solidFill>
                          <a:latin typeface="+mn-lt"/>
                        </a:rPr>
                        <a:t>43%</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C00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62%</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82%</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88%</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extLst>
                  <a:ext uri="{0D108BD9-81ED-4DB2-BD59-A6C34878D82A}">
                    <a16:rowId xmlns:a16="http://schemas.microsoft.com/office/drawing/2014/main" val="1824555645"/>
                  </a:ext>
                </a:extLst>
              </a:tr>
              <a:tr h="431069">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r>
                        <a:rPr lang="en-GB" sz="1600" dirty="0">
                          <a:solidFill>
                            <a:schemeClr val="tx1"/>
                          </a:solidFill>
                          <a:latin typeface="+mn-lt"/>
                        </a:rPr>
                        <a:t>Your Team</a:t>
                      </a:r>
                    </a:p>
                  </a:txBody>
                  <a:tcPr>
                    <a:lnL w="6350" cap="flat" cmpd="sng" algn="ctr">
                      <a:solidFill>
                        <a:srgbClr val="9FA052"/>
                      </a:solidFill>
                      <a:prstDash val="solid"/>
                      <a:miter lim="800000"/>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a:latin typeface="+mn-lt"/>
                        </a:rPr>
                        <a:t>77%</a:t>
                      </a:r>
                      <a:endParaRPr lang="en-GB" sz="1400" b="1" dirty="0">
                        <a:latin typeface="+mn-lt"/>
                      </a:endParaRPr>
                    </a:p>
                  </a:txBody>
                  <a:tcPr>
                    <a:lnL w="28575" cap="flat" cmpd="sng" algn="ctr">
                      <a:solidFill>
                        <a:srgbClr val="9FA052">
                          <a:lumMod val="75000"/>
                        </a:srgbClr>
                      </a:solidFill>
                      <a:prstDash val="solid"/>
                      <a:round/>
                      <a:headEnd type="none" w="med" len="med"/>
                      <a:tailEnd type="none" w="med" len="med"/>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latin typeface="+mn-lt"/>
                        </a:rPr>
                        <a:t>72%</a:t>
                      </a:r>
                    </a:p>
                  </a:txBody>
                  <a:tcPr>
                    <a:lnL w="2857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92D050">
                            <a:lumMod val="75000"/>
                          </a:srgbClr>
                        </a:gs>
                        <a:gs pos="74000">
                          <a:srgbClr val="FFFFFF"/>
                        </a:gs>
                        <a:gs pos="83000">
                          <a:srgbClr val="FFFFFF"/>
                        </a:gs>
                        <a:gs pos="100000">
                          <a:srgbClr val="FFFFFF"/>
                        </a:gs>
                      </a:gsLst>
                      <a:path path="shape">
                        <a:fillToRect l="50000" t="50000" r="50000" b="50000"/>
                      </a:path>
                      <a:tileRect/>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latin typeface="+mn-lt"/>
                        </a:rPr>
                        <a:t>77%</a:t>
                      </a:r>
                    </a:p>
                  </a:txBody>
                  <a:tcP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latin typeface="+mn-lt"/>
                        </a:rPr>
                        <a:t>80%</a:t>
                      </a:r>
                    </a:p>
                  </a:txBody>
                  <a:tcPr>
                    <a:lnL w="9525" cap="flat" cmpd="sng" algn="ctr">
                      <a:solidFill>
                        <a:srgbClr val="9FA052">
                          <a:lumMod val="75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latin typeface="+mn-lt"/>
                        </a:rPr>
                        <a:t>77%</a:t>
                      </a:r>
                    </a:p>
                  </a:txBody>
                  <a:tcPr>
                    <a:lnL w="28575" cap="flat" cmpd="sng" algn="ctr">
                      <a:solidFill>
                        <a:srgbClr val="9FA052">
                          <a:lumMod val="50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latin typeface="+mn-lt"/>
                        </a:rPr>
                        <a:t>82%</a:t>
                      </a:r>
                    </a:p>
                  </a:txBody>
                  <a:tcP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latin typeface="+mn-lt"/>
                        </a:rPr>
                        <a:t>82%</a:t>
                      </a:r>
                    </a:p>
                  </a:txBody>
                  <a:tcP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latin typeface="+mn-lt"/>
                        </a:rPr>
                        <a:t>81%</a:t>
                      </a:r>
                    </a:p>
                  </a:txBody>
                  <a:tcP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latin typeface="+mn-lt"/>
                        </a:rPr>
                        <a:t>85%</a:t>
                      </a:r>
                    </a:p>
                  </a:txBody>
                  <a:tcP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extLst>
                  <a:ext uri="{0D108BD9-81ED-4DB2-BD59-A6C34878D82A}">
                    <a16:rowId xmlns:a16="http://schemas.microsoft.com/office/drawing/2014/main" val="757259902"/>
                  </a:ext>
                </a:extLst>
              </a:tr>
            </a:tbl>
          </a:graphicData>
        </a:graphic>
      </p:graphicFrame>
      <p:sp>
        <p:nvSpPr>
          <p:cNvPr id="4" name="Text Placeholder 4">
            <a:extLst>
              <a:ext uri="{FF2B5EF4-FFF2-40B4-BE49-F238E27FC236}">
                <a16:creationId xmlns:a16="http://schemas.microsoft.com/office/drawing/2014/main" id="{FC257838-FC77-35CF-755F-05043C01C8FF}"/>
              </a:ext>
            </a:extLst>
          </p:cNvPr>
          <p:cNvSpPr txBox="1">
            <a:spLocks/>
          </p:cNvSpPr>
          <p:nvPr/>
        </p:nvSpPr>
        <p:spPr>
          <a:xfrm>
            <a:off x="127977" y="1046868"/>
            <a:ext cx="9570860" cy="700361"/>
          </a:xfrm>
          <a:prstGeom prst="rect">
            <a:avLst/>
          </a:prstGeom>
        </p:spPr>
        <p:txBody>
          <a:bodyPr vert="horz" lIns="72000" tIns="0" rIns="0" bIns="0" rtlCol="0" anchor="ctr" anchorCtr="0">
            <a:noAutofit/>
          </a:bodyPr>
          <a:lstStyle>
            <a:lvl1pPr marL="0" marR="0" indent="0" algn="l" defTabSz="914400" rtl="0" eaLnBrk="1" fontAlgn="auto" latinLnBrk="0" hangingPunct="0">
              <a:lnSpc>
                <a:spcPct val="90000"/>
              </a:lnSpc>
              <a:spcBef>
                <a:spcPts val="0"/>
              </a:spcBef>
              <a:spcAft>
                <a:spcPts val="0"/>
              </a:spcAft>
              <a:buClrTx/>
              <a:buSzTx/>
              <a:buFontTx/>
              <a:buNone/>
              <a:tabLst/>
              <a:defRPr kumimoji="0" lang="en-GB" sz="4400" b="0" i="0" u="none" strike="noStrike" kern="1200" cap="none" spc="0" normalizeH="0" baseline="0" dirty="0" smtClean="0">
                <a:ln>
                  <a:noFill/>
                </a:ln>
                <a:solidFill>
                  <a:schemeClr val="tx1"/>
                </a:solidFill>
                <a:effectLst/>
                <a:uFillTx/>
                <a:latin typeface="Calibri" panose="020F0502020204030204" pitchFamily="34" charset="0"/>
                <a:ea typeface="+mj-ea"/>
                <a:cs typeface="Myriad Pro"/>
                <a:sym typeface="Montserrat"/>
              </a:defRPr>
            </a:lvl1pPr>
            <a:lvl2pPr marL="534988" indent="-268288"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801688" indent="-2667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077913" indent="-276225"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1346200" indent="-268288"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600" dirty="0">
                <a:latin typeface="+mn-lt"/>
              </a:rPr>
              <a:t>Employees in lower grades and lower ranks were less positive than their counterparts, particularly in relation to the SMT. Constables and Sergeants tended to be more negative about the organisation in general driving the overall organisation score down.</a:t>
            </a:r>
          </a:p>
        </p:txBody>
      </p:sp>
      <p:pic>
        <p:nvPicPr>
          <p:cNvPr id="5" name="Picture 4">
            <a:extLst>
              <a:ext uri="{FF2B5EF4-FFF2-40B4-BE49-F238E27FC236}">
                <a16:creationId xmlns:a16="http://schemas.microsoft.com/office/drawing/2014/main" id="{750911F9-C837-3D72-0931-E840163FE9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18829" y="103687"/>
            <a:ext cx="722582" cy="1185434"/>
          </a:xfrm>
          <a:prstGeom prst="rect">
            <a:avLst/>
          </a:prstGeom>
        </p:spPr>
      </p:pic>
    </p:spTree>
    <p:extLst>
      <p:ext uri="{BB962C8B-B14F-4D97-AF65-F5344CB8AC3E}">
        <p14:creationId xmlns:p14="http://schemas.microsoft.com/office/powerpoint/2010/main" val="24909955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8F21476-2559-C764-3BAC-7AAB227C3497}"/>
              </a:ext>
            </a:extLst>
          </p:cNvPr>
          <p:cNvPicPr>
            <a:picLocks noChangeAspect="1"/>
          </p:cNvPicPr>
          <p:nvPr/>
        </p:nvPicPr>
        <p:blipFill>
          <a:blip r:embed="rId2"/>
          <a:stretch>
            <a:fillRect/>
          </a:stretch>
        </p:blipFill>
        <p:spPr>
          <a:xfrm>
            <a:off x="10784667" y="90292"/>
            <a:ext cx="1156482" cy="1175135"/>
          </a:xfrm>
          <a:prstGeom prst="rect">
            <a:avLst/>
          </a:prstGeom>
        </p:spPr>
      </p:pic>
      <p:sp>
        <p:nvSpPr>
          <p:cNvPr id="16" name="Rectangle 15">
            <a:extLst>
              <a:ext uri="{FF2B5EF4-FFF2-40B4-BE49-F238E27FC236}">
                <a16:creationId xmlns:a16="http://schemas.microsoft.com/office/drawing/2014/main" id="{F70E9BCD-9A19-67F4-2115-01927F2FE4B7}"/>
              </a:ext>
            </a:extLst>
          </p:cNvPr>
          <p:cNvSpPr/>
          <p:nvPr/>
        </p:nvSpPr>
        <p:spPr>
          <a:xfrm flipV="1">
            <a:off x="0" y="866744"/>
            <a:ext cx="9570860" cy="45719"/>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32D779AC-FF04-5229-657F-07C2FE674673}"/>
              </a:ext>
            </a:extLst>
          </p:cNvPr>
          <p:cNvSpPr txBox="1"/>
          <p:nvPr/>
        </p:nvSpPr>
        <p:spPr>
          <a:xfrm>
            <a:off x="83127" y="103687"/>
            <a:ext cx="8070273" cy="646331"/>
          </a:xfrm>
          <a:prstGeom prst="rect">
            <a:avLst/>
          </a:prstGeom>
          <a:noFill/>
        </p:spPr>
        <p:txBody>
          <a:bodyPr wrap="square" rtlCol="0">
            <a:spAutoFit/>
          </a:bodyPr>
          <a:lstStyle/>
          <a:p>
            <a:r>
              <a:rPr lang="en-GB" sz="3600" dirty="0">
                <a:solidFill>
                  <a:srgbClr val="002060"/>
                </a:solidFill>
              </a:rPr>
              <a:t>Emerging insights</a:t>
            </a:r>
          </a:p>
        </p:txBody>
      </p:sp>
      <p:sp>
        <p:nvSpPr>
          <p:cNvPr id="14" name="Footer Placeholder 38">
            <a:extLst>
              <a:ext uri="{FF2B5EF4-FFF2-40B4-BE49-F238E27FC236}">
                <a16:creationId xmlns:a16="http://schemas.microsoft.com/office/drawing/2014/main" id="{A9E7449B-F876-CC9B-EF92-DB34A4AECE41}"/>
              </a:ext>
            </a:extLst>
          </p:cNvPr>
          <p:cNvSpPr>
            <a:spLocks noGrp="1"/>
          </p:cNvSpPr>
          <p:nvPr>
            <p:ph type="ftr" sz="quarter" idx="11"/>
          </p:nvPr>
        </p:nvSpPr>
        <p:spPr>
          <a:xfrm>
            <a:off x="3924358" y="186780"/>
            <a:ext cx="4114800" cy="109911"/>
          </a:xfrm>
        </p:spPr>
        <p:txBody>
          <a:bodyPr/>
          <a:lstStyle/>
          <a:p>
            <a:r>
              <a:rPr lang="en-GB" b="1">
                <a:solidFill>
                  <a:srgbClr val="FF0000"/>
                </a:solidFill>
                <a:latin typeface="Times New Roman" panose="02020603050405020304" pitchFamily="18" charset="0"/>
              </a:rPr>
              <a:t>
OFFICIAL</a:t>
            </a:r>
            <a:endParaRPr lang="en-GB" b="1" dirty="0">
              <a:solidFill>
                <a:srgbClr val="FF0000"/>
              </a:solidFill>
              <a:latin typeface="Times New Roman" panose="02020603050405020304" pitchFamily="18" charset="0"/>
            </a:endParaRPr>
          </a:p>
        </p:txBody>
      </p:sp>
      <p:graphicFrame>
        <p:nvGraphicFramePr>
          <p:cNvPr id="10" name="Table 9">
            <a:extLst>
              <a:ext uri="{FF2B5EF4-FFF2-40B4-BE49-F238E27FC236}">
                <a16:creationId xmlns:a16="http://schemas.microsoft.com/office/drawing/2014/main" id="{9CF4C17D-9440-D028-264D-082C10A3E358}"/>
              </a:ext>
            </a:extLst>
          </p:cNvPr>
          <p:cNvGraphicFramePr>
            <a:graphicFrameLocks noGrp="1"/>
          </p:cNvGraphicFramePr>
          <p:nvPr>
            <p:extLst>
              <p:ext uri="{D42A27DB-BD31-4B8C-83A1-F6EECF244321}">
                <p14:modId xmlns:p14="http://schemas.microsoft.com/office/powerpoint/2010/main" val="3810157547"/>
              </p:ext>
            </p:extLst>
          </p:nvPr>
        </p:nvGraphicFramePr>
        <p:xfrm>
          <a:off x="1386561" y="1820916"/>
          <a:ext cx="8793558" cy="4592609"/>
        </p:xfrm>
        <a:graphic>
          <a:graphicData uri="http://schemas.openxmlformats.org/drawingml/2006/table">
            <a:tbl>
              <a:tblPr firstRow="1" bandRow="1">
                <a:effectLst/>
              </a:tblPr>
              <a:tblGrid>
                <a:gridCol w="2082733">
                  <a:extLst>
                    <a:ext uri="{9D8B030D-6E8A-4147-A177-3AD203B41FA5}">
                      <a16:colId xmlns:a16="http://schemas.microsoft.com/office/drawing/2014/main" val="988241948"/>
                    </a:ext>
                  </a:extLst>
                </a:gridCol>
                <a:gridCol w="1342165">
                  <a:extLst>
                    <a:ext uri="{9D8B030D-6E8A-4147-A177-3AD203B41FA5}">
                      <a16:colId xmlns:a16="http://schemas.microsoft.com/office/drawing/2014/main" val="2411583669"/>
                    </a:ext>
                  </a:extLst>
                </a:gridCol>
                <a:gridCol w="1342165">
                  <a:extLst>
                    <a:ext uri="{9D8B030D-6E8A-4147-A177-3AD203B41FA5}">
                      <a16:colId xmlns:a16="http://schemas.microsoft.com/office/drawing/2014/main" val="1850328404"/>
                    </a:ext>
                  </a:extLst>
                </a:gridCol>
                <a:gridCol w="1342165">
                  <a:extLst>
                    <a:ext uri="{9D8B030D-6E8A-4147-A177-3AD203B41FA5}">
                      <a16:colId xmlns:a16="http://schemas.microsoft.com/office/drawing/2014/main" val="2425931297"/>
                    </a:ext>
                  </a:extLst>
                </a:gridCol>
                <a:gridCol w="1342165">
                  <a:extLst>
                    <a:ext uri="{9D8B030D-6E8A-4147-A177-3AD203B41FA5}">
                      <a16:colId xmlns:a16="http://schemas.microsoft.com/office/drawing/2014/main" val="1233848419"/>
                    </a:ext>
                  </a:extLst>
                </a:gridCol>
                <a:gridCol w="1342165">
                  <a:extLst>
                    <a:ext uri="{9D8B030D-6E8A-4147-A177-3AD203B41FA5}">
                      <a16:colId xmlns:a16="http://schemas.microsoft.com/office/drawing/2014/main" val="4063587234"/>
                    </a:ext>
                  </a:extLst>
                </a:gridCol>
              </a:tblGrid>
              <a:tr h="534544">
                <a:tc>
                  <a:txBody>
                    <a:bodyPr/>
                    <a:lstStyle>
                      <a:lvl1pPr marL="0" algn="l" defTabSz="914400" rtl="0" eaLnBrk="1" latinLnBrk="0" hangingPunct="1">
                        <a:defRPr sz="1800" b="1" kern="1200">
                          <a:solidFill>
                            <a:schemeClr val="bg1"/>
                          </a:solidFill>
                          <a:latin typeface="Calibri" panose="020F0502020204030204"/>
                        </a:defRPr>
                      </a:lvl1pPr>
                      <a:lvl2pPr marL="457200" algn="l" defTabSz="914400" rtl="0" eaLnBrk="1" latinLnBrk="0" hangingPunct="1">
                        <a:defRPr sz="1800" b="1" kern="1200">
                          <a:solidFill>
                            <a:schemeClr val="bg1"/>
                          </a:solidFill>
                          <a:latin typeface="Calibri" panose="020F0502020204030204"/>
                        </a:defRPr>
                      </a:lvl2pPr>
                      <a:lvl3pPr marL="914400" algn="l" defTabSz="914400" rtl="0" eaLnBrk="1" latinLnBrk="0" hangingPunct="1">
                        <a:defRPr sz="1800" b="1" kern="1200">
                          <a:solidFill>
                            <a:schemeClr val="bg1"/>
                          </a:solidFill>
                          <a:latin typeface="Calibri" panose="020F0502020204030204"/>
                        </a:defRPr>
                      </a:lvl3pPr>
                      <a:lvl4pPr marL="1371600" algn="l" defTabSz="914400" rtl="0" eaLnBrk="1" latinLnBrk="0" hangingPunct="1">
                        <a:defRPr sz="1800" b="1" kern="1200">
                          <a:solidFill>
                            <a:schemeClr val="bg1"/>
                          </a:solidFill>
                          <a:latin typeface="Calibri" panose="020F0502020204030204"/>
                        </a:defRPr>
                      </a:lvl4pPr>
                      <a:lvl5pPr marL="1828800" algn="l" defTabSz="914400" rtl="0" eaLnBrk="1" latinLnBrk="0" hangingPunct="1">
                        <a:defRPr sz="1800" b="1" kern="1200">
                          <a:solidFill>
                            <a:schemeClr val="bg1"/>
                          </a:solidFill>
                          <a:latin typeface="Calibri" panose="020F0502020204030204"/>
                        </a:defRPr>
                      </a:lvl5pPr>
                      <a:lvl6pPr marL="2286000" algn="l" defTabSz="914400" rtl="0" eaLnBrk="1" latinLnBrk="0" hangingPunct="1">
                        <a:defRPr sz="1800" b="1" kern="1200">
                          <a:solidFill>
                            <a:schemeClr val="bg1"/>
                          </a:solidFill>
                          <a:latin typeface="Calibri" panose="020F0502020204030204"/>
                        </a:defRPr>
                      </a:lvl6pPr>
                      <a:lvl7pPr marL="2743200" algn="l" defTabSz="914400" rtl="0" eaLnBrk="1" latinLnBrk="0" hangingPunct="1">
                        <a:defRPr sz="1800" b="1" kern="1200">
                          <a:solidFill>
                            <a:schemeClr val="bg1"/>
                          </a:solidFill>
                          <a:latin typeface="Calibri" panose="020F0502020204030204"/>
                        </a:defRPr>
                      </a:lvl7pPr>
                      <a:lvl8pPr marL="3200400" algn="l" defTabSz="914400" rtl="0" eaLnBrk="1" latinLnBrk="0" hangingPunct="1">
                        <a:defRPr sz="1800" b="1" kern="1200">
                          <a:solidFill>
                            <a:schemeClr val="bg1"/>
                          </a:solidFill>
                          <a:latin typeface="Calibri" panose="020F0502020204030204"/>
                        </a:defRPr>
                      </a:lvl8pPr>
                      <a:lvl9pPr marL="3657600" algn="l" defTabSz="914400" rtl="0" eaLnBrk="1" latinLnBrk="0" hangingPunct="1">
                        <a:defRPr sz="1800" b="1" kern="1200">
                          <a:solidFill>
                            <a:schemeClr val="bg1"/>
                          </a:solidFill>
                          <a:latin typeface="Calibri" panose="020F0502020204030204"/>
                        </a:defRPr>
                      </a:lvl9pPr>
                    </a:lstStyle>
                    <a:p>
                      <a:endParaRPr lang="en-GB" sz="1400" dirty="0">
                        <a:latin typeface="+mn-lt"/>
                      </a:endParaRPr>
                    </a:p>
                  </a:txBody>
                  <a:tcPr>
                    <a:lnL w="6350" cap="flat" cmpd="sng" algn="ctr">
                      <a:solidFill>
                        <a:srgbClr val="9FA052"/>
                      </a:solidFill>
                      <a:prstDash val="solid"/>
                      <a:miter lim="800000"/>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solidFill>
                      <a:srgbClr val="9FA052"/>
                    </a:solidFill>
                  </a:tcPr>
                </a:tc>
                <a:tc>
                  <a:txBody>
                    <a:bodyPr/>
                    <a:lstStyle>
                      <a:lvl1pPr marL="0" algn="l" defTabSz="914400" rtl="0" eaLnBrk="1" latinLnBrk="0" hangingPunct="1">
                        <a:defRPr sz="1800" b="1" kern="1200">
                          <a:solidFill>
                            <a:schemeClr val="bg1"/>
                          </a:solidFill>
                          <a:latin typeface="Calibri" panose="020F0502020204030204"/>
                        </a:defRPr>
                      </a:lvl1pPr>
                      <a:lvl2pPr marL="457200" algn="l" defTabSz="914400" rtl="0" eaLnBrk="1" latinLnBrk="0" hangingPunct="1">
                        <a:defRPr sz="1800" b="1" kern="1200">
                          <a:solidFill>
                            <a:schemeClr val="bg1"/>
                          </a:solidFill>
                          <a:latin typeface="Calibri" panose="020F0502020204030204"/>
                        </a:defRPr>
                      </a:lvl2pPr>
                      <a:lvl3pPr marL="914400" algn="l" defTabSz="914400" rtl="0" eaLnBrk="1" latinLnBrk="0" hangingPunct="1">
                        <a:defRPr sz="1800" b="1" kern="1200">
                          <a:solidFill>
                            <a:schemeClr val="bg1"/>
                          </a:solidFill>
                          <a:latin typeface="Calibri" panose="020F0502020204030204"/>
                        </a:defRPr>
                      </a:lvl3pPr>
                      <a:lvl4pPr marL="1371600" algn="l" defTabSz="914400" rtl="0" eaLnBrk="1" latinLnBrk="0" hangingPunct="1">
                        <a:defRPr sz="1800" b="1" kern="1200">
                          <a:solidFill>
                            <a:schemeClr val="bg1"/>
                          </a:solidFill>
                          <a:latin typeface="Calibri" panose="020F0502020204030204"/>
                        </a:defRPr>
                      </a:lvl4pPr>
                      <a:lvl5pPr marL="1828800" algn="l" defTabSz="914400" rtl="0" eaLnBrk="1" latinLnBrk="0" hangingPunct="1">
                        <a:defRPr sz="1800" b="1" kern="1200">
                          <a:solidFill>
                            <a:schemeClr val="bg1"/>
                          </a:solidFill>
                          <a:latin typeface="Calibri" panose="020F0502020204030204"/>
                        </a:defRPr>
                      </a:lvl5pPr>
                      <a:lvl6pPr marL="2286000" algn="l" defTabSz="914400" rtl="0" eaLnBrk="1" latinLnBrk="0" hangingPunct="1">
                        <a:defRPr sz="1800" b="1" kern="1200">
                          <a:solidFill>
                            <a:schemeClr val="bg1"/>
                          </a:solidFill>
                          <a:latin typeface="Calibri" panose="020F0502020204030204"/>
                        </a:defRPr>
                      </a:lvl6pPr>
                      <a:lvl7pPr marL="2743200" algn="l" defTabSz="914400" rtl="0" eaLnBrk="1" latinLnBrk="0" hangingPunct="1">
                        <a:defRPr sz="1800" b="1" kern="1200">
                          <a:solidFill>
                            <a:schemeClr val="bg1"/>
                          </a:solidFill>
                          <a:latin typeface="Calibri" panose="020F0502020204030204"/>
                        </a:defRPr>
                      </a:lvl7pPr>
                      <a:lvl8pPr marL="3200400" algn="l" defTabSz="914400" rtl="0" eaLnBrk="1" latinLnBrk="0" hangingPunct="1">
                        <a:defRPr sz="1800" b="1" kern="1200">
                          <a:solidFill>
                            <a:schemeClr val="bg1"/>
                          </a:solidFill>
                          <a:latin typeface="Calibri" panose="020F0502020204030204"/>
                        </a:defRPr>
                      </a:lvl8pPr>
                      <a:lvl9pPr marL="3657600" algn="l" defTabSz="914400" rtl="0" eaLnBrk="1" latinLnBrk="0" hangingPunct="1">
                        <a:defRPr sz="1800" b="1" kern="1200">
                          <a:solidFill>
                            <a:schemeClr val="bg1"/>
                          </a:solidFill>
                          <a:latin typeface="Calibri" panose="020F0502020204030204"/>
                        </a:defRPr>
                      </a:lvl9pPr>
                    </a:lstStyle>
                    <a:p>
                      <a:pPr algn="ctr"/>
                      <a:r>
                        <a:rPr lang="en-GB" sz="1400" dirty="0">
                          <a:latin typeface="+mn-lt"/>
                        </a:rPr>
                        <a:t>Total Sample</a:t>
                      </a:r>
                    </a:p>
                  </a:txBody>
                  <a:tcPr>
                    <a:lnL w="28575" cap="flat" cmpd="sng" algn="ctr">
                      <a:solidFill>
                        <a:srgbClr val="9FA052">
                          <a:lumMod val="75000"/>
                        </a:srgbClr>
                      </a:solidFill>
                      <a:prstDash val="solid"/>
                      <a:round/>
                      <a:headEnd type="none" w="med" len="med"/>
                      <a:tailEnd type="none" w="med" len="med"/>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solidFill>
                      <a:srgbClr val="9FA052"/>
                    </a:solidFill>
                  </a:tcPr>
                </a:tc>
                <a:tc>
                  <a:txBody>
                    <a:bodyPr/>
                    <a:lstStyle>
                      <a:lvl1pPr marL="0" algn="l" defTabSz="914400" rtl="0" eaLnBrk="1" latinLnBrk="0" hangingPunct="1">
                        <a:defRPr sz="1800" b="1" kern="1200">
                          <a:solidFill>
                            <a:schemeClr val="bg1"/>
                          </a:solidFill>
                          <a:latin typeface="Calibri" panose="020F0502020204030204"/>
                        </a:defRPr>
                      </a:lvl1pPr>
                      <a:lvl2pPr marL="457200" algn="l" defTabSz="914400" rtl="0" eaLnBrk="1" latinLnBrk="0" hangingPunct="1">
                        <a:defRPr sz="1800" b="1" kern="1200">
                          <a:solidFill>
                            <a:schemeClr val="bg1"/>
                          </a:solidFill>
                          <a:latin typeface="Calibri" panose="020F0502020204030204"/>
                        </a:defRPr>
                      </a:lvl2pPr>
                      <a:lvl3pPr marL="914400" algn="l" defTabSz="914400" rtl="0" eaLnBrk="1" latinLnBrk="0" hangingPunct="1">
                        <a:defRPr sz="1800" b="1" kern="1200">
                          <a:solidFill>
                            <a:schemeClr val="bg1"/>
                          </a:solidFill>
                          <a:latin typeface="Calibri" panose="020F0502020204030204"/>
                        </a:defRPr>
                      </a:lvl3pPr>
                      <a:lvl4pPr marL="1371600" algn="l" defTabSz="914400" rtl="0" eaLnBrk="1" latinLnBrk="0" hangingPunct="1">
                        <a:defRPr sz="1800" b="1" kern="1200">
                          <a:solidFill>
                            <a:schemeClr val="bg1"/>
                          </a:solidFill>
                          <a:latin typeface="Calibri" panose="020F0502020204030204"/>
                        </a:defRPr>
                      </a:lvl4pPr>
                      <a:lvl5pPr marL="1828800" algn="l" defTabSz="914400" rtl="0" eaLnBrk="1" latinLnBrk="0" hangingPunct="1">
                        <a:defRPr sz="1800" b="1" kern="1200">
                          <a:solidFill>
                            <a:schemeClr val="bg1"/>
                          </a:solidFill>
                          <a:latin typeface="Calibri" panose="020F0502020204030204"/>
                        </a:defRPr>
                      </a:lvl5pPr>
                      <a:lvl6pPr marL="2286000" algn="l" defTabSz="914400" rtl="0" eaLnBrk="1" latinLnBrk="0" hangingPunct="1">
                        <a:defRPr sz="1800" b="1" kern="1200">
                          <a:solidFill>
                            <a:schemeClr val="bg1"/>
                          </a:solidFill>
                          <a:latin typeface="Calibri" panose="020F0502020204030204"/>
                        </a:defRPr>
                      </a:lvl6pPr>
                      <a:lvl7pPr marL="2743200" algn="l" defTabSz="914400" rtl="0" eaLnBrk="1" latinLnBrk="0" hangingPunct="1">
                        <a:defRPr sz="1800" b="1" kern="1200">
                          <a:solidFill>
                            <a:schemeClr val="bg1"/>
                          </a:solidFill>
                          <a:latin typeface="Calibri" panose="020F0502020204030204"/>
                        </a:defRPr>
                      </a:lvl7pPr>
                      <a:lvl8pPr marL="3200400" algn="l" defTabSz="914400" rtl="0" eaLnBrk="1" latinLnBrk="0" hangingPunct="1">
                        <a:defRPr sz="1800" b="1" kern="1200">
                          <a:solidFill>
                            <a:schemeClr val="bg1"/>
                          </a:solidFill>
                          <a:latin typeface="Calibri" panose="020F0502020204030204"/>
                        </a:defRPr>
                      </a:lvl8pPr>
                      <a:lvl9pPr marL="3657600" algn="l" defTabSz="914400" rtl="0" eaLnBrk="1" latinLnBrk="0" hangingPunct="1">
                        <a:defRPr sz="1800" b="1" kern="1200">
                          <a:solidFill>
                            <a:schemeClr val="bg1"/>
                          </a:solidFill>
                          <a:latin typeface="Calibri" panose="020F0502020204030204"/>
                        </a:defRPr>
                      </a:lvl9pPr>
                    </a:lstStyle>
                    <a:p>
                      <a:pPr algn="ctr"/>
                      <a:r>
                        <a:rPr lang="en-GB" sz="1400" dirty="0">
                          <a:latin typeface="+mn-lt"/>
                        </a:rPr>
                        <a:t>Up to 5 years</a:t>
                      </a:r>
                    </a:p>
                  </a:txBody>
                  <a:tcPr>
                    <a:lnL w="2857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solidFill>
                      <a:srgbClr val="9FA052"/>
                    </a:solidFill>
                  </a:tcPr>
                </a:tc>
                <a:tc>
                  <a:txBody>
                    <a:bodyPr/>
                    <a:lstStyle>
                      <a:lvl1pPr marL="0" algn="l" defTabSz="914400" rtl="0" eaLnBrk="1" latinLnBrk="0" hangingPunct="1">
                        <a:defRPr sz="1800" b="1" kern="1200">
                          <a:solidFill>
                            <a:schemeClr val="bg1"/>
                          </a:solidFill>
                          <a:latin typeface="Calibri" panose="020F0502020204030204"/>
                        </a:defRPr>
                      </a:lvl1pPr>
                      <a:lvl2pPr marL="457200" algn="l" defTabSz="914400" rtl="0" eaLnBrk="1" latinLnBrk="0" hangingPunct="1">
                        <a:defRPr sz="1800" b="1" kern="1200">
                          <a:solidFill>
                            <a:schemeClr val="bg1"/>
                          </a:solidFill>
                          <a:latin typeface="Calibri" panose="020F0502020204030204"/>
                        </a:defRPr>
                      </a:lvl2pPr>
                      <a:lvl3pPr marL="914400" algn="l" defTabSz="914400" rtl="0" eaLnBrk="1" latinLnBrk="0" hangingPunct="1">
                        <a:defRPr sz="1800" b="1" kern="1200">
                          <a:solidFill>
                            <a:schemeClr val="bg1"/>
                          </a:solidFill>
                          <a:latin typeface="Calibri" panose="020F0502020204030204"/>
                        </a:defRPr>
                      </a:lvl3pPr>
                      <a:lvl4pPr marL="1371600" algn="l" defTabSz="914400" rtl="0" eaLnBrk="1" latinLnBrk="0" hangingPunct="1">
                        <a:defRPr sz="1800" b="1" kern="1200">
                          <a:solidFill>
                            <a:schemeClr val="bg1"/>
                          </a:solidFill>
                          <a:latin typeface="Calibri" panose="020F0502020204030204"/>
                        </a:defRPr>
                      </a:lvl4pPr>
                      <a:lvl5pPr marL="1828800" algn="l" defTabSz="914400" rtl="0" eaLnBrk="1" latinLnBrk="0" hangingPunct="1">
                        <a:defRPr sz="1800" b="1" kern="1200">
                          <a:solidFill>
                            <a:schemeClr val="bg1"/>
                          </a:solidFill>
                          <a:latin typeface="Calibri" panose="020F0502020204030204"/>
                        </a:defRPr>
                      </a:lvl5pPr>
                      <a:lvl6pPr marL="2286000" algn="l" defTabSz="914400" rtl="0" eaLnBrk="1" latinLnBrk="0" hangingPunct="1">
                        <a:defRPr sz="1800" b="1" kern="1200">
                          <a:solidFill>
                            <a:schemeClr val="bg1"/>
                          </a:solidFill>
                          <a:latin typeface="Calibri" panose="020F0502020204030204"/>
                        </a:defRPr>
                      </a:lvl6pPr>
                      <a:lvl7pPr marL="2743200" algn="l" defTabSz="914400" rtl="0" eaLnBrk="1" latinLnBrk="0" hangingPunct="1">
                        <a:defRPr sz="1800" b="1" kern="1200">
                          <a:solidFill>
                            <a:schemeClr val="bg1"/>
                          </a:solidFill>
                          <a:latin typeface="Calibri" panose="020F0502020204030204"/>
                        </a:defRPr>
                      </a:lvl7pPr>
                      <a:lvl8pPr marL="3200400" algn="l" defTabSz="914400" rtl="0" eaLnBrk="1" latinLnBrk="0" hangingPunct="1">
                        <a:defRPr sz="1800" b="1" kern="1200">
                          <a:solidFill>
                            <a:schemeClr val="bg1"/>
                          </a:solidFill>
                          <a:latin typeface="Calibri" panose="020F0502020204030204"/>
                        </a:defRPr>
                      </a:lvl8pPr>
                      <a:lvl9pPr marL="3657600" algn="l" defTabSz="914400" rtl="0" eaLnBrk="1" latinLnBrk="0" hangingPunct="1">
                        <a:defRPr sz="1800" b="1" kern="1200">
                          <a:solidFill>
                            <a:schemeClr val="bg1"/>
                          </a:solidFill>
                          <a:latin typeface="Calibri" panose="020F0502020204030204"/>
                        </a:defRPr>
                      </a:lvl9pPr>
                    </a:lstStyle>
                    <a:p>
                      <a:pPr algn="ctr"/>
                      <a:r>
                        <a:rPr lang="en-GB" sz="1400" dirty="0">
                          <a:latin typeface="+mn-lt"/>
                        </a:rPr>
                        <a:t>6 to 10 years</a:t>
                      </a:r>
                    </a:p>
                  </a:txBody>
                  <a:tcP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solidFill>
                      <a:srgbClr val="9FA052"/>
                    </a:solidFill>
                  </a:tcPr>
                </a:tc>
                <a:tc>
                  <a:txBody>
                    <a:bodyPr/>
                    <a:lstStyle>
                      <a:lvl1pPr marL="0" algn="l" defTabSz="914400" rtl="0" eaLnBrk="1" latinLnBrk="0" hangingPunct="1">
                        <a:defRPr sz="1800" b="1" kern="1200">
                          <a:solidFill>
                            <a:schemeClr val="bg1"/>
                          </a:solidFill>
                          <a:latin typeface="Calibri" panose="020F0502020204030204"/>
                        </a:defRPr>
                      </a:lvl1pPr>
                      <a:lvl2pPr marL="457200" algn="l" defTabSz="914400" rtl="0" eaLnBrk="1" latinLnBrk="0" hangingPunct="1">
                        <a:defRPr sz="1800" b="1" kern="1200">
                          <a:solidFill>
                            <a:schemeClr val="bg1"/>
                          </a:solidFill>
                          <a:latin typeface="Calibri" panose="020F0502020204030204"/>
                        </a:defRPr>
                      </a:lvl2pPr>
                      <a:lvl3pPr marL="914400" algn="l" defTabSz="914400" rtl="0" eaLnBrk="1" latinLnBrk="0" hangingPunct="1">
                        <a:defRPr sz="1800" b="1" kern="1200">
                          <a:solidFill>
                            <a:schemeClr val="bg1"/>
                          </a:solidFill>
                          <a:latin typeface="Calibri" panose="020F0502020204030204"/>
                        </a:defRPr>
                      </a:lvl3pPr>
                      <a:lvl4pPr marL="1371600" algn="l" defTabSz="914400" rtl="0" eaLnBrk="1" latinLnBrk="0" hangingPunct="1">
                        <a:defRPr sz="1800" b="1" kern="1200">
                          <a:solidFill>
                            <a:schemeClr val="bg1"/>
                          </a:solidFill>
                          <a:latin typeface="Calibri" panose="020F0502020204030204"/>
                        </a:defRPr>
                      </a:lvl4pPr>
                      <a:lvl5pPr marL="1828800" algn="l" defTabSz="914400" rtl="0" eaLnBrk="1" latinLnBrk="0" hangingPunct="1">
                        <a:defRPr sz="1800" b="1" kern="1200">
                          <a:solidFill>
                            <a:schemeClr val="bg1"/>
                          </a:solidFill>
                          <a:latin typeface="Calibri" panose="020F0502020204030204"/>
                        </a:defRPr>
                      </a:lvl5pPr>
                      <a:lvl6pPr marL="2286000" algn="l" defTabSz="914400" rtl="0" eaLnBrk="1" latinLnBrk="0" hangingPunct="1">
                        <a:defRPr sz="1800" b="1" kern="1200">
                          <a:solidFill>
                            <a:schemeClr val="bg1"/>
                          </a:solidFill>
                          <a:latin typeface="Calibri" panose="020F0502020204030204"/>
                        </a:defRPr>
                      </a:lvl6pPr>
                      <a:lvl7pPr marL="2743200" algn="l" defTabSz="914400" rtl="0" eaLnBrk="1" latinLnBrk="0" hangingPunct="1">
                        <a:defRPr sz="1800" b="1" kern="1200">
                          <a:solidFill>
                            <a:schemeClr val="bg1"/>
                          </a:solidFill>
                          <a:latin typeface="Calibri" panose="020F0502020204030204"/>
                        </a:defRPr>
                      </a:lvl7pPr>
                      <a:lvl8pPr marL="3200400" algn="l" defTabSz="914400" rtl="0" eaLnBrk="1" latinLnBrk="0" hangingPunct="1">
                        <a:defRPr sz="1800" b="1" kern="1200">
                          <a:solidFill>
                            <a:schemeClr val="bg1"/>
                          </a:solidFill>
                          <a:latin typeface="Calibri" panose="020F0502020204030204"/>
                        </a:defRPr>
                      </a:lvl8pPr>
                      <a:lvl9pPr marL="3657600" algn="l" defTabSz="914400" rtl="0" eaLnBrk="1" latinLnBrk="0" hangingPunct="1">
                        <a:defRPr sz="1800" b="1" kern="1200">
                          <a:solidFill>
                            <a:schemeClr val="bg1"/>
                          </a:solidFill>
                          <a:latin typeface="Calibri" panose="020F0502020204030204"/>
                        </a:defRPr>
                      </a:lvl9pPr>
                    </a:lstStyle>
                    <a:p>
                      <a:pPr algn="ctr"/>
                      <a:r>
                        <a:rPr lang="en-GB" sz="1400" dirty="0">
                          <a:latin typeface="+mn-lt"/>
                        </a:rPr>
                        <a:t>11 to 20 years</a:t>
                      </a:r>
                    </a:p>
                  </a:txBody>
                  <a:tcP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solidFill>
                      <a:srgbClr val="9FA052"/>
                    </a:solidFill>
                  </a:tcPr>
                </a:tc>
                <a:tc>
                  <a:txBody>
                    <a:bodyPr/>
                    <a:lstStyle>
                      <a:lvl1pPr marL="0" algn="l" defTabSz="914400" rtl="0" eaLnBrk="1" latinLnBrk="0" hangingPunct="1">
                        <a:defRPr sz="1800" b="1" kern="1200">
                          <a:solidFill>
                            <a:schemeClr val="bg1"/>
                          </a:solidFill>
                          <a:latin typeface="Calibri" panose="020F0502020204030204"/>
                        </a:defRPr>
                      </a:lvl1pPr>
                      <a:lvl2pPr marL="457200" algn="l" defTabSz="914400" rtl="0" eaLnBrk="1" latinLnBrk="0" hangingPunct="1">
                        <a:defRPr sz="1800" b="1" kern="1200">
                          <a:solidFill>
                            <a:schemeClr val="bg1"/>
                          </a:solidFill>
                          <a:latin typeface="Calibri" panose="020F0502020204030204"/>
                        </a:defRPr>
                      </a:lvl2pPr>
                      <a:lvl3pPr marL="914400" algn="l" defTabSz="914400" rtl="0" eaLnBrk="1" latinLnBrk="0" hangingPunct="1">
                        <a:defRPr sz="1800" b="1" kern="1200">
                          <a:solidFill>
                            <a:schemeClr val="bg1"/>
                          </a:solidFill>
                          <a:latin typeface="Calibri" panose="020F0502020204030204"/>
                        </a:defRPr>
                      </a:lvl3pPr>
                      <a:lvl4pPr marL="1371600" algn="l" defTabSz="914400" rtl="0" eaLnBrk="1" latinLnBrk="0" hangingPunct="1">
                        <a:defRPr sz="1800" b="1" kern="1200">
                          <a:solidFill>
                            <a:schemeClr val="bg1"/>
                          </a:solidFill>
                          <a:latin typeface="Calibri" panose="020F0502020204030204"/>
                        </a:defRPr>
                      </a:lvl4pPr>
                      <a:lvl5pPr marL="1828800" algn="l" defTabSz="914400" rtl="0" eaLnBrk="1" latinLnBrk="0" hangingPunct="1">
                        <a:defRPr sz="1800" b="1" kern="1200">
                          <a:solidFill>
                            <a:schemeClr val="bg1"/>
                          </a:solidFill>
                          <a:latin typeface="Calibri" panose="020F0502020204030204"/>
                        </a:defRPr>
                      </a:lvl5pPr>
                      <a:lvl6pPr marL="2286000" algn="l" defTabSz="914400" rtl="0" eaLnBrk="1" latinLnBrk="0" hangingPunct="1">
                        <a:defRPr sz="1800" b="1" kern="1200">
                          <a:solidFill>
                            <a:schemeClr val="bg1"/>
                          </a:solidFill>
                          <a:latin typeface="Calibri" panose="020F0502020204030204"/>
                        </a:defRPr>
                      </a:lvl6pPr>
                      <a:lvl7pPr marL="2743200" algn="l" defTabSz="914400" rtl="0" eaLnBrk="1" latinLnBrk="0" hangingPunct="1">
                        <a:defRPr sz="1800" b="1" kern="1200">
                          <a:solidFill>
                            <a:schemeClr val="bg1"/>
                          </a:solidFill>
                          <a:latin typeface="Calibri" panose="020F0502020204030204"/>
                        </a:defRPr>
                      </a:lvl7pPr>
                      <a:lvl8pPr marL="3200400" algn="l" defTabSz="914400" rtl="0" eaLnBrk="1" latinLnBrk="0" hangingPunct="1">
                        <a:defRPr sz="1800" b="1" kern="1200">
                          <a:solidFill>
                            <a:schemeClr val="bg1"/>
                          </a:solidFill>
                          <a:latin typeface="Calibri" panose="020F0502020204030204"/>
                        </a:defRPr>
                      </a:lvl8pPr>
                      <a:lvl9pPr marL="3657600" algn="l" defTabSz="914400" rtl="0" eaLnBrk="1" latinLnBrk="0" hangingPunct="1">
                        <a:defRPr sz="1800" b="1" kern="1200">
                          <a:solidFill>
                            <a:schemeClr val="bg1"/>
                          </a:solidFill>
                          <a:latin typeface="Calibri" panose="020F0502020204030204"/>
                        </a:defRPr>
                      </a:lvl9pPr>
                    </a:lstStyle>
                    <a:p>
                      <a:pPr algn="ctr"/>
                      <a:r>
                        <a:rPr lang="en-GB" sz="1400" dirty="0">
                          <a:latin typeface="+mn-lt"/>
                        </a:rPr>
                        <a:t>More than 20 years</a:t>
                      </a:r>
                    </a:p>
                  </a:txBody>
                  <a:tcPr>
                    <a:lnL w="9525" cap="flat" cmpd="sng" algn="ctr">
                      <a:solidFill>
                        <a:srgbClr val="9FA052">
                          <a:lumMod val="75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solidFill>
                      <a:srgbClr val="9FA052"/>
                    </a:solidFill>
                  </a:tcPr>
                </a:tc>
                <a:extLst>
                  <a:ext uri="{0D108BD9-81ED-4DB2-BD59-A6C34878D82A}">
                    <a16:rowId xmlns:a16="http://schemas.microsoft.com/office/drawing/2014/main" val="267053715"/>
                  </a:ext>
                </a:extLst>
              </a:tr>
              <a:tr h="956618">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r>
                        <a:rPr lang="en-GB" sz="1800" b="1" dirty="0">
                          <a:solidFill>
                            <a:schemeClr val="tx1"/>
                          </a:solidFill>
                          <a:latin typeface="+mn-lt"/>
                        </a:rPr>
                        <a:t>Overall Engagement</a:t>
                      </a:r>
                    </a:p>
                    <a:p>
                      <a:r>
                        <a:rPr lang="en-GB" sz="1800" b="1" dirty="0">
                          <a:solidFill>
                            <a:schemeClr val="tx1"/>
                          </a:solidFill>
                          <a:latin typeface="+mn-lt"/>
                        </a:rPr>
                        <a:t>(All topics)</a:t>
                      </a:r>
                    </a:p>
                  </a:txBody>
                  <a:tcPr>
                    <a:lnL w="6350" cap="flat" cmpd="sng" algn="ctr">
                      <a:solidFill>
                        <a:srgbClr val="9FA052"/>
                      </a:solidFill>
                      <a:prstDash val="solid"/>
                      <a:miter lim="800000"/>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latin typeface="+mn-lt"/>
                        </a:rPr>
                        <a:t>57%</a:t>
                      </a:r>
                    </a:p>
                  </a:txBody>
                  <a:tcPr anchor="ctr">
                    <a:lnL w="28575" cap="flat" cmpd="sng" algn="ctr">
                      <a:solidFill>
                        <a:srgbClr val="9FA052">
                          <a:lumMod val="75000"/>
                        </a:srgbClr>
                      </a:solidFill>
                      <a:prstDash val="solid"/>
                      <a:round/>
                      <a:headEnd type="none" w="med" len="med"/>
                      <a:tailEnd type="none" w="med" len="med"/>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algn="ctr" defTabSz="914400" rtl="0" eaLnBrk="1" latinLnBrk="0" hangingPunct="1"/>
                      <a:r>
                        <a:rPr lang="en-GB" sz="1400" b="1" kern="1200" dirty="0">
                          <a:solidFill>
                            <a:schemeClr val="tx1"/>
                          </a:solidFill>
                          <a:latin typeface="+mn-lt"/>
                          <a:ea typeface="+mn-ea"/>
                          <a:cs typeface="+mn-cs"/>
                        </a:rPr>
                        <a:t>61%</a:t>
                      </a:r>
                    </a:p>
                  </a:txBody>
                  <a:tcPr anchor="ctr">
                    <a:lnL w="2857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algn="ctr" defTabSz="914400" rtl="0" eaLnBrk="1" latinLnBrk="0" hangingPunct="1"/>
                      <a:r>
                        <a:rPr lang="en-GB" sz="1400" b="1" kern="1200" dirty="0">
                          <a:solidFill>
                            <a:schemeClr val="tx1"/>
                          </a:solidFill>
                          <a:latin typeface="+mn-lt"/>
                          <a:ea typeface="+mn-ea"/>
                          <a:cs typeface="+mn-cs"/>
                        </a:rPr>
                        <a:t>52%</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C000"/>
                        </a:gs>
                        <a:gs pos="74000">
                          <a:srgbClr val="FFFFFF"/>
                        </a:gs>
                        <a:gs pos="83000">
                          <a:srgbClr val="FFFFFF"/>
                        </a:gs>
                        <a:gs pos="100000">
                          <a:srgbClr val="FFFFFF"/>
                        </a:gs>
                      </a:gsLst>
                      <a:path path="shape">
                        <a:fillToRect l="50000" t="50000" r="50000" b="50000"/>
                      </a:path>
                      <a:tileRect/>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algn="ctr" defTabSz="914400" rtl="0" eaLnBrk="1" latinLnBrk="0" hangingPunct="1"/>
                      <a:r>
                        <a:rPr lang="en-GB" sz="1400" b="1" kern="1200" dirty="0">
                          <a:solidFill>
                            <a:schemeClr val="tx1"/>
                          </a:solidFill>
                          <a:latin typeface="+mn-lt"/>
                          <a:ea typeface="+mn-ea"/>
                          <a:cs typeface="+mn-cs"/>
                        </a:rPr>
                        <a:t>56%</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algn="ctr" defTabSz="914400" rtl="0" eaLnBrk="1" latinLnBrk="0" hangingPunct="1"/>
                      <a:r>
                        <a:rPr lang="en-GB" sz="1400" b="1" kern="1200" dirty="0">
                          <a:solidFill>
                            <a:schemeClr val="tx1"/>
                          </a:solidFill>
                          <a:latin typeface="+mn-lt"/>
                          <a:ea typeface="+mn-ea"/>
                          <a:cs typeface="+mn-cs"/>
                        </a:rPr>
                        <a:t>59%</a:t>
                      </a:r>
                    </a:p>
                  </a:txBody>
                  <a:tcPr anchor="ctr">
                    <a:lnL w="9525" cap="flat" cmpd="sng" algn="ctr">
                      <a:solidFill>
                        <a:srgbClr val="9FA052">
                          <a:lumMod val="75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extLst>
                  <a:ext uri="{0D108BD9-81ED-4DB2-BD59-A6C34878D82A}">
                    <a16:rowId xmlns:a16="http://schemas.microsoft.com/office/drawing/2014/main" val="1529267657"/>
                  </a:ext>
                </a:extLst>
              </a:tr>
              <a:tr h="431069">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r>
                        <a:rPr lang="en-GB" sz="1800" dirty="0">
                          <a:solidFill>
                            <a:schemeClr val="tx1"/>
                          </a:solidFill>
                          <a:latin typeface="+mn-lt"/>
                        </a:rPr>
                        <a:t>Our Organisation</a:t>
                      </a:r>
                    </a:p>
                  </a:txBody>
                  <a:tcPr>
                    <a:lnL w="6350" cap="flat" cmpd="sng" algn="ctr">
                      <a:solidFill>
                        <a:srgbClr val="9FA052"/>
                      </a:solidFill>
                      <a:prstDash val="solid"/>
                      <a:miter lim="800000"/>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a:solidFill>
                            <a:schemeClr val="bg1"/>
                          </a:solidFill>
                          <a:latin typeface="+mn-lt"/>
                        </a:rPr>
                        <a:t>43%</a:t>
                      </a:r>
                      <a:endParaRPr lang="en-GB" sz="1400" b="1" dirty="0">
                        <a:solidFill>
                          <a:schemeClr val="bg1"/>
                        </a:solidFill>
                        <a:latin typeface="+mn-lt"/>
                      </a:endParaRPr>
                    </a:p>
                  </a:txBody>
                  <a:tcPr anchor="ctr">
                    <a:lnL w="28575" cap="flat" cmpd="sng" algn="ctr">
                      <a:solidFill>
                        <a:srgbClr val="9FA052">
                          <a:lumMod val="75000"/>
                        </a:srgbClr>
                      </a:solidFill>
                      <a:prstDash val="solid"/>
                      <a:round/>
                      <a:headEnd type="none" w="med" len="med"/>
                      <a:tailEnd type="none" w="med" len="med"/>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gradFill>
                      <a:gsLst>
                        <a:gs pos="0">
                          <a:srgbClr val="C00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latin typeface="+mn-lt"/>
                        </a:rPr>
                        <a:t>53%</a:t>
                      </a:r>
                    </a:p>
                  </a:txBody>
                  <a:tcPr anchor="ctr">
                    <a:lnL w="2857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bg1"/>
                          </a:solidFill>
                          <a:latin typeface="+mn-lt"/>
                        </a:rPr>
                        <a:t>38%</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C00000"/>
                        </a:gs>
                        <a:gs pos="74000">
                          <a:srgbClr val="FFFFFF"/>
                        </a:gs>
                        <a:gs pos="83000">
                          <a:srgbClr val="FFFFFF"/>
                        </a:gs>
                        <a:gs pos="100000">
                          <a:srgbClr val="FFFFFF"/>
                        </a:gs>
                      </a:gsLst>
                      <a:path path="shape">
                        <a:fillToRect l="50000" t="50000" r="50000" b="50000"/>
                      </a:path>
                      <a:tileRect/>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bg1"/>
                          </a:solidFill>
                          <a:latin typeface="+mn-lt"/>
                        </a:rPr>
                        <a:t>41%</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C00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bg1"/>
                          </a:solidFill>
                          <a:latin typeface="+mn-lt"/>
                        </a:rPr>
                        <a:t>45%</a:t>
                      </a:r>
                    </a:p>
                  </a:txBody>
                  <a:tcPr anchor="ctr">
                    <a:lnL w="9525" cap="flat" cmpd="sng" algn="ctr">
                      <a:solidFill>
                        <a:srgbClr val="9FA052">
                          <a:lumMod val="75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C00000"/>
                        </a:gs>
                        <a:gs pos="74000">
                          <a:srgbClr val="FFFFFF"/>
                        </a:gs>
                        <a:gs pos="83000">
                          <a:srgbClr val="FFFFFF"/>
                        </a:gs>
                        <a:gs pos="100000">
                          <a:srgbClr val="FFFFFF"/>
                        </a:gs>
                      </a:gsLst>
                      <a:path path="shape">
                        <a:fillToRect l="50000" t="50000" r="50000" b="50000"/>
                      </a:path>
                    </a:gradFill>
                  </a:tcPr>
                </a:tc>
                <a:extLst>
                  <a:ext uri="{0D108BD9-81ED-4DB2-BD59-A6C34878D82A}">
                    <a16:rowId xmlns:a16="http://schemas.microsoft.com/office/drawing/2014/main" val="706753041"/>
                  </a:ext>
                </a:extLst>
              </a:tr>
              <a:tr h="431069">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r>
                        <a:rPr lang="en-GB" sz="1800" dirty="0">
                          <a:solidFill>
                            <a:schemeClr val="tx1"/>
                          </a:solidFill>
                          <a:latin typeface="+mn-lt"/>
                        </a:rPr>
                        <a:t>Our Culture</a:t>
                      </a:r>
                    </a:p>
                  </a:txBody>
                  <a:tcPr>
                    <a:lnL w="6350" cap="flat" cmpd="sng" algn="ctr">
                      <a:solidFill>
                        <a:srgbClr val="9FA052"/>
                      </a:solidFill>
                      <a:prstDash val="solid"/>
                      <a:miter lim="800000"/>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a:solidFill>
                            <a:schemeClr val="tx1"/>
                          </a:solidFill>
                          <a:latin typeface="+mn-lt"/>
                        </a:rPr>
                        <a:t>66%</a:t>
                      </a:r>
                      <a:endParaRPr lang="en-GB" sz="1400" b="1" dirty="0">
                        <a:solidFill>
                          <a:schemeClr val="tx1"/>
                        </a:solidFill>
                        <a:latin typeface="+mn-lt"/>
                      </a:endParaRPr>
                    </a:p>
                  </a:txBody>
                  <a:tcPr anchor="ctr">
                    <a:lnL w="28575" cap="flat" cmpd="sng" algn="ctr">
                      <a:solidFill>
                        <a:srgbClr val="9FA052">
                          <a:lumMod val="75000"/>
                        </a:srgbClr>
                      </a:solidFill>
                      <a:prstDash val="solid"/>
                      <a:round/>
                      <a:headEnd type="none" w="med" len="med"/>
                      <a:tailEnd type="none" w="med" len="med"/>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73%</a:t>
                      </a:r>
                    </a:p>
                  </a:txBody>
                  <a:tcPr anchor="ctr">
                    <a:lnL w="2857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92D050">
                            <a:lumMod val="75000"/>
                          </a:srgbClr>
                        </a:gs>
                        <a:gs pos="74000">
                          <a:srgbClr val="FFFFFF"/>
                        </a:gs>
                        <a:gs pos="83000">
                          <a:srgbClr val="FFFFFF"/>
                        </a:gs>
                        <a:gs pos="100000">
                          <a:srgbClr val="FFFFFF"/>
                        </a:gs>
                      </a:gsLst>
                      <a:path path="shape">
                        <a:fillToRect l="50000" t="50000" r="50000" b="50000"/>
                      </a:path>
                      <a:tileRect/>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63%</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65%</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66%</a:t>
                      </a:r>
                    </a:p>
                  </a:txBody>
                  <a:tcPr anchor="ctr">
                    <a:lnL w="9525" cap="flat" cmpd="sng" algn="ctr">
                      <a:solidFill>
                        <a:srgbClr val="9FA052">
                          <a:lumMod val="75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extLst>
                  <a:ext uri="{0D108BD9-81ED-4DB2-BD59-A6C34878D82A}">
                    <a16:rowId xmlns:a16="http://schemas.microsoft.com/office/drawing/2014/main" val="2873720146"/>
                  </a:ext>
                </a:extLst>
              </a:tr>
              <a:tr h="431069">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r>
                        <a:rPr lang="en-GB" sz="1800" dirty="0">
                          <a:solidFill>
                            <a:schemeClr val="tx1"/>
                          </a:solidFill>
                          <a:latin typeface="+mn-lt"/>
                        </a:rPr>
                        <a:t>Your Role</a:t>
                      </a:r>
                    </a:p>
                  </a:txBody>
                  <a:tcPr>
                    <a:lnL w="6350" cap="flat" cmpd="sng" algn="ctr">
                      <a:solidFill>
                        <a:srgbClr val="9FA052"/>
                      </a:solidFill>
                      <a:prstDash val="solid"/>
                      <a:miter lim="800000"/>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55%</a:t>
                      </a:r>
                    </a:p>
                  </a:txBody>
                  <a:tcPr anchor="ctr">
                    <a:lnL w="28575" cap="flat" cmpd="sng" algn="ctr">
                      <a:solidFill>
                        <a:srgbClr val="9FA052">
                          <a:lumMod val="75000"/>
                        </a:srgbClr>
                      </a:solidFill>
                      <a:prstDash val="solid"/>
                      <a:round/>
                      <a:headEnd type="none" w="med" len="med"/>
                      <a:tailEnd type="none" w="med" len="med"/>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56%</a:t>
                      </a:r>
                    </a:p>
                  </a:txBody>
                  <a:tcPr anchor="ctr">
                    <a:lnL w="2857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C000"/>
                        </a:gs>
                        <a:gs pos="74000">
                          <a:srgbClr val="FFFFFF"/>
                        </a:gs>
                        <a:gs pos="83000">
                          <a:srgbClr val="FFFFFF"/>
                        </a:gs>
                        <a:gs pos="100000">
                          <a:srgbClr val="FFFFFF"/>
                        </a:gs>
                      </a:gsLst>
                      <a:path path="shape">
                        <a:fillToRect l="50000" t="50000" r="50000" b="50000"/>
                      </a:path>
                      <a:tileRect/>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bg1"/>
                          </a:solidFill>
                          <a:latin typeface="+mn-lt"/>
                        </a:rPr>
                        <a:t>48%</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C00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56%</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60%</a:t>
                      </a:r>
                    </a:p>
                  </a:txBody>
                  <a:tcPr anchor="ctr">
                    <a:lnL w="9525" cap="flat" cmpd="sng" algn="ctr">
                      <a:solidFill>
                        <a:srgbClr val="9FA052">
                          <a:lumMod val="75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extLst>
                  <a:ext uri="{0D108BD9-81ED-4DB2-BD59-A6C34878D82A}">
                    <a16:rowId xmlns:a16="http://schemas.microsoft.com/office/drawing/2014/main" val="3080695215"/>
                  </a:ext>
                </a:extLst>
              </a:tr>
              <a:tr h="917753">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r>
                        <a:rPr lang="en-GB" sz="1800" dirty="0">
                          <a:solidFill>
                            <a:schemeClr val="tx1"/>
                          </a:solidFill>
                          <a:latin typeface="+mn-lt"/>
                        </a:rPr>
                        <a:t>Our Leaders – First Line Mangers/ Supervisors</a:t>
                      </a:r>
                    </a:p>
                  </a:txBody>
                  <a:tcPr>
                    <a:lnL w="6350" cap="flat" cmpd="sng" algn="ctr">
                      <a:solidFill>
                        <a:srgbClr val="9FA052"/>
                      </a:solidFill>
                      <a:prstDash val="solid"/>
                      <a:miter lim="800000"/>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a:solidFill>
                            <a:schemeClr val="tx1"/>
                          </a:solidFill>
                          <a:latin typeface="+mn-lt"/>
                        </a:rPr>
                        <a:t>65%</a:t>
                      </a:r>
                      <a:endParaRPr lang="en-GB" sz="1400" b="1" dirty="0">
                        <a:solidFill>
                          <a:schemeClr val="tx1"/>
                        </a:solidFill>
                        <a:latin typeface="+mn-lt"/>
                      </a:endParaRPr>
                    </a:p>
                  </a:txBody>
                  <a:tcPr anchor="ctr">
                    <a:lnL w="28575" cap="flat" cmpd="sng" algn="ctr">
                      <a:solidFill>
                        <a:srgbClr val="9FA052">
                          <a:lumMod val="75000"/>
                        </a:srgbClr>
                      </a:solidFill>
                      <a:prstDash val="solid"/>
                      <a:round/>
                      <a:headEnd type="none" w="med" len="med"/>
                      <a:tailEnd type="none" w="med" len="med"/>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68%</a:t>
                      </a:r>
                    </a:p>
                  </a:txBody>
                  <a:tcPr anchor="ctr">
                    <a:lnL w="2857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C000"/>
                        </a:gs>
                        <a:gs pos="74000">
                          <a:srgbClr val="FFFFFF"/>
                        </a:gs>
                        <a:gs pos="83000">
                          <a:srgbClr val="FFFFFF"/>
                        </a:gs>
                        <a:gs pos="100000">
                          <a:srgbClr val="FFFFFF"/>
                        </a:gs>
                      </a:gsLst>
                      <a:path path="shape">
                        <a:fillToRect l="50000" t="50000" r="50000" b="50000"/>
                      </a:path>
                      <a:tileRect/>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64%</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65%</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66%</a:t>
                      </a:r>
                    </a:p>
                  </a:txBody>
                  <a:tcPr anchor="ctr">
                    <a:lnL w="9525" cap="flat" cmpd="sng" algn="ctr">
                      <a:solidFill>
                        <a:srgbClr val="9FA052">
                          <a:lumMod val="75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extLst>
                  <a:ext uri="{0D108BD9-81ED-4DB2-BD59-A6C34878D82A}">
                    <a16:rowId xmlns:a16="http://schemas.microsoft.com/office/drawing/2014/main" val="2502227320"/>
                  </a:ext>
                </a:extLst>
              </a:tr>
              <a:tr h="459418">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r>
                        <a:rPr lang="en-GB" sz="1800" dirty="0">
                          <a:solidFill>
                            <a:schemeClr val="tx1"/>
                          </a:solidFill>
                          <a:latin typeface="+mn-lt"/>
                        </a:rPr>
                        <a:t>Our Leaders – SMT</a:t>
                      </a:r>
                    </a:p>
                  </a:txBody>
                  <a:tcPr>
                    <a:lnL w="6350" cap="flat" cmpd="sng" algn="ctr">
                      <a:solidFill>
                        <a:srgbClr val="9FA052"/>
                      </a:solidFill>
                      <a:prstDash val="solid"/>
                      <a:miter lim="800000"/>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a:solidFill>
                            <a:schemeClr val="bg1"/>
                          </a:solidFill>
                          <a:latin typeface="+mn-lt"/>
                        </a:rPr>
                        <a:t>36%</a:t>
                      </a:r>
                      <a:endParaRPr lang="en-GB" sz="1400" b="1" dirty="0">
                        <a:solidFill>
                          <a:schemeClr val="bg1"/>
                        </a:solidFill>
                        <a:latin typeface="+mn-lt"/>
                      </a:endParaRPr>
                    </a:p>
                  </a:txBody>
                  <a:tcPr anchor="ctr">
                    <a:lnL w="28575" cap="flat" cmpd="sng" algn="ctr">
                      <a:solidFill>
                        <a:srgbClr val="9FA052">
                          <a:lumMod val="75000"/>
                        </a:srgbClr>
                      </a:solidFill>
                      <a:prstDash val="solid"/>
                      <a:round/>
                      <a:headEnd type="none" w="med" len="med"/>
                      <a:tailEnd type="none" w="med" len="med"/>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gradFill>
                      <a:gsLst>
                        <a:gs pos="0">
                          <a:srgbClr val="C00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bg1"/>
                          </a:solidFill>
                          <a:latin typeface="+mn-lt"/>
                        </a:rPr>
                        <a:t>37%</a:t>
                      </a:r>
                    </a:p>
                  </a:txBody>
                  <a:tcPr anchor="ctr">
                    <a:lnL w="2857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C00000"/>
                        </a:gs>
                        <a:gs pos="74000">
                          <a:srgbClr val="FFFFFF"/>
                        </a:gs>
                        <a:gs pos="83000">
                          <a:srgbClr val="FFFFFF"/>
                        </a:gs>
                        <a:gs pos="100000">
                          <a:srgbClr val="FFFFFF"/>
                        </a:gs>
                      </a:gsLst>
                      <a:path path="shape">
                        <a:fillToRect l="50000" t="50000" r="50000" b="50000"/>
                      </a:path>
                      <a:tileRect/>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bg1"/>
                          </a:solidFill>
                          <a:latin typeface="+mn-lt"/>
                        </a:rPr>
                        <a:t>27%</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C00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bg1"/>
                          </a:solidFill>
                          <a:latin typeface="+mn-lt"/>
                        </a:rPr>
                        <a:t>36%</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C00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bg1"/>
                          </a:solidFill>
                          <a:latin typeface="+mn-lt"/>
                        </a:rPr>
                        <a:t>43%</a:t>
                      </a:r>
                    </a:p>
                  </a:txBody>
                  <a:tcPr anchor="ctr">
                    <a:lnL w="9525" cap="flat" cmpd="sng" algn="ctr">
                      <a:solidFill>
                        <a:srgbClr val="9FA052">
                          <a:lumMod val="75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C00000"/>
                        </a:gs>
                        <a:gs pos="74000">
                          <a:srgbClr val="FFFFFF"/>
                        </a:gs>
                        <a:gs pos="83000">
                          <a:srgbClr val="FFFFFF"/>
                        </a:gs>
                        <a:gs pos="100000">
                          <a:srgbClr val="FFFFFF"/>
                        </a:gs>
                      </a:gsLst>
                      <a:path path="shape">
                        <a:fillToRect l="50000" t="50000" r="50000" b="50000"/>
                      </a:path>
                    </a:gradFill>
                  </a:tcPr>
                </a:tc>
                <a:extLst>
                  <a:ext uri="{0D108BD9-81ED-4DB2-BD59-A6C34878D82A}">
                    <a16:rowId xmlns:a16="http://schemas.microsoft.com/office/drawing/2014/main" val="1824555645"/>
                  </a:ext>
                </a:extLst>
              </a:tr>
              <a:tr h="431069">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r>
                        <a:rPr lang="en-GB" sz="1800" dirty="0">
                          <a:solidFill>
                            <a:schemeClr val="tx1"/>
                          </a:solidFill>
                          <a:latin typeface="+mn-lt"/>
                        </a:rPr>
                        <a:t>Your Team</a:t>
                      </a:r>
                    </a:p>
                  </a:txBody>
                  <a:tcPr>
                    <a:lnL w="6350" cap="flat" cmpd="sng" algn="ctr">
                      <a:solidFill>
                        <a:srgbClr val="9FA052"/>
                      </a:solidFill>
                      <a:prstDash val="solid"/>
                      <a:miter lim="800000"/>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a:latin typeface="+mn-lt"/>
                        </a:rPr>
                        <a:t>77%</a:t>
                      </a:r>
                      <a:endParaRPr lang="en-GB" sz="1400" b="1" dirty="0">
                        <a:latin typeface="+mn-lt"/>
                      </a:endParaRPr>
                    </a:p>
                  </a:txBody>
                  <a:tcPr>
                    <a:lnL w="28575" cap="flat" cmpd="sng" algn="ctr">
                      <a:solidFill>
                        <a:srgbClr val="9FA052">
                          <a:lumMod val="75000"/>
                        </a:srgbClr>
                      </a:solidFill>
                      <a:prstDash val="solid"/>
                      <a:round/>
                      <a:headEnd type="none" w="med" len="med"/>
                      <a:tailEnd type="none" w="med" len="med"/>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latin typeface="+mn-lt"/>
                        </a:rPr>
                        <a:t>77%</a:t>
                      </a:r>
                    </a:p>
                  </a:txBody>
                  <a:tcPr>
                    <a:lnL w="2857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92D050">
                            <a:lumMod val="75000"/>
                          </a:srgbClr>
                        </a:gs>
                        <a:gs pos="74000">
                          <a:srgbClr val="FFFFFF"/>
                        </a:gs>
                        <a:gs pos="83000">
                          <a:srgbClr val="FFFFFF"/>
                        </a:gs>
                        <a:gs pos="100000">
                          <a:srgbClr val="FFFFFF"/>
                        </a:gs>
                      </a:gsLst>
                      <a:path path="shape">
                        <a:fillToRect l="50000" t="50000" r="50000" b="50000"/>
                      </a:path>
                      <a:tileRect/>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latin typeface="+mn-lt"/>
                        </a:rPr>
                        <a:t>76%</a:t>
                      </a:r>
                    </a:p>
                  </a:txBody>
                  <a:tcP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latin typeface="+mn-lt"/>
                        </a:rPr>
                        <a:t>78%</a:t>
                      </a:r>
                    </a:p>
                  </a:txBody>
                  <a:tcP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latin typeface="+mn-lt"/>
                        </a:rPr>
                        <a:t>77%</a:t>
                      </a:r>
                    </a:p>
                  </a:txBody>
                  <a:tcPr>
                    <a:lnL w="9525" cap="flat" cmpd="sng" algn="ctr">
                      <a:solidFill>
                        <a:srgbClr val="9FA052">
                          <a:lumMod val="75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extLst>
                  <a:ext uri="{0D108BD9-81ED-4DB2-BD59-A6C34878D82A}">
                    <a16:rowId xmlns:a16="http://schemas.microsoft.com/office/drawing/2014/main" val="757259902"/>
                  </a:ext>
                </a:extLst>
              </a:tr>
            </a:tbl>
          </a:graphicData>
        </a:graphic>
      </p:graphicFrame>
      <p:sp>
        <p:nvSpPr>
          <p:cNvPr id="12" name="Text Placeholder 4">
            <a:extLst>
              <a:ext uri="{FF2B5EF4-FFF2-40B4-BE49-F238E27FC236}">
                <a16:creationId xmlns:a16="http://schemas.microsoft.com/office/drawing/2014/main" id="{DDC3559F-0CE0-B16A-544E-8CCA54DBA25D}"/>
              </a:ext>
            </a:extLst>
          </p:cNvPr>
          <p:cNvSpPr txBox="1">
            <a:spLocks/>
          </p:cNvSpPr>
          <p:nvPr/>
        </p:nvSpPr>
        <p:spPr>
          <a:xfrm>
            <a:off x="127977" y="1046868"/>
            <a:ext cx="9442883" cy="700361"/>
          </a:xfrm>
          <a:prstGeom prst="rect">
            <a:avLst/>
          </a:prstGeom>
        </p:spPr>
        <p:txBody>
          <a:bodyPr vert="horz" lIns="72000" tIns="0" rIns="0" bIns="0" rtlCol="0" anchor="ctr" anchorCtr="0">
            <a:noAutofit/>
          </a:bodyPr>
          <a:lstStyle>
            <a:lvl1pPr marL="0" marR="0" indent="0" algn="l" defTabSz="914400" rtl="0" eaLnBrk="1" fontAlgn="auto" latinLnBrk="0" hangingPunct="0">
              <a:lnSpc>
                <a:spcPct val="90000"/>
              </a:lnSpc>
              <a:spcBef>
                <a:spcPts val="0"/>
              </a:spcBef>
              <a:spcAft>
                <a:spcPts val="0"/>
              </a:spcAft>
              <a:buClrTx/>
              <a:buSzTx/>
              <a:buFontTx/>
              <a:buNone/>
              <a:tabLst/>
              <a:defRPr kumimoji="0" lang="en-GB" sz="4400" b="0" i="0" u="none" strike="noStrike" kern="1200" cap="none" spc="0" normalizeH="0" baseline="0" dirty="0" smtClean="0">
                <a:ln>
                  <a:noFill/>
                </a:ln>
                <a:solidFill>
                  <a:schemeClr val="tx1"/>
                </a:solidFill>
                <a:effectLst/>
                <a:uFillTx/>
                <a:latin typeface="Calibri" panose="020F0502020204030204" pitchFamily="34" charset="0"/>
                <a:ea typeface="+mj-ea"/>
                <a:cs typeface="Myriad Pro"/>
                <a:sym typeface="Montserrat"/>
              </a:defRPr>
            </a:lvl1pPr>
            <a:lvl2pPr marL="534988" indent="-268288"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801688" indent="-2667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077913" indent="-276225"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1346200" indent="-268288"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600" dirty="0">
                <a:latin typeface="+mn-lt"/>
              </a:rPr>
              <a:t>Employees with a service of between 6 – 10 years were less positive about most themes within the survey. Those with a service of up to 5 years were more positive, particularly around organisation and culture.</a:t>
            </a:r>
          </a:p>
        </p:txBody>
      </p:sp>
      <p:pic>
        <p:nvPicPr>
          <p:cNvPr id="3" name="Picture 2">
            <a:extLst>
              <a:ext uri="{FF2B5EF4-FFF2-40B4-BE49-F238E27FC236}">
                <a16:creationId xmlns:a16="http://schemas.microsoft.com/office/drawing/2014/main" id="{87ED5BD4-C766-C7D8-0F11-7ABD13BDAE9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18829" y="103687"/>
            <a:ext cx="722582" cy="1185434"/>
          </a:xfrm>
          <a:prstGeom prst="rect">
            <a:avLst/>
          </a:prstGeom>
        </p:spPr>
      </p:pic>
    </p:spTree>
    <p:extLst>
      <p:ext uri="{BB962C8B-B14F-4D97-AF65-F5344CB8AC3E}">
        <p14:creationId xmlns:p14="http://schemas.microsoft.com/office/powerpoint/2010/main" val="15540662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8F21476-2559-C764-3BAC-7AAB227C3497}"/>
              </a:ext>
            </a:extLst>
          </p:cNvPr>
          <p:cNvPicPr>
            <a:picLocks noChangeAspect="1"/>
          </p:cNvPicPr>
          <p:nvPr/>
        </p:nvPicPr>
        <p:blipFill>
          <a:blip r:embed="rId3"/>
          <a:stretch>
            <a:fillRect/>
          </a:stretch>
        </p:blipFill>
        <p:spPr>
          <a:xfrm>
            <a:off x="10784667" y="90292"/>
            <a:ext cx="1156482" cy="1175135"/>
          </a:xfrm>
          <a:prstGeom prst="rect">
            <a:avLst/>
          </a:prstGeom>
        </p:spPr>
      </p:pic>
      <p:sp>
        <p:nvSpPr>
          <p:cNvPr id="16" name="Rectangle 15">
            <a:extLst>
              <a:ext uri="{FF2B5EF4-FFF2-40B4-BE49-F238E27FC236}">
                <a16:creationId xmlns:a16="http://schemas.microsoft.com/office/drawing/2014/main" id="{F70E9BCD-9A19-67F4-2115-01927F2FE4B7}"/>
              </a:ext>
            </a:extLst>
          </p:cNvPr>
          <p:cNvSpPr/>
          <p:nvPr/>
        </p:nvSpPr>
        <p:spPr>
          <a:xfrm flipV="1">
            <a:off x="0" y="866744"/>
            <a:ext cx="9570860" cy="45719"/>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32D779AC-FF04-5229-657F-07C2FE674673}"/>
              </a:ext>
            </a:extLst>
          </p:cNvPr>
          <p:cNvSpPr txBox="1"/>
          <p:nvPr/>
        </p:nvSpPr>
        <p:spPr>
          <a:xfrm>
            <a:off x="83127" y="103687"/>
            <a:ext cx="8070273" cy="646331"/>
          </a:xfrm>
          <a:prstGeom prst="rect">
            <a:avLst/>
          </a:prstGeom>
          <a:noFill/>
        </p:spPr>
        <p:txBody>
          <a:bodyPr wrap="square" rtlCol="0">
            <a:spAutoFit/>
          </a:bodyPr>
          <a:lstStyle/>
          <a:p>
            <a:r>
              <a:rPr lang="en-GB" sz="3600" dirty="0">
                <a:solidFill>
                  <a:srgbClr val="002060"/>
                </a:solidFill>
              </a:rPr>
              <a:t>Emerging insights</a:t>
            </a:r>
          </a:p>
        </p:txBody>
      </p:sp>
      <p:sp>
        <p:nvSpPr>
          <p:cNvPr id="14" name="Footer Placeholder 38">
            <a:extLst>
              <a:ext uri="{FF2B5EF4-FFF2-40B4-BE49-F238E27FC236}">
                <a16:creationId xmlns:a16="http://schemas.microsoft.com/office/drawing/2014/main" id="{A9E7449B-F876-CC9B-EF92-DB34A4AECE41}"/>
              </a:ext>
            </a:extLst>
          </p:cNvPr>
          <p:cNvSpPr>
            <a:spLocks noGrp="1"/>
          </p:cNvSpPr>
          <p:nvPr>
            <p:ph type="ftr" sz="quarter" idx="11"/>
          </p:nvPr>
        </p:nvSpPr>
        <p:spPr>
          <a:xfrm>
            <a:off x="3924358" y="186780"/>
            <a:ext cx="4114800" cy="109911"/>
          </a:xfrm>
        </p:spPr>
        <p:txBody>
          <a:bodyPr/>
          <a:lstStyle/>
          <a:p>
            <a:r>
              <a:rPr lang="en-GB" b="1">
                <a:solidFill>
                  <a:srgbClr val="FF0000"/>
                </a:solidFill>
                <a:latin typeface="Times New Roman" panose="02020603050405020304" pitchFamily="18" charset="0"/>
              </a:rPr>
              <a:t>
OFFICIAL</a:t>
            </a:r>
            <a:endParaRPr lang="en-GB" b="1" dirty="0">
              <a:solidFill>
                <a:srgbClr val="FF0000"/>
              </a:solidFill>
              <a:latin typeface="Times New Roman" panose="02020603050405020304" pitchFamily="18" charset="0"/>
            </a:endParaRPr>
          </a:p>
        </p:txBody>
      </p:sp>
      <p:sp>
        <p:nvSpPr>
          <p:cNvPr id="12" name="Text Placeholder 4">
            <a:extLst>
              <a:ext uri="{FF2B5EF4-FFF2-40B4-BE49-F238E27FC236}">
                <a16:creationId xmlns:a16="http://schemas.microsoft.com/office/drawing/2014/main" id="{DDC3559F-0CE0-B16A-544E-8CCA54DBA25D}"/>
              </a:ext>
            </a:extLst>
          </p:cNvPr>
          <p:cNvSpPr txBox="1">
            <a:spLocks/>
          </p:cNvSpPr>
          <p:nvPr/>
        </p:nvSpPr>
        <p:spPr>
          <a:xfrm>
            <a:off x="127977" y="1046868"/>
            <a:ext cx="9442883" cy="700361"/>
          </a:xfrm>
          <a:prstGeom prst="rect">
            <a:avLst/>
          </a:prstGeom>
        </p:spPr>
        <p:txBody>
          <a:bodyPr vert="horz" lIns="72000" tIns="0" rIns="0" bIns="0" rtlCol="0" anchor="ctr" anchorCtr="0">
            <a:noAutofit/>
          </a:bodyPr>
          <a:lstStyle>
            <a:lvl1pPr marL="0" marR="0" indent="0" algn="l" defTabSz="914400" rtl="0" eaLnBrk="1" fontAlgn="auto" latinLnBrk="0" hangingPunct="0">
              <a:lnSpc>
                <a:spcPct val="90000"/>
              </a:lnSpc>
              <a:spcBef>
                <a:spcPts val="0"/>
              </a:spcBef>
              <a:spcAft>
                <a:spcPts val="0"/>
              </a:spcAft>
              <a:buClrTx/>
              <a:buSzTx/>
              <a:buFontTx/>
              <a:buNone/>
              <a:tabLst/>
              <a:defRPr kumimoji="0" lang="en-GB" sz="4400" b="0" i="0" u="none" strike="noStrike" kern="1200" cap="none" spc="0" normalizeH="0" baseline="0" dirty="0" smtClean="0">
                <a:ln>
                  <a:noFill/>
                </a:ln>
                <a:solidFill>
                  <a:schemeClr val="tx1"/>
                </a:solidFill>
                <a:effectLst/>
                <a:uFillTx/>
                <a:latin typeface="Calibri" panose="020F0502020204030204" pitchFamily="34" charset="0"/>
                <a:ea typeface="+mj-ea"/>
                <a:cs typeface="Myriad Pro"/>
                <a:sym typeface="Montserrat"/>
              </a:defRPr>
            </a:lvl1pPr>
            <a:lvl2pPr marL="534988" indent="-268288"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801688" indent="-2667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077913" indent="-276225"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1346200" indent="-268288"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600" dirty="0">
                <a:latin typeface="+mn-lt"/>
              </a:rPr>
              <a:t>Similar views across all protected groups, however scores for all areas were lower amongst those who were disabled and had neurodivergent traits</a:t>
            </a:r>
          </a:p>
        </p:txBody>
      </p:sp>
      <p:graphicFrame>
        <p:nvGraphicFramePr>
          <p:cNvPr id="4" name="Table 3">
            <a:extLst>
              <a:ext uri="{FF2B5EF4-FFF2-40B4-BE49-F238E27FC236}">
                <a16:creationId xmlns:a16="http://schemas.microsoft.com/office/drawing/2014/main" id="{DCCACDF8-F525-206A-006D-6C91A88ACD52}"/>
              </a:ext>
            </a:extLst>
          </p:cNvPr>
          <p:cNvGraphicFramePr>
            <a:graphicFrameLocks noGrp="1"/>
          </p:cNvGraphicFramePr>
          <p:nvPr>
            <p:extLst>
              <p:ext uri="{D42A27DB-BD31-4B8C-83A1-F6EECF244321}">
                <p14:modId xmlns:p14="http://schemas.microsoft.com/office/powerpoint/2010/main" val="626181237"/>
              </p:ext>
            </p:extLst>
          </p:nvPr>
        </p:nvGraphicFramePr>
        <p:xfrm>
          <a:off x="241895" y="1638735"/>
          <a:ext cx="11543705" cy="5178707"/>
        </p:xfrm>
        <a:graphic>
          <a:graphicData uri="http://schemas.openxmlformats.org/drawingml/2006/table">
            <a:tbl>
              <a:tblPr firstRow="1" bandRow="1">
                <a:effectLst/>
              </a:tblPr>
              <a:tblGrid>
                <a:gridCol w="1494011">
                  <a:extLst>
                    <a:ext uri="{9D8B030D-6E8A-4147-A177-3AD203B41FA5}">
                      <a16:colId xmlns:a16="http://schemas.microsoft.com/office/drawing/2014/main" val="988241948"/>
                    </a:ext>
                  </a:extLst>
                </a:gridCol>
                <a:gridCol w="1191892">
                  <a:extLst>
                    <a:ext uri="{9D8B030D-6E8A-4147-A177-3AD203B41FA5}">
                      <a16:colId xmlns:a16="http://schemas.microsoft.com/office/drawing/2014/main" val="2411583669"/>
                    </a:ext>
                  </a:extLst>
                </a:gridCol>
                <a:gridCol w="1122018">
                  <a:extLst>
                    <a:ext uri="{9D8B030D-6E8A-4147-A177-3AD203B41FA5}">
                      <a16:colId xmlns:a16="http://schemas.microsoft.com/office/drawing/2014/main" val="1850328404"/>
                    </a:ext>
                  </a:extLst>
                </a:gridCol>
                <a:gridCol w="1122018">
                  <a:extLst>
                    <a:ext uri="{9D8B030D-6E8A-4147-A177-3AD203B41FA5}">
                      <a16:colId xmlns:a16="http://schemas.microsoft.com/office/drawing/2014/main" val="2425931297"/>
                    </a:ext>
                  </a:extLst>
                </a:gridCol>
                <a:gridCol w="1103920">
                  <a:extLst>
                    <a:ext uri="{9D8B030D-6E8A-4147-A177-3AD203B41FA5}">
                      <a16:colId xmlns:a16="http://schemas.microsoft.com/office/drawing/2014/main" val="1233848419"/>
                    </a:ext>
                  </a:extLst>
                </a:gridCol>
                <a:gridCol w="1122018">
                  <a:extLst>
                    <a:ext uri="{9D8B030D-6E8A-4147-A177-3AD203B41FA5}">
                      <a16:colId xmlns:a16="http://schemas.microsoft.com/office/drawing/2014/main" val="755882194"/>
                    </a:ext>
                  </a:extLst>
                </a:gridCol>
                <a:gridCol w="1538376">
                  <a:extLst>
                    <a:ext uri="{9D8B030D-6E8A-4147-A177-3AD203B41FA5}">
                      <a16:colId xmlns:a16="http://schemas.microsoft.com/office/drawing/2014/main" val="2461959463"/>
                    </a:ext>
                  </a:extLst>
                </a:gridCol>
                <a:gridCol w="886516">
                  <a:extLst>
                    <a:ext uri="{9D8B030D-6E8A-4147-A177-3AD203B41FA5}">
                      <a16:colId xmlns:a16="http://schemas.microsoft.com/office/drawing/2014/main" val="2931394219"/>
                    </a:ext>
                  </a:extLst>
                </a:gridCol>
                <a:gridCol w="881456">
                  <a:extLst>
                    <a:ext uri="{9D8B030D-6E8A-4147-A177-3AD203B41FA5}">
                      <a16:colId xmlns:a16="http://schemas.microsoft.com/office/drawing/2014/main" val="2571693115"/>
                    </a:ext>
                  </a:extLst>
                </a:gridCol>
                <a:gridCol w="1081480">
                  <a:extLst>
                    <a:ext uri="{9D8B030D-6E8A-4147-A177-3AD203B41FA5}">
                      <a16:colId xmlns:a16="http://schemas.microsoft.com/office/drawing/2014/main" val="27067578"/>
                    </a:ext>
                  </a:extLst>
                </a:gridCol>
              </a:tblGrid>
              <a:tr h="873590">
                <a:tc>
                  <a:txBody>
                    <a:bodyPr/>
                    <a:lstStyle>
                      <a:lvl1pPr marL="0" algn="l" defTabSz="914400" rtl="0" eaLnBrk="1" latinLnBrk="0" hangingPunct="1">
                        <a:defRPr sz="1800" b="1" kern="1200">
                          <a:solidFill>
                            <a:schemeClr val="bg1"/>
                          </a:solidFill>
                          <a:latin typeface="Calibri" panose="020F0502020204030204"/>
                        </a:defRPr>
                      </a:lvl1pPr>
                      <a:lvl2pPr marL="457200" algn="l" defTabSz="914400" rtl="0" eaLnBrk="1" latinLnBrk="0" hangingPunct="1">
                        <a:defRPr sz="1800" b="1" kern="1200">
                          <a:solidFill>
                            <a:schemeClr val="bg1"/>
                          </a:solidFill>
                          <a:latin typeface="Calibri" panose="020F0502020204030204"/>
                        </a:defRPr>
                      </a:lvl2pPr>
                      <a:lvl3pPr marL="914400" algn="l" defTabSz="914400" rtl="0" eaLnBrk="1" latinLnBrk="0" hangingPunct="1">
                        <a:defRPr sz="1800" b="1" kern="1200">
                          <a:solidFill>
                            <a:schemeClr val="bg1"/>
                          </a:solidFill>
                          <a:latin typeface="Calibri" panose="020F0502020204030204"/>
                        </a:defRPr>
                      </a:lvl3pPr>
                      <a:lvl4pPr marL="1371600" algn="l" defTabSz="914400" rtl="0" eaLnBrk="1" latinLnBrk="0" hangingPunct="1">
                        <a:defRPr sz="1800" b="1" kern="1200">
                          <a:solidFill>
                            <a:schemeClr val="bg1"/>
                          </a:solidFill>
                          <a:latin typeface="Calibri" panose="020F0502020204030204"/>
                        </a:defRPr>
                      </a:lvl4pPr>
                      <a:lvl5pPr marL="1828800" algn="l" defTabSz="914400" rtl="0" eaLnBrk="1" latinLnBrk="0" hangingPunct="1">
                        <a:defRPr sz="1800" b="1" kern="1200">
                          <a:solidFill>
                            <a:schemeClr val="bg1"/>
                          </a:solidFill>
                          <a:latin typeface="Calibri" panose="020F0502020204030204"/>
                        </a:defRPr>
                      </a:lvl5pPr>
                      <a:lvl6pPr marL="2286000" algn="l" defTabSz="914400" rtl="0" eaLnBrk="1" latinLnBrk="0" hangingPunct="1">
                        <a:defRPr sz="1800" b="1" kern="1200">
                          <a:solidFill>
                            <a:schemeClr val="bg1"/>
                          </a:solidFill>
                          <a:latin typeface="Calibri" panose="020F0502020204030204"/>
                        </a:defRPr>
                      </a:lvl6pPr>
                      <a:lvl7pPr marL="2743200" algn="l" defTabSz="914400" rtl="0" eaLnBrk="1" latinLnBrk="0" hangingPunct="1">
                        <a:defRPr sz="1800" b="1" kern="1200">
                          <a:solidFill>
                            <a:schemeClr val="bg1"/>
                          </a:solidFill>
                          <a:latin typeface="Calibri" panose="020F0502020204030204"/>
                        </a:defRPr>
                      </a:lvl7pPr>
                      <a:lvl8pPr marL="3200400" algn="l" defTabSz="914400" rtl="0" eaLnBrk="1" latinLnBrk="0" hangingPunct="1">
                        <a:defRPr sz="1800" b="1" kern="1200">
                          <a:solidFill>
                            <a:schemeClr val="bg1"/>
                          </a:solidFill>
                          <a:latin typeface="Calibri" panose="020F0502020204030204"/>
                        </a:defRPr>
                      </a:lvl8pPr>
                      <a:lvl9pPr marL="3657600" algn="l" defTabSz="914400" rtl="0" eaLnBrk="1" latinLnBrk="0" hangingPunct="1">
                        <a:defRPr sz="1800" b="1" kern="1200">
                          <a:solidFill>
                            <a:schemeClr val="bg1"/>
                          </a:solidFill>
                          <a:latin typeface="Calibri" panose="020F0502020204030204"/>
                        </a:defRPr>
                      </a:lvl9pPr>
                    </a:lstStyle>
                    <a:p>
                      <a:endParaRPr lang="en-GB" sz="1400" dirty="0">
                        <a:latin typeface="+mn-lt"/>
                      </a:endParaRPr>
                    </a:p>
                  </a:txBody>
                  <a:tcPr>
                    <a:lnL w="6350" cap="flat" cmpd="sng" algn="ctr">
                      <a:solidFill>
                        <a:srgbClr val="9FA052"/>
                      </a:solidFill>
                      <a:prstDash val="solid"/>
                      <a:miter lim="800000"/>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solidFill>
                      <a:srgbClr val="9FA052"/>
                    </a:solidFill>
                  </a:tcPr>
                </a:tc>
                <a:tc>
                  <a:txBody>
                    <a:bodyPr/>
                    <a:lstStyle>
                      <a:lvl1pPr marL="0" algn="l" defTabSz="914400" rtl="0" eaLnBrk="1" latinLnBrk="0" hangingPunct="1">
                        <a:defRPr sz="1800" b="1" kern="1200">
                          <a:solidFill>
                            <a:schemeClr val="bg1"/>
                          </a:solidFill>
                          <a:latin typeface="Calibri" panose="020F0502020204030204"/>
                        </a:defRPr>
                      </a:lvl1pPr>
                      <a:lvl2pPr marL="457200" algn="l" defTabSz="914400" rtl="0" eaLnBrk="1" latinLnBrk="0" hangingPunct="1">
                        <a:defRPr sz="1800" b="1" kern="1200">
                          <a:solidFill>
                            <a:schemeClr val="bg1"/>
                          </a:solidFill>
                          <a:latin typeface="Calibri" panose="020F0502020204030204"/>
                        </a:defRPr>
                      </a:lvl2pPr>
                      <a:lvl3pPr marL="914400" algn="l" defTabSz="914400" rtl="0" eaLnBrk="1" latinLnBrk="0" hangingPunct="1">
                        <a:defRPr sz="1800" b="1" kern="1200">
                          <a:solidFill>
                            <a:schemeClr val="bg1"/>
                          </a:solidFill>
                          <a:latin typeface="Calibri" panose="020F0502020204030204"/>
                        </a:defRPr>
                      </a:lvl3pPr>
                      <a:lvl4pPr marL="1371600" algn="l" defTabSz="914400" rtl="0" eaLnBrk="1" latinLnBrk="0" hangingPunct="1">
                        <a:defRPr sz="1800" b="1" kern="1200">
                          <a:solidFill>
                            <a:schemeClr val="bg1"/>
                          </a:solidFill>
                          <a:latin typeface="Calibri" panose="020F0502020204030204"/>
                        </a:defRPr>
                      </a:lvl4pPr>
                      <a:lvl5pPr marL="1828800" algn="l" defTabSz="914400" rtl="0" eaLnBrk="1" latinLnBrk="0" hangingPunct="1">
                        <a:defRPr sz="1800" b="1" kern="1200">
                          <a:solidFill>
                            <a:schemeClr val="bg1"/>
                          </a:solidFill>
                          <a:latin typeface="Calibri" panose="020F0502020204030204"/>
                        </a:defRPr>
                      </a:lvl5pPr>
                      <a:lvl6pPr marL="2286000" algn="l" defTabSz="914400" rtl="0" eaLnBrk="1" latinLnBrk="0" hangingPunct="1">
                        <a:defRPr sz="1800" b="1" kern="1200">
                          <a:solidFill>
                            <a:schemeClr val="bg1"/>
                          </a:solidFill>
                          <a:latin typeface="Calibri" panose="020F0502020204030204"/>
                        </a:defRPr>
                      </a:lvl6pPr>
                      <a:lvl7pPr marL="2743200" algn="l" defTabSz="914400" rtl="0" eaLnBrk="1" latinLnBrk="0" hangingPunct="1">
                        <a:defRPr sz="1800" b="1" kern="1200">
                          <a:solidFill>
                            <a:schemeClr val="bg1"/>
                          </a:solidFill>
                          <a:latin typeface="Calibri" panose="020F0502020204030204"/>
                        </a:defRPr>
                      </a:lvl7pPr>
                      <a:lvl8pPr marL="3200400" algn="l" defTabSz="914400" rtl="0" eaLnBrk="1" latinLnBrk="0" hangingPunct="1">
                        <a:defRPr sz="1800" b="1" kern="1200">
                          <a:solidFill>
                            <a:schemeClr val="bg1"/>
                          </a:solidFill>
                          <a:latin typeface="Calibri" panose="020F0502020204030204"/>
                        </a:defRPr>
                      </a:lvl8pPr>
                      <a:lvl9pPr marL="3657600" algn="l" defTabSz="914400" rtl="0" eaLnBrk="1" latinLnBrk="0" hangingPunct="1">
                        <a:defRPr sz="1800" b="1" kern="1200">
                          <a:solidFill>
                            <a:schemeClr val="bg1"/>
                          </a:solidFill>
                          <a:latin typeface="Calibri" panose="020F0502020204030204"/>
                        </a:defRPr>
                      </a:lvl9pPr>
                    </a:lstStyle>
                    <a:p>
                      <a:pPr algn="ctr"/>
                      <a:r>
                        <a:rPr lang="en-GB" sz="1400" dirty="0">
                          <a:latin typeface="+mn-lt"/>
                        </a:rPr>
                        <a:t>Total Sample</a:t>
                      </a:r>
                    </a:p>
                  </a:txBody>
                  <a:tcPr>
                    <a:lnL w="28575" cap="flat" cmpd="sng" algn="ctr">
                      <a:solidFill>
                        <a:srgbClr val="9FA052">
                          <a:lumMod val="75000"/>
                        </a:srgbClr>
                      </a:solidFill>
                      <a:prstDash val="solid"/>
                      <a:round/>
                      <a:headEnd type="none" w="med" len="med"/>
                      <a:tailEnd type="none" w="med" len="med"/>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solidFill>
                      <a:srgbClr val="9FA052"/>
                    </a:solidFill>
                  </a:tcPr>
                </a:tc>
                <a:tc>
                  <a:txBody>
                    <a:bodyPr/>
                    <a:lstStyle>
                      <a:lvl1pPr marL="0" algn="l" defTabSz="914400" rtl="0" eaLnBrk="1" latinLnBrk="0" hangingPunct="1">
                        <a:defRPr sz="1800" b="1" kern="1200">
                          <a:solidFill>
                            <a:schemeClr val="bg1"/>
                          </a:solidFill>
                          <a:latin typeface="Calibri" panose="020F0502020204030204"/>
                        </a:defRPr>
                      </a:lvl1pPr>
                      <a:lvl2pPr marL="457200" algn="l" defTabSz="914400" rtl="0" eaLnBrk="1" latinLnBrk="0" hangingPunct="1">
                        <a:defRPr sz="1800" b="1" kern="1200">
                          <a:solidFill>
                            <a:schemeClr val="bg1"/>
                          </a:solidFill>
                          <a:latin typeface="Calibri" panose="020F0502020204030204"/>
                        </a:defRPr>
                      </a:lvl2pPr>
                      <a:lvl3pPr marL="914400" algn="l" defTabSz="914400" rtl="0" eaLnBrk="1" latinLnBrk="0" hangingPunct="1">
                        <a:defRPr sz="1800" b="1" kern="1200">
                          <a:solidFill>
                            <a:schemeClr val="bg1"/>
                          </a:solidFill>
                          <a:latin typeface="Calibri" panose="020F0502020204030204"/>
                        </a:defRPr>
                      </a:lvl3pPr>
                      <a:lvl4pPr marL="1371600" algn="l" defTabSz="914400" rtl="0" eaLnBrk="1" latinLnBrk="0" hangingPunct="1">
                        <a:defRPr sz="1800" b="1" kern="1200">
                          <a:solidFill>
                            <a:schemeClr val="bg1"/>
                          </a:solidFill>
                          <a:latin typeface="Calibri" panose="020F0502020204030204"/>
                        </a:defRPr>
                      </a:lvl4pPr>
                      <a:lvl5pPr marL="1828800" algn="l" defTabSz="914400" rtl="0" eaLnBrk="1" latinLnBrk="0" hangingPunct="1">
                        <a:defRPr sz="1800" b="1" kern="1200">
                          <a:solidFill>
                            <a:schemeClr val="bg1"/>
                          </a:solidFill>
                          <a:latin typeface="Calibri" panose="020F0502020204030204"/>
                        </a:defRPr>
                      </a:lvl5pPr>
                      <a:lvl6pPr marL="2286000" algn="l" defTabSz="914400" rtl="0" eaLnBrk="1" latinLnBrk="0" hangingPunct="1">
                        <a:defRPr sz="1800" b="1" kern="1200">
                          <a:solidFill>
                            <a:schemeClr val="bg1"/>
                          </a:solidFill>
                          <a:latin typeface="Calibri" panose="020F0502020204030204"/>
                        </a:defRPr>
                      </a:lvl6pPr>
                      <a:lvl7pPr marL="2743200" algn="l" defTabSz="914400" rtl="0" eaLnBrk="1" latinLnBrk="0" hangingPunct="1">
                        <a:defRPr sz="1800" b="1" kern="1200">
                          <a:solidFill>
                            <a:schemeClr val="bg1"/>
                          </a:solidFill>
                          <a:latin typeface="Calibri" panose="020F0502020204030204"/>
                        </a:defRPr>
                      </a:lvl7pPr>
                      <a:lvl8pPr marL="3200400" algn="l" defTabSz="914400" rtl="0" eaLnBrk="1" latinLnBrk="0" hangingPunct="1">
                        <a:defRPr sz="1800" b="1" kern="1200">
                          <a:solidFill>
                            <a:schemeClr val="bg1"/>
                          </a:solidFill>
                          <a:latin typeface="Calibri" panose="020F0502020204030204"/>
                        </a:defRPr>
                      </a:lvl8pPr>
                      <a:lvl9pPr marL="3657600" algn="l" defTabSz="914400" rtl="0" eaLnBrk="1" latinLnBrk="0" hangingPunct="1">
                        <a:defRPr sz="1800" b="1" kern="1200">
                          <a:solidFill>
                            <a:schemeClr val="bg1"/>
                          </a:solidFill>
                          <a:latin typeface="Calibri" panose="020F0502020204030204"/>
                        </a:defRPr>
                      </a:lvl9pPr>
                    </a:lstStyle>
                    <a:p>
                      <a:pPr algn="ctr"/>
                      <a:r>
                        <a:rPr lang="en-GB" sz="1400" dirty="0">
                          <a:latin typeface="+mn-lt"/>
                        </a:rPr>
                        <a:t>Disability/</a:t>
                      </a:r>
                    </a:p>
                    <a:p>
                      <a:pPr algn="ctr"/>
                      <a:r>
                        <a:rPr lang="en-GB" sz="1400" dirty="0">
                          <a:latin typeface="+mn-lt"/>
                        </a:rPr>
                        <a:t>Health Condition</a:t>
                      </a:r>
                    </a:p>
                  </a:txBody>
                  <a:tcPr>
                    <a:lnL w="2857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solidFill>
                      <a:srgbClr val="9FA052"/>
                    </a:solidFill>
                  </a:tcPr>
                </a:tc>
                <a:tc>
                  <a:txBody>
                    <a:bodyPr/>
                    <a:lstStyle>
                      <a:lvl1pPr marL="0" algn="l" defTabSz="914400" rtl="0" eaLnBrk="1" latinLnBrk="0" hangingPunct="1">
                        <a:defRPr sz="1800" b="1" kern="1200">
                          <a:solidFill>
                            <a:schemeClr val="bg1"/>
                          </a:solidFill>
                          <a:latin typeface="Calibri" panose="020F0502020204030204"/>
                        </a:defRPr>
                      </a:lvl1pPr>
                      <a:lvl2pPr marL="457200" algn="l" defTabSz="914400" rtl="0" eaLnBrk="1" latinLnBrk="0" hangingPunct="1">
                        <a:defRPr sz="1800" b="1" kern="1200">
                          <a:solidFill>
                            <a:schemeClr val="bg1"/>
                          </a:solidFill>
                          <a:latin typeface="Calibri" panose="020F0502020204030204"/>
                        </a:defRPr>
                      </a:lvl2pPr>
                      <a:lvl3pPr marL="914400" algn="l" defTabSz="914400" rtl="0" eaLnBrk="1" latinLnBrk="0" hangingPunct="1">
                        <a:defRPr sz="1800" b="1" kern="1200">
                          <a:solidFill>
                            <a:schemeClr val="bg1"/>
                          </a:solidFill>
                          <a:latin typeface="Calibri" panose="020F0502020204030204"/>
                        </a:defRPr>
                      </a:lvl3pPr>
                      <a:lvl4pPr marL="1371600" algn="l" defTabSz="914400" rtl="0" eaLnBrk="1" latinLnBrk="0" hangingPunct="1">
                        <a:defRPr sz="1800" b="1" kern="1200">
                          <a:solidFill>
                            <a:schemeClr val="bg1"/>
                          </a:solidFill>
                          <a:latin typeface="Calibri" panose="020F0502020204030204"/>
                        </a:defRPr>
                      </a:lvl4pPr>
                      <a:lvl5pPr marL="1828800" algn="l" defTabSz="914400" rtl="0" eaLnBrk="1" latinLnBrk="0" hangingPunct="1">
                        <a:defRPr sz="1800" b="1" kern="1200">
                          <a:solidFill>
                            <a:schemeClr val="bg1"/>
                          </a:solidFill>
                          <a:latin typeface="Calibri" panose="020F0502020204030204"/>
                        </a:defRPr>
                      </a:lvl5pPr>
                      <a:lvl6pPr marL="2286000" algn="l" defTabSz="914400" rtl="0" eaLnBrk="1" latinLnBrk="0" hangingPunct="1">
                        <a:defRPr sz="1800" b="1" kern="1200">
                          <a:solidFill>
                            <a:schemeClr val="bg1"/>
                          </a:solidFill>
                          <a:latin typeface="Calibri" panose="020F0502020204030204"/>
                        </a:defRPr>
                      </a:lvl6pPr>
                      <a:lvl7pPr marL="2743200" algn="l" defTabSz="914400" rtl="0" eaLnBrk="1" latinLnBrk="0" hangingPunct="1">
                        <a:defRPr sz="1800" b="1" kern="1200">
                          <a:solidFill>
                            <a:schemeClr val="bg1"/>
                          </a:solidFill>
                          <a:latin typeface="Calibri" panose="020F0502020204030204"/>
                        </a:defRPr>
                      </a:lvl7pPr>
                      <a:lvl8pPr marL="3200400" algn="l" defTabSz="914400" rtl="0" eaLnBrk="1" latinLnBrk="0" hangingPunct="1">
                        <a:defRPr sz="1800" b="1" kern="1200">
                          <a:solidFill>
                            <a:schemeClr val="bg1"/>
                          </a:solidFill>
                          <a:latin typeface="Calibri" panose="020F0502020204030204"/>
                        </a:defRPr>
                      </a:lvl8pPr>
                      <a:lvl9pPr marL="3657600" algn="l" defTabSz="914400" rtl="0" eaLnBrk="1" latinLnBrk="0" hangingPunct="1">
                        <a:defRPr sz="1800" b="1" kern="1200">
                          <a:solidFill>
                            <a:schemeClr val="bg1"/>
                          </a:solidFill>
                          <a:latin typeface="Calibri" panose="020F0502020204030204"/>
                        </a:defRPr>
                      </a:lvl9pPr>
                    </a:lstStyle>
                    <a:p>
                      <a:pPr algn="ctr"/>
                      <a:r>
                        <a:rPr lang="en-GB" sz="1400" dirty="0">
                          <a:latin typeface="+mn-lt"/>
                        </a:rPr>
                        <a:t>No disability</a:t>
                      </a:r>
                    </a:p>
                  </a:txBody>
                  <a:tcPr>
                    <a:lnL w="9525" cap="flat" cmpd="sng" algn="ctr">
                      <a:solidFill>
                        <a:srgbClr val="9FA052">
                          <a:lumMod val="75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solidFill>
                      <a:srgbClr val="9FA052"/>
                    </a:solidFill>
                  </a:tcPr>
                </a:tc>
                <a:tc>
                  <a:txBody>
                    <a:bodyPr/>
                    <a:lstStyle>
                      <a:lvl1pPr marL="0" algn="l" defTabSz="914400" rtl="0" eaLnBrk="1" latinLnBrk="0" hangingPunct="1">
                        <a:defRPr sz="1800" b="1" kern="1200">
                          <a:solidFill>
                            <a:schemeClr val="bg1"/>
                          </a:solidFill>
                          <a:latin typeface="Calibri" panose="020F0502020204030204"/>
                        </a:defRPr>
                      </a:lvl1pPr>
                      <a:lvl2pPr marL="457200" algn="l" defTabSz="914400" rtl="0" eaLnBrk="1" latinLnBrk="0" hangingPunct="1">
                        <a:defRPr sz="1800" b="1" kern="1200">
                          <a:solidFill>
                            <a:schemeClr val="bg1"/>
                          </a:solidFill>
                          <a:latin typeface="Calibri" panose="020F0502020204030204"/>
                        </a:defRPr>
                      </a:lvl2pPr>
                      <a:lvl3pPr marL="914400" algn="l" defTabSz="914400" rtl="0" eaLnBrk="1" latinLnBrk="0" hangingPunct="1">
                        <a:defRPr sz="1800" b="1" kern="1200">
                          <a:solidFill>
                            <a:schemeClr val="bg1"/>
                          </a:solidFill>
                          <a:latin typeface="Calibri" panose="020F0502020204030204"/>
                        </a:defRPr>
                      </a:lvl3pPr>
                      <a:lvl4pPr marL="1371600" algn="l" defTabSz="914400" rtl="0" eaLnBrk="1" latinLnBrk="0" hangingPunct="1">
                        <a:defRPr sz="1800" b="1" kern="1200">
                          <a:solidFill>
                            <a:schemeClr val="bg1"/>
                          </a:solidFill>
                          <a:latin typeface="Calibri" panose="020F0502020204030204"/>
                        </a:defRPr>
                      </a:lvl4pPr>
                      <a:lvl5pPr marL="1828800" algn="l" defTabSz="914400" rtl="0" eaLnBrk="1" latinLnBrk="0" hangingPunct="1">
                        <a:defRPr sz="1800" b="1" kern="1200">
                          <a:solidFill>
                            <a:schemeClr val="bg1"/>
                          </a:solidFill>
                          <a:latin typeface="Calibri" panose="020F0502020204030204"/>
                        </a:defRPr>
                      </a:lvl5pPr>
                      <a:lvl6pPr marL="2286000" algn="l" defTabSz="914400" rtl="0" eaLnBrk="1" latinLnBrk="0" hangingPunct="1">
                        <a:defRPr sz="1800" b="1" kern="1200">
                          <a:solidFill>
                            <a:schemeClr val="bg1"/>
                          </a:solidFill>
                          <a:latin typeface="Calibri" panose="020F0502020204030204"/>
                        </a:defRPr>
                      </a:lvl6pPr>
                      <a:lvl7pPr marL="2743200" algn="l" defTabSz="914400" rtl="0" eaLnBrk="1" latinLnBrk="0" hangingPunct="1">
                        <a:defRPr sz="1800" b="1" kern="1200">
                          <a:solidFill>
                            <a:schemeClr val="bg1"/>
                          </a:solidFill>
                          <a:latin typeface="Calibri" panose="020F0502020204030204"/>
                        </a:defRPr>
                      </a:lvl7pPr>
                      <a:lvl8pPr marL="3200400" algn="l" defTabSz="914400" rtl="0" eaLnBrk="1" latinLnBrk="0" hangingPunct="1">
                        <a:defRPr sz="1800" b="1" kern="1200">
                          <a:solidFill>
                            <a:schemeClr val="bg1"/>
                          </a:solidFill>
                          <a:latin typeface="Calibri" panose="020F0502020204030204"/>
                        </a:defRPr>
                      </a:lvl8pPr>
                      <a:lvl9pPr marL="3657600" algn="l" defTabSz="914400" rtl="0" eaLnBrk="1" latinLnBrk="0" hangingPunct="1">
                        <a:defRPr sz="1800" b="1" kern="1200">
                          <a:solidFill>
                            <a:schemeClr val="bg1"/>
                          </a:solidFill>
                          <a:latin typeface="Calibri" panose="020F0502020204030204"/>
                        </a:defRPr>
                      </a:lvl9pPr>
                    </a:lstStyle>
                    <a:p>
                      <a:pPr algn="ctr"/>
                      <a:r>
                        <a:rPr lang="en-GB" sz="1400" dirty="0">
                          <a:latin typeface="+mn-lt"/>
                        </a:rPr>
                        <a:t>Neurodivergent traits</a:t>
                      </a:r>
                    </a:p>
                  </a:txBody>
                  <a:tcPr>
                    <a:lnL w="28575" cap="flat" cmpd="sng" algn="ctr">
                      <a:solidFill>
                        <a:srgbClr val="9FA052">
                          <a:lumMod val="50000"/>
                        </a:srgbClr>
                      </a:solidFill>
                      <a:prstDash val="solid"/>
                      <a:round/>
                      <a:headEnd type="none" w="med" len="med"/>
                      <a:tailEnd type="none" w="med" len="med"/>
                    </a:lnL>
                    <a:lnR w="12700"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solidFill>
                      <a:srgbClr val="9FA052"/>
                    </a:solidFill>
                  </a:tcPr>
                </a:tc>
                <a:tc>
                  <a:txBody>
                    <a:bodyPr/>
                    <a:lstStyle>
                      <a:lvl1pPr marL="0" algn="l" defTabSz="914400" rtl="0" eaLnBrk="1" latinLnBrk="0" hangingPunct="1">
                        <a:defRPr sz="1800" b="1" kern="1200">
                          <a:solidFill>
                            <a:schemeClr val="bg1"/>
                          </a:solidFill>
                          <a:latin typeface="Calibri" panose="020F0502020204030204"/>
                        </a:defRPr>
                      </a:lvl1pPr>
                      <a:lvl2pPr marL="457200" algn="l" defTabSz="914400" rtl="0" eaLnBrk="1" latinLnBrk="0" hangingPunct="1">
                        <a:defRPr sz="1800" b="1" kern="1200">
                          <a:solidFill>
                            <a:schemeClr val="bg1"/>
                          </a:solidFill>
                          <a:latin typeface="Calibri" panose="020F0502020204030204"/>
                        </a:defRPr>
                      </a:lvl2pPr>
                      <a:lvl3pPr marL="914400" algn="l" defTabSz="914400" rtl="0" eaLnBrk="1" latinLnBrk="0" hangingPunct="1">
                        <a:defRPr sz="1800" b="1" kern="1200">
                          <a:solidFill>
                            <a:schemeClr val="bg1"/>
                          </a:solidFill>
                          <a:latin typeface="Calibri" panose="020F0502020204030204"/>
                        </a:defRPr>
                      </a:lvl3pPr>
                      <a:lvl4pPr marL="1371600" algn="l" defTabSz="914400" rtl="0" eaLnBrk="1" latinLnBrk="0" hangingPunct="1">
                        <a:defRPr sz="1800" b="1" kern="1200">
                          <a:solidFill>
                            <a:schemeClr val="bg1"/>
                          </a:solidFill>
                          <a:latin typeface="Calibri" panose="020F0502020204030204"/>
                        </a:defRPr>
                      </a:lvl4pPr>
                      <a:lvl5pPr marL="1828800" algn="l" defTabSz="914400" rtl="0" eaLnBrk="1" latinLnBrk="0" hangingPunct="1">
                        <a:defRPr sz="1800" b="1" kern="1200">
                          <a:solidFill>
                            <a:schemeClr val="bg1"/>
                          </a:solidFill>
                          <a:latin typeface="Calibri" panose="020F0502020204030204"/>
                        </a:defRPr>
                      </a:lvl5pPr>
                      <a:lvl6pPr marL="2286000" algn="l" defTabSz="914400" rtl="0" eaLnBrk="1" latinLnBrk="0" hangingPunct="1">
                        <a:defRPr sz="1800" b="1" kern="1200">
                          <a:solidFill>
                            <a:schemeClr val="bg1"/>
                          </a:solidFill>
                          <a:latin typeface="Calibri" panose="020F0502020204030204"/>
                        </a:defRPr>
                      </a:lvl6pPr>
                      <a:lvl7pPr marL="2743200" algn="l" defTabSz="914400" rtl="0" eaLnBrk="1" latinLnBrk="0" hangingPunct="1">
                        <a:defRPr sz="1800" b="1" kern="1200">
                          <a:solidFill>
                            <a:schemeClr val="bg1"/>
                          </a:solidFill>
                          <a:latin typeface="Calibri" panose="020F0502020204030204"/>
                        </a:defRPr>
                      </a:lvl7pPr>
                      <a:lvl8pPr marL="3200400" algn="l" defTabSz="914400" rtl="0" eaLnBrk="1" latinLnBrk="0" hangingPunct="1">
                        <a:defRPr sz="1800" b="1" kern="1200">
                          <a:solidFill>
                            <a:schemeClr val="bg1"/>
                          </a:solidFill>
                          <a:latin typeface="Calibri" panose="020F0502020204030204"/>
                        </a:defRPr>
                      </a:lvl8pPr>
                      <a:lvl9pPr marL="3657600" algn="l" defTabSz="914400" rtl="0" eaLnBrk="1" latinLnBrk="0" hangingPunct="1">
                        <a:defRPr sz="1800" b="1" kern="1200">
                          <a:solidFill>
                            <a:schemeClr val="bg1"/>
                          </a:solidFill>
                          <a:latin typeface="Calibri" panose="020F0502020204030204"/>
                        </a:defRPr>
                      </a:lvl9pPr>
                    </a:lstStyle>
                    <a:p>
                      <a:pPr algn="ctr"/>
                      <a:r>
                        <a:rPr lang="en-GB" sz="1400" dirty="0">
                          <a:latin typeface="+mn-lt"/>
                        </a:rPr>
                        <a:t>No Neurodivergent traits</a:t>
                      </a:r>
                    </a:p>
                  </a:txBody>
                  <a:tcPr>
                    <a:lnL w="12700" cap="flat" cmpd="sng" algn="ctr">
                      <a:solidFill>
                        <a:srgbClr val="9FA052">
                          <a:lumMod val="75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solidFill>
                      <a:srgbClr val="9FA052"/>
                    </a:solidFill>
                  </a:tcPr>
                </a:tc>
                <a:tc>
                  <a:txBody>
                    <a:bodyPr/>
                    <a:lstStyle>
                      <a:lvl1pPr marL="0" algn="l" defTabSz="914400" rtl="0" eaLnBrk="1" latinLnBrk="0" hangingPunct="1">
                        <a:defRPr sz="1800" b="1" kern="1200">
                          <a:solidFill>
                            <a:schemeClr val="bg1"/>
                          </a:solidFill>
                          <a:latin typeface="Calibri" panose="020F0502020204030204"/>
                        </a:defRPr>
                      </a:lvl1pPr>
                      <a:lvl2pPr marL="457200" algn="l" defTabSz="914400" rtl="0" eaLnBrk="1" latinLnBrk="0" hangingPunct="1">
                        <a:defRPr sz="1800" b="1" kern="1200">
                          <a:solidFill>
                            <a:schemeClr val="bg1"/>
                          </a:solidFill>
                          <a:latin typeface="Calibri" panose="020F0502020204030204"/>
                        </a:defRPr>
                      </a:lvl2pPr>
                      <a:lvl3pPr marL="914400" algn="l" defTabSz="914400" rtl="0" eaLnBrk="1" latinLnBrk="0" hangingPunct="1">
                        <a:defRPr sz="1800" b="1" kern="1200">
                          <a:solidFill>
                            <a:schemeClr val="bg1"/>
                          </a:solidFill>
                          <a:latin typeface="Calibri" panose="020F0502020204030204"/>
                        </a:defRPr>
                      </a:lvl3pPr>
                      <a:lvl4pPr marL="1371600" algn="l" defTabSz="914400" rtl="0" eaLnBrk="1" latinLnBrk="0" hangingPunct="1">
                        <a:defRPr sz="1800" b="1" kern="1200">
                          <a:solidFill>
                            <a:schemeClr val="bg1"/>
                          </a:solidFill>
                          <a:latin typeface="Calibri" panose="020F0502020204030204"/>
                        </a:defRPr>
                      </a:lvl4pPr>
                      <a:lvl5pPr marL="1828800" algn="l" defTabSz="914400" rtl="0" eaLnBrk="1" latinLnBrk="0" hangingPunct="1">
                        <a:defRPr sz="1800" b="1" kern="1200">
                          <a:solidFill>
                            <a:schemeClr val="bg1"/>
                          </a:solidFill>
                          <a:latin typeface="Calibri" panose="020F0502020204030204"/>
                        </a:defRPr>
                      </a:lvl5pPr>
                      <a:lvl6pPr marL="2286000" algn="l" defTabSz="914400" rtl="0" eaLnBrk="1" latinLnBrk="0" hangingPunct="1">
                        <a:defRPr sz="1800" b="1" kern="1200">
                          <a:solidFill>
                            <a:schemeClr val="bg1"/>
                          </a:solidFill>
                          <a:latin typeface="Calibri" panose="020F0502020204030204"/>
                        </a:defRPr>
                      </a:lvl6pPr>
                      <a:lvl7pPr marL="2743200" algn="l" defTabSz="914400" rtl="0" eaLnBrk="1" latinLnBrk="0" hangingPunct="1">
                        <a:defRPr sz="1800" b="1" kern="1200">
                          <a:solidFill>
                            <a:schemeClr val="bg1"/>
                          </a:solidFill>
                          <a:latin typeface="Calibri" panose="020F0502020204030204"/>
                        </a:defRPr>
                      </a:lvl7pPr>
                      <a:lvl8pPr marL="3200400" algn="l" defTabSz="914400" rtl="0" eaLnBrk="1" latinLnBrk="0" hangingPunct="1">
                        <a:defRPr sz="1800" b="1" kern="1200">
                          <a:solidFill>
                            <a:schemeClr val="bg1"/>
                          </a:solidFill>
                          <a:latin typeface="Calibri" panose="020F0502020204030204"/>
                        </a:defRPr>
                      </a:lvl8pPr>
                      <a:lvl9pPr marL="3657600" algn="l" defTabSz="914400" rtl="0" eaLnBrk="1" latinLnBrk="0" hangingPunct="1">
                        <a:defRPr sz="1800" b="1" kern="1200">
                          <a:solidFill>
                            <a:schemeClr val="bg1"/>
                          </a:solidFill>
                          <a:latin typeface="Calibri" panose="020F0502020204030204"/>
                        </a:defRPr>
                      </a:lvl9pPr>
                    </a:lstStyle>
                    <a:p>
                      <a:pPr algn="ctr"/>
                      <a:r>
                        <a:rPr lang="en-GB" sz="1400" dirty="0">
                          <a:latin typeface="+mn-lt"/>
                        </a:rPr>
                        <a:t>Caring responsibilities</a:t>
                      </a:r>
                    </a:p>
                    <a:p>
                      <a:pPr algn="ctr"/>
                      <a:r>
                        <a:rPr lang="en-GB" sz="1400" dirty="0">
                          <a:latin typeface="+mn-lt"/>
                        </a:rPr>
                        <a:t>(exc. CH)</a:t>
                      </a:r>
                    </a:p>
                  </a:txBody>
                  <a:tcPr>
                    <a:lnL w="28575" cap="flat" cmpd="sng" algn="ctr">
                      <a:solidFill>
                        <a:srgbClr val="9FA052">
                          <a:lumMod val="50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solidFill>
                      <a:srgbClr val="9FA052"/>
                    </a:solidFill>
                  </a:tcPr>
                </a:tc>
                <a:tc>
                  <a:txBody>
                    <a:bodyPr/>
                    <a:lstStyle>
                      <a:lvl1pPr marL="0" algn="l" defTabSz="914400" rtl="0" eaLnBrk="1" latinLnBrk="0" hangingPunct="1">
                        <a:defRPr sz="1800" b="1" kern="1200">
                          <a:solidFill>
                            <a:schemeClr val="bg1"/>
                          </a:solidFill>
                          <a:latin typeface="Calibri" panose="020F0502020204030204"/>
                        </a:defRPr>
                      </a:lvl1pPr>
                      <a:lvl2pPr marL="457200" algn="l" defTabSz="914400" rtl="0" eaLnBrk="1" latinLnBrk="0" hangingPunct="1">
                        <a:defRPr sz="1800" b="1" kern="1200">
                          <a:solidFill>
                            <a:schemeClr val="bg1"/>
                          </a:solidFill>
                          <a:latin typeface="Calibri" panose="020F0502020204030204"/>
                        </a:defRPr>
                      </a:lvl2pPr>
                      <a:lvl3pPr marL="914400" algn="l" defTabSz="914400" rtl="0" eaLnBrk="1" latinLnBrk="0" hangingPunct="1">
                        <a:defRPr sz="1800" b="1" kern="1200">
                          <a:solidFill>
                            <a:schemeClr val="bg1"/>
                          </a:solidFill>
                          <a:latin typeface="Calibri" panose="020F0502020204030204"/>
                        </a:defRPr>
                      </a:lvl3pPr>
                      <a:lvl4pPr marL="1371600" algn="l" defTabSz="914400" rtl="0" eaLnBrk="1" latinLnBrk="0" hangingPunct="1">
                        <a:defRPr sz="1800" b="1" kern="1200">
                          <a:solidFill>
                            <a:schemeClr val="bg1"/>
                          </a:solidFill>
                          <a:latin typeface="Calibri" panose="020F0502020204030204"/>
                        </a:defRPr>
                      </a:lvl4pPr>
                      <a:lvl5pPr marL="1828800" algn="l" defTabSz="914400" rtl="0" eaLnBrk="1" latinLnBrk="0" hangingPunct="1">
                        <a:defRPr sz="1800" b="1" kern="1200">
                          <a:solidFill>
                            <a:schemeClr val="bg1"/>
                          </a:solidFill>
                          <a:latin typeface="Calibri" panose="020F0502020204030204"/>
                        </a:defRPr>
                      </a:lvl5pPr>
                      <a:lvl6pPr marL="2286000" algn="l" defTabSz="914400" rtl="0" eaLnBrk="1" latinLnBrk="0" hangingPunct="1">
                        <a:defRPr sz="1800" b="1" kern="1200">
                          <a:solidFill>
                            <a:schemeClr val="bg1"/>
                          </a:solidFill>
                          <a:latin typeface="Calibri" panose="020F0502020204030204"/>
                        </a:defRPr>
                      </a:lvl6pPr>
                      <a:lvl7pPr marL="2743200" algn="l" defTabSz="914400" rtl="0" eaLnBrk="1" latinLnBrk="0" hangingPunct="1">
                        <a:defRPr sz="1800" b="1" kern="1200">
                          <a:solidFill>
                            <a:schemeClr val="bg1"/>
                          </a:solidFill>
                          <a:latin typeface="Calibri" panose="020F0502020204030204"/>
                        </a:defRPr>
                      </a:lvl7pPr>
                      <a:lvl8pPr marL="3200400" algn="l" defTabSz="914400" rtl="0" eaLnBrk="1" latinLnBrk="0" hangingPunct="1">
                        <a:defRPr sz="1800" b="1" kern="1200">
                          <a:solidFill>
                            <a:schemeClr val="bg1"/>
                          </a:solidFill>
                          <a:latin typeface="Calibri" panose="020F0502020204030204"/>
                        </a:defRPr>
                      </a:lvl8pPr>
                      <a:lvl9pPr marL="3657600" algn="l" defTabSz="914400" rtl="0" eaLnBrk="1" latinLnBrk="0" hangingPunct="1">
                        <a:defRPr sz="1800" b="1" kern="1200">
                          <a:solidFill>
                            <a:schemeClr val="bg1"/>
                          </a:solidFill>
                          <a:latin typeface="Calibri" panose="020F0502020204030204"/>
                        </a:defRPr>
                      </a:lvl9pPr>
                    </a:lstStyle>
                    <a:p>
                      <a:pPr algn="ctr"/>
                      <a:r>
                        <a:rPr lang="en-GB" sz="1400" i="0" dirty="0">
                          <a:latin typeface="+mn-lt"/>
                        </a:rPr>
                        <a:t>No caring resp.</a:t>
                      </a:r>
                    </a:p>
                  </a:txBody>
                  <a:tcPr>
                    <a:lnL w="9525" cap="flat" cmpd="sng" algn="ctr">
                      <a:solidFill>
                        <a:srgbClr val="9FA052">
                          <a:lumMod val="75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solidFill>
                      <a:srgbClr val="9FA052"/>
                    </a:solidFill>
                  </a:tcPr>
                </a:tc>
                <a:tc>
                  <a:txBody>
                    <a:bodyPr/>
                    <a:lstStyle>
                      <a:lvl1pPr marL="0" algn="l" defTabSz="914400" rtl="0" eaLnBrk="1" latinLnBrk="0" hangingPunct="1">
                        <a:defRPr sz="1800" b="1" kern="1200">
                          <a:solidFill>
                            <a:schemeClr val="bg1"/>
                          </a:solidFill>
                          <a:latin typeface="Calibri" panose="020F0502020204030204"/>
                        </a:defRPr>
                      </a:lvl1pPr>
                      <a:lvl2pPr marL="457200" algn="l" defTabSz="914400" rtl="0" eaLnBrk="1" latinLnBrk="0" hangingPunct="1">
                        <a:defRPr sz="1800" b="1" kern="1200">
                          <a:solidFill>
                            <a:schemeClr val="bg1"/>
                          </a:solidFill>
                          <a:latin typeface="Calibri" panose="020F0502020204030204"/>
                        </a:defRPr>
                      </a:lvl2pPr>
                      <a:lvl3pPr marL="914400" algn="l" defTabSz="914400" rtl="0" eaLnBrk="1" latinLnBrk="0" hangingPunct="1">
                        <a:defRPr sz="1800" b="1" kern="1200">
                          <a:solidFill>
                            <a:schemeClr val="bg1"/>
                          </a:solidFill>
                          <a:latin typeface="Calibri" panose="020F0502020204030204"/>
                        </a:defRPr>
                      </a:lvl3pPr>
                      <a:lvl4pPr marL="1371600" algn="l" defTabSz="914400" rtl="0" eaLnBrk="1" latinLnBrk="0" hangingPunct="1">
                        <a:defRPr sz="1800" b="1" kern="1200">
                          <a:solidFill>
                            <a:schemeClr val="bg1"/>
                          </a:solidFill>
                          <a:latin typeface="Calibri" panose="020F0502020204030204"/>
                        </a:defRPr>
                      </a:lvl4pPr>
                      <a:lvl5pPr marL="1828800" algn="l" defTabSz="914400" rtl="0" eaLnBrk="1" latinLnBrk="0" hangingPunct="1">
                        <a:defRPr sz="1800" b="1" kern="1200">
                          <a:solidFill>
                            <a:schemeClr val="bg1"/>
                          </a:solidFill>
                          <a:latin typeface="Calibri" panose="020F0502020204030204"/>
                        </a:defRPr>
                      </a:lvl5pPr>
                      <a:lvl6pPr marL="2286000" algn="l" defTabSz="914400" rtl="0" eaLnBrk="1" latinLnBrk="0" hangingPunct="1">
                        <a:defRPr sz="1800" b="1" kern="1200">
                          <a:solidFill>
                            <a:schemeClr val="bg1"/>
                          </a:solidFill>
                          <a:latin typeface="Calibri" panose="020F0502020204030204"/>
                        </a:defRPr>
                      </a:lvl6pPr>
                      <a:lvl7pPr marL="2743200" algn="l" defTabSz="914400" rtl="0" eaLnBrk="1" latinLnBrk="0" hangingPunct="1">
                        <a:defRPr sz="1800" b="1" kern="1200">
                          <a:solidFill>
                            <a:schemeClr val="bg1"/>
                          </a:solidFill>
                          <a:latin typeface="Calibri" panose="020F0502020204030204"/>
                        </a:defRPr>
                      </a:lvl7pPr>
                      <a:lvl8pPr marL="3200400" algn="l" defTabSz="914400" rtl="0" eaLnBrk="1" latinLnBrk="0" hangingPunct="1">
                        <a:defRPr sz="1800" b="1" kern="1200">
                          <a:solidFill>
                            <a:schemeClr val="bg1"/>
                          </a:solidFill>
                          <a:latin typeface="Calibri" panose="020F0502020204030204"/>
                        </a:defRPr>
                      </a:lvl8pPr>
                      <a:lvl9pPr marL="3657600" algn="l" defTabSz="914400" rtl="0" eaLnBrk="1" latinLnBrk="0" hangingPunct="1">
                        <a:defRPr sz="1800" b="1" kern="1200">
                          <a:solidFill>
                            <a:schemeClr val="bg1"/>
                          </a:solidFill>
                          <a:latin typeface="Calibri" panose="020F0502020204030204"/>
                        </a:defRPr>
                      </a:lvl9pPr>
                    </a:lstStyle>
                    <a:p>
                      <a:pPr algn="ctr"/>
                      <a:r>
                        <a:rPr lang="en-GB" sz="1400" dirty="0">
                          <a:latin typeface="+mn-lt"/>
                        </a:rPr>
                        <a:t>Ethnic Minority</a:t>
                      </a:r>
                    </a:p>
                  </a:txBody>
                  <a:tcPr>
                    <a:lnL w="28575" cap="flat" cmpd="sng" algn="ctr">
                      <a:solidFill>
                        <a:srgbClr val="9FA052">
                          <a:lumMod val="50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solidFill>
                      <a:srgbClr val="9FA052"/>
                    </a:solidFill>
                  </a:tcPr>
                </a:tc>
                <a:tc>
                  <a:txBody>
                    <a:bodyPr/>
                    <a:lstStyle>
                      <a:lvl1pPr marL="0" algn="l" defTabSz="914400" rtl="0" eaLnBrk="1" latinLnBrk="0" hangingPunct="1">
                        <a:defRPr sz="1800" b="1" kern="1200">
                          <a:solidFill>
                            <a:schemeClr val="bg1"/>
                          </a:solidFill>
                          <a:latin typeface="Calibri" panose="020F0502020204030204"/>
                        </a:defRPr>
                      </a:lvl1pPr>
                      <a:lvl2pPr marL="457200" algn="l" defTabSz="914400" rtl="0" eaLnBrk="1" latinLnBrk="0" hangingPunct="1">
                        <a:defRPr sz="1800" b="1" kern="1200">
                          <a:solidFill>
                            <a:schemeClr val="bg1"/>
                          </a:solidFill>
                          <a:latin typeface="Calibri" panose="020F0502020204030204"/>
                        </a:defRPr>
                      </a:lvl2pPr>
                      <a:lvl3pPr marL="914400" algn="l" defTabSz="914400" rtl="0" eaLnBrk="1" latinLnBrk="0" hangingPunct="1">
                        <a:defRPr sz="1800" b="1" kern="1200">
                          <a:solidFill>
                            <a:schemeClr val="bg1"/>
                          </a:solidFill>
                          <a:latin typeface="Calibri" panose="020F0502020204030204"/>
                        </a:defRPr>
                      </a:lvl3pPr>
                      <a:lvl4pPr marL="1371600" algn="l" defTabSz="914400" rtl="0" eaLnBrk="1" latinLnBrk="0" hangingPunct="1">
                        <a:defRPr sz="1800" b="1" kern="1200">
                          <a:solidFill>
                            <a:schemeClr val="bg1"/>
                          </a:solidFill>
                          <a:latin typeface="Calibri" panose="020F0502020204030204"/>
                        </a:defRPr>
                      </a:lvl4pPr>
                      <a:lvl5pPr marL="1828800" algn="l" defTabSz="914400" rtl="0" eaLnBrk="1" latinLnBrk="0" hangingPunct="1">
                        <a:defRPr sz="1800" b="1" kern="1200">
                          <a:solidFill>
                            <a:schemeClr val="bg1"/>
                          </a:solidFill>
                          <a:latin typeface="Calibri" panose="020F0502020204030204"/>
                        </a:defRPr>
                      </a:lvl5pPr>
                      <a:lvl6pPr marL="2286000" algn="l" defTabSz="914400" rtl="0" eaLnBrk="1" latinLnBrk="0" hangingPunct="1">
                        <a:defRPr sz="1800" b="1" kern="1200">
                          <a:solidFill>
                            <a:schemeClr val="bg1"/>
                          </a:solidFill>
                          <a:latin typeface="Calibri" panose="020F0502020204030204"/>
                        </a:defRPr>
                      </a:lvl6pPr>
                      <a:lvl7pPr marL="2743200" algn="l" defTabSz="914400" rtl="0" eaLnBrk="1" latinLnBrk="0" hangingPunct="1">
                        <a:defRPr sz="1800" b="1" kern="1200">
                          <a:solidFill>
                            <a:schemeClr val="bg1"/>
                          </a:solidFill>
                          <a:latin typeface="Calibri" panose="020F0502020204030204"/>
                        </a:defRPr>
                      </a:lvl7pPr>
                      <a:lvl8pPr marL="3200400" algn="l" defTabSz="914400" rtl="0" eaLnBrk="1" latinLnBrk="0" hangingPunct="1">
                        <a:defRPr sz="1800" b="1" kern="1200">
                          <a:solidFill>
                            <a:schemeClr val="bg1"/>
                          </a:solidFill>
                          <a:latin typeface="Calibri" panose="020F0502020204030204"/>
                        </a:defRPr>
                      </a:lvl8pPr>
                      <a:lvl9pPr marL="3657600" algn="l" defTabSz="914400" rtl="0" eaLnBrk="1" latinLnBrk="0" hangingPunct="1">
                        <a:defRPr sz="1800" b="1" kern="1200">
                          <a:solidFill>
                            <a:schemeClr val="bg1"/>
                          </a:solidFill>
                          <a:latin typeface="Calibri" panose="020F0502020204030204"/>
                        </a:defRPr>
                      </a:lvl9pPr>
                    </a:lstStyle>
                    <a:p>
                      <a:pPr algn="ctr"/>
                      <a:r>
                        <a:rPr lang="en-GB" sz="1400" dirty="0">
                          <a:latin typeface="+mn-lt"/>
                        </a:rPr>
                        <a:t>White</a:t>
                      </a:r>
                    </a:p>
                  </a:txBody>
                  <a:tcPr>
                    <a:lnL w="28575" cap="flat" cmpd="sng" algn="ctr">
                      <a:solidFill>
                        <a:srgbClr val="9FA052">
                          <a:lumMod val="50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solidFill>
                      <a:srgbClr val="9FA052"/>
                    </a:solidFill>
                  </a:tcPr>
                </a:tc>
                <a:extLst>
                  <a:ext uri="{0D108BD9-81ED-4DB2-BD59-A6C34878D82A}">
                    <a16:rowId xmlns:a16="http://schemas.microsoft.com/office/drawing/2014/main" val="267053715"/>
                  </a:ext>
                </a:extLst>
              </a:tr>
              <a:tr h="884442">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r>
                        <a:rPr lang="en-GB" sz="1600" b="1" dirty="0">
                          <a:solidFill>
                            <a:schemeClr val="tx1"/>
                          </a:solidFill>
                          <a:latin typeface="+mn-lt"/>
                        </a:rPr>
                        <a:t>Overall Engagement</a:t>
                      </a:r>
                    </a:p>
                    <a:p>
                      <a:r>
                        <a:rPr lang="en-GB" sz="1600" b="1" dirty="0">
                          <a:solidFill>
                            <a:schemeClr val="tx1"/>
                          </a:solidFill>
                          <a:latin typeface="+mn-lt"/>
                        </a:rPr>
                        <a:t>(All topics)</a:t>
                      </a:r>
                    </a:p>
                  </a:txBody>
                  <a:tcPr>
                    <a:lnL w="6350" cap="flat" cmpd="sng" algn="ctr">
                      <a:solidFill>
                        <a:srgbClr val="9FA052"/>
                      </a:solidFill>
                      <a:prstDash val="solid"/>
                      <a:miter lim="800000"/>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latin typeface="+mn-lt"/>
                        </a:rPr>
                        <a:t>57%</a:t>
                      </a:r>
                    </a:p>
                  </a:txBody>
                  <a:tcPr anchor="ctr">
                    <a:lnL w="28575" cap="flat" cmpd="sng" algn="ctr">
                      <a:solidFill>
                        <a:srgbClr val="9FA052">
                          <a:lumMod val="75000"/>
                        </a:srgbClr>
                      </a:solidFill>
                      <a:prstDash val="solid"/>
                      <a:round/>
                      <a:headEnd type="none" w="med" len="med"/>
                      <a:tailEnd type="none" w="med" len="med"/>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latin typeface="+mn-lt"/>
                        </a:rPr>
                        <a:t>53%</a:t>
                      </a:r>
                    </a:p>
                  </a:txBody>
                  <a:tcPr anchor="ctr">
                    <a:lnL w="2857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latin typeface="+mn-lt"/>
                        </a:rPr>
                        <a:t>60%</a:t>
                      </a:r>
                    </a:p>
                  </a:txBody>
                  <a:tcPr anchor="ctr">
                    <a:lnL w="9525" cap="flat" cmpd="sng" algn="ctr">
                      <a:solidFill>
                        <a:srgbClr val="9FA052">
                          <a:lumMod val="75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C000"/>
                        </a:gs>
                        <a:gs pos="74000">
                          <a:srgbClr val="FFFFFF"/>
                        </a:gs>
                        <a:gs pos="83000">
                          <a:srgbClr val="FFFFFF"/>
                        </a:gs>
                        <a:gs pos="100000">
                          <a:srgbClr val="FFFFFF"/>
                        </a:gs>
                      </a:gsLst>
                      <a:path path="shape">
                        <a:fillToRect l="50000" t="50000" r="50000" b="50000"/>
                      </a:path>
                      <a:tileRect/>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55%</a:t>
                      </a:r>
                    </a:p>
                  </a:txBody>
                  <a:tcPr anchor="ctr">
                    <a:lnL w="28575" cap="flat" cmpd="sng" algn="ctr">
                      <a:solidFill>
                        <a:srgbClr val="9FA052">
                          <a:lumMod val="50000"/>
                        </a:srgbClr>
                      </a:solidFill>
                      <a:prstDash val="solid"/>
                      <a:round/>
                      <a:headEnd type="none" w="med" len="med"/>
                      <a:tailEnd type="none" w="med" len="med"/>
                    </a:lnL>
                    <a:lnR w="12700"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59%</a:t>
                      </a:r>
                    </a:p>
                  </a:txBody>
                  <a:tcPr anchor="ctr">
                    <a:lnL w="12700" cap="flat" cmpd="sng" algn="ctr">
                      <a:solidFill>
                        <a:srgbClr val="9FA052">
                          <a:lumMod val="75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56%</a:t>
                      </a:r>
                    </a:p>
                  </a:txBody>
                  <a:tcPr anchor="ctr">
                    <a:lnL w="28575" cap="flat" cmpd="sng" algn="ctr">
                      <a:solidFill>
                        <a:srgbClr val="9FA052">
                          <a:lumMod val="50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i="0" dirty="0">
                          <a:solidFill>
                            <a:schemeClr val="tx1"/>
                          </a:solidFill>
                          <a:latin typeface="+mn-lt"/>
                        </a:rPr>
                        <a:t>58%</a:t>
                      </a:r>
                    </a:p>
                  </a:txBody>
                  <a:tcPr anchor="ctr">
                    <a:lnL w="9525" cap="flat" cmpd="sng" algn="ctr">
                      <a:solidFill>
                        <a:srgbClr val="9FA052">
                          <a:lumMod val="75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57%</a:t>
                      </a:r>
                    </a:p>
                  </a:txBody>
                  <a:tcPr anchor="ctr">
                    <a:lnL w="28575" cap="flat" cmpd="sng" algn="ctr">
                      <a:solidFill>
                        <a:srgbClr val="9FA052">
                          <a:lumMod val="50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58%</a:t>
                      </a:r>
                    </a:p>
                  </a:txBody>
                  <a:tcPr anchor="ctr">
                    <a:lnL w="28575" cap="flat" cmpd="sng" algn="ctr">
                      <a:solidFill>
                        <a:srgbClr val="9FA052">
                          <a:lumMod val="50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extLst>
                  <a:ext uri="{0D108BD9-81ED-4DB2-BD59-A6C34878D82A}">
                    <a16:rowId xmlns:a16="http://schemas.microsoft.com/office/drawing/2014/main" val="1529267657"/>
                  </a:ext>
                </a:extLst>
              </a:tr>
              <a:tr h="479065">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r>
                        <a:rPr lang="en-GB" sz="1600" dirty="0">
                          <a:solidFill>
                            <a:schemeClr val="tx1"/>
                          </a:solidFill>
                          <a:latin typeface="+mn-lt"/>
                        </a:rPr>
                        <a:t>Our Organisation</a:t>
                      </a:r>
                    </a:p>
                  </a:txBody>
                  <a:tcPr>
                    <a:lnL w="6350" cap="flat" cmpd="sng" algn="ctr">
                      <a:solidFill>
                        <a:srgbClr val="9FA052"/>
                      </a:solidFill>
                      <a:prstDash val="solid"/>
                      <a:miter lim="800000"/>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a:solidFill>
                            <a:schemeClr val="bg1"/>
                          </a:solidFill>
                          <a:latin typeface="+mn-lt"/>
                        </a:rPr>
                        <a:t>43%</a:t>
                      </a:r>
                      <a:endParaRPr lang="en-GB" sz="1400" b="1" dirty="0">
                        <a:solidFill>
                          <a:schemeClr val="bg1"/>
                        </a:solidFill>
                        <a:latin typeface="+mn-lt"/>
                      </a:endParaRPr>
                    </a:p>
                  </a:txBody>
                  <a:tcPr anchor="ctr">
                    <a:lnL w="28575" cap="flat" cmpd="sng" algn="ctr">
                      <a:solidFill>
                        <a:srgbClr val="9FA052">
                          <a:lumMod val="75000"/>
                        </a:srgbClr>
                      </a:solidFill>
                      <a:prstDash val="solid"/>
                      <a:round/>
                      <a:headEnd type="none" w="med" len="med"/>
                      <a:tailEnd type="none" w="med" len="med"/>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gradFill>
                      <a:gsLst>
                        <a:gs pos="0">
                          <a:srgbClr val="C00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bg1"/>
                          </a:solidFill>
                          <a:latin typeface="+mn-lt"/>
                        </a:rPr>
                        <a:t>40%</a:t>
                      </a:r>
                    </a:p>
                  </a:txBody>
                  <a:tcPr anchor="ctr">
                    <a:lnL w="2857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C00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algn="ctr" defTabSz="914400" rtl="0" eaLnBrk="1" latinLnBrk="0" hangingPunct="1"/>
                      <a:r>
                        <a:rPr lang="en-GB" sz="1400" b="1" kern="1200" dirty="0">
                          <a:solidFill>
                            <a:schemeClr val="bg1"/>
                          </a:solidFill>
                          <a:latin typeface="+mn-lt"/>
                          <a:ea typeface="+mn-ea"/>
                          <a:cs typeface="+mn-cs"/>
                        </a:rPr>
                        <a:t>46%</a:t>
                      </a:r>
                    </a:p>
                  </a:txBody>
                  <a:tcPr anchor="ctr">
                    <a:lnL w="9525" cap="flat" cmpd="sng" algn="ctr">
                      <a:solidFill>
                        <a:srgbClr val="9FA052">
                          <a:lumMod val="75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C00000"/>
                        </a:gs>
                        <a:gs pos="74000">
                          <a:srgbClr val="FFFFFF"/>
                        </a:gs>
                        <a:gs pos="83000">
                          <a:srgbClr val="FFFFFF"/>
                        </a:gs>
                        <a:gs pos="100000">
                          <a:srgbClr val="FFFFFF"/>
                        </a:gs>
                      </a:gsLst>
                      <a:path path="shape">
                        <a:fillToRect l="50000" t="50000" r="50000" b="50000"/>
                      </a:path>
                      <a:tileRect/>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bg1"/>
                          </a:solidFill>
                          <a:latin typeface="+mn-lt"/>
                        </a:rPr>
                        <a:t>42%</a:t>
                      </a:r>
                    </a:p>
                  </a:txBody>
                  <a:tcPr anchor="ctr">
                    <a:lnL w="28575" cap="flat" cmpd="sng" algn="ctr">
                      <a:solidFill>
                        <a:srgbClr val="9FA052">
                          <a:lumMod val="50000"/>
                        </a:srgbClr>
                      </a:solidFill>
                      <a:prstDash val="solid"/>
                      <a:round/>
                      <a:headEnd type="none" w="med" len="med"/>
                      <a:tailEnd type="none" w="med" len="med"/>
                    </a:lnL>
                    <a:lnR w="12700"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C00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bg1"/>
                          </a:solidFill>
                          <a:latin typeface="+mn-lt"/>
                        </a:rPr>
                        <a:t>45%</a:t>
                      </a:r>
                    </a:p>
                  </a:txBody>
                  <a:tcPr anchor="ctr">
                    <a:lnL w="12700" cap="flat" cmpd="sng" algn="ctr">
                      <a:solidFill>
                        <a:srgbClr val="9FA052">
                          <a:lumMod val="75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C00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bg1"/>
                          </a:solidFill>
                          <a:latin typeface="+mn-lt"/>
                        </a:rPr>
                        <a:t>43%</a:t>
                      </a:r>
                    </a:p>
                  </a:txBody>
                  <a:tcPr anchor="ctr">
                    <a:lnL w="28575" cap="flat" cmpd="sng" algn="ctr">
                      <a:solidFill>
                        <a:srgbClr val="9FA052">
                          <a:lumMod val="50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C00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bg1"/>
                          </a:solidFill>
                          <a:latin typeface="+mn-lt"/>
                        </a:rPr>
                        <a:t>46%</a:t>
                      </a:r>
                    </a:p>
                  </a:txBody>
                  <a:tcPr anchor="ctr">
                    <a:lnL w="9525" cap="flat" cmpd="sng" algn="ctr">
                      <a:solidFill>
                        <a:srgbClr val="9FA052">
                          <a:lumMod val="75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C00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bg1"/>
                          </a:solidFill>
                          <a:latin typeface="+mn-lt"/>
                        </a:rPr>
                        <a:t>44%</a:t>
                      </a:r>
                    </a:p>
                  </a:txBody>
                  <a:tcPr anchor="ctr">
                    <a:lnL w="28575" cap="flat" cmpd="sng" algn="ctr">
                      <a:solidFill>
                        <a:srgbClr val="9FA052">
                          <a:lumMod val="50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C00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bg1"/>
                          </a:solidFill>
                          <a:latin typeface="+mn-lt"/>
                        </a:rPr>
                        <a:t>45%</a:t>
                      </a:r>
                    </a:p>
                  </a:txBody>
                  <a:tcPr anchor="ctr">
                    <a:lnL w="28575" cap="flat" cmpd="sng" algn="ctr">
                      <a:solidFill>
                        <a:srgbClr val="9FA052">
                          <a:lumMod val="50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C00000"/>
                        </a:gs>
                        <a:gs pos="74000">
                          <a:srgbClr val="FFFFFF"/>
                        </a:gs>
                        <a:gs pos="83000">
                          <a:srgbClr val="FFFFFF"/>
                        </a:gs>
                        <a:gs pos="100000">
                          <a:srgbClr val="FFFFFF"/>
                        </a:gs>
                      </a:gsLst>
                      <a:path path="shape">
                        <a:fillToRect l="50000" t="50000" r="50000" b="50000"/>
                      </a:path>
                    </a:gradFill>
                  </a:tcPr>
                </a:tc>
                <a:extLst>
                  <a:ext uri="{0D108BD9-81ED-4DB2-BD59-A6C34878D82A}">
                    <a16:rowId xmlns:a16="http://schemas.microsoft.com/office/drawing/2014/main" val="706753041"/>
                  </a:ext>
                </a:extLst>
              </a:tr>
              <a:tr h="398545">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r>
                        <a:rPr lang="en-GB" sz="1600" dirty="0">
                          <a:solidFill>
                            <a:schemeClr val="tx1"/>
                          </a:solidFill>
                          <a:latin typeface="+mn-lt"/>
                        </a:rPr>
                        <a:t>Our Culture</a:t>
                      </a:r>
                    </a:p>
                  </a:txBody>
                  <a:tcPr>
                    <a:lnL w="6350" cap="flat" cmpd="sng" algn="ctr">
                      <a:solidFill>
                        <a:srgbClr val="9FA052"/>
                      </a:solidFill>
                      <a:prstDash val="solid"/>
                      <a:miter lim="800000"/>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a:solidFill>
                            <a:schemeClr val="tx1"/>
                          </a:solidFill>
                          <a:latin typeface="+mn-lt"/>
                        </a:rPr>
                        <a:t>66%</a:t>
                      </a:r>
                      <a:endParaRPr lang="en-GB" sz="1400" b="1" dirty="0">
                        <a:solidFill>
                          <a:schemeClr val="tx1"/>
                        </a:solidFill>
                        <a:latin typeface="+mn-lt"/>
                      </a:endParaRPr>
                    </a:p>
                  </a:txBody>
                  <a:tcPr>
                    <a:lnL w="28575" cap="flat" cmpd="sng" algn="ctr">
                      <a:solidFill>
                        <a:srgbClr val="9FA052">
                          <a:lumMod val="75000"/>
                        </a:srgbClr>
                      </a:solidFill>
                      <a:prstDash val="solid"/>
                      <a:round/>
                      <a:headEnd type="none" w="med" len="med"/>
                      <a:tailEnd type="none" w="med" len="med"/>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61%</a:t>
                      </a:r>
                    </a:p>
                  </a:txBody>
                  <a:tcPr>
                    <a:lnL w="2857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C000"/>
                        </a:gs>
                        <a:gs pos="74000">
                          <a:srgbClr val="FFFFFF"/>
                        </a:gs>
                        <a:gs pos="83000">
                          <a:srgbClr val="FFFFFF"/>
                        </a:gs>
                        <a:gs pos="100000">
                          <a:srgbClr val="FFFFFF"/>
                        </a:gs>
                      </a:gsLst>
                      <a:path path="shape">
                        <a:fillToRect l="50000" t="50000" r="50000" b="50000"/>
                      </a:path>
                      <a:tileRect/>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70%</a:t>
                      </a:r>
                    </a:p>
                  </a:txBody>
                  <a:tcPr>
                    <a:lnL w="9525" cap="flat" cmpd="sng" algn="ctr">
                      <a:solidFill>
                        <a:srgbClr val="9FA052">
                          <a:lumMod val="75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63%</a:t>
                      </a:r>
                    </a:p>
                  </a:txBody>
                  <a:tcPr>
                    <a:lnL w="28575" cap="flat" cmpd="sng" algn="ctr">
                      <a:solidFill>
                        <a:srgbClr val="9FA052">
                          <a:lumMod val="50000"/>
                        </a:srgbClr>
                      </a:solidFill>
                      <a:prstDash val="solid"/>
                      <a:round/>
                      <a:headEnd type="none" w="med" len="med"/>
                      <a:tailEnd type="none" w="med" len="med"/>
                    </a:lnL>
                    <a:lnR w="12700"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69%</a:t>
                      </a:r>
                    </a:p>
                  </a:txBody>
                  <a:tcPr>
                    <a:lnL w="12700" cap="flat" cmpd="sng" algn="ctr">
                      <a:solidFill>
                        <a:srgbClr val="9FA052">
                          <a:lumMod val="75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64%</a:t>
                      </a:r>
                    </a:p>
                  </a:txBody>
                  <a:tcPr>
                    <a:lnL w="28575" cap="flat" cmpd="sng" algn="ctr">
                      <a:solidFill>
                        <a:srgbClr val="9FA052">
                          <a:lumMod val="50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69%</a:t>
                      </a:r>
                    </a:p>
                  </a:txBody>
                  <a:tcPr>
                    <a:lnL w="9525" cap="flat" cmpd="sng" algn="ctr">
                      <a:solidFill>
                        <a:srgbClr val="9FA052">
                          <a:lumMod val="75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62%</a:t>
                      </a:r>
                    </a:p>
                  </a:txBody>
                  <a:tcPr>
                    <a:lnL w="28575" cap="flat" cmpd="sng" algn="ctr">
                      <a:solidFill>
                        <a:srgbClr val="9FA052">
                          <a:lumMod val="50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68%</a:t>
                      </a:r>
                    </a:p>
                  </a:txBody>
                  <a:tcPr>
                    <a:lnL w="28575" cap="flat" cmpd="sng" algn="ctr">
                      <a:solidFill>
                        <a:srgbClr val="9FA052">
                          <a:lumMod val="50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extLst>
                  <a:ext uri="{0D108BD9-81ED-4DB2-BD59-A6C34878D82A}">
                    <a16:rowId xmlns:a16="http://schemas.microsoft.com/office/drawing/2014/main" val="2873720146"/>
                  </a:ext>
                </a:extLst>
              </a:tr>
              <a:tr h="398545">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r>
                        <a:rPr lang="en-GB" sz="1600" dirty="0">
                          <a:solidFill>
                            <a:schemeClr val="tx1"/>
                          </a:solidFill>
                          <a:latin typeface="+mn-lt"/>
                        </a:rPr>
                        <a:t>Your Role</a:t>
                      </a:r>
                    </a:p>
                  </a:txBody>
                  <a:tcPr>
                    <a:lnL w="6350" cap="flat" cmpd="sng" algn="ctr">
                      <a:solidFill>
                        <a:srgbClr val="9FA052"/>
                      </a:solidFill>
                      <a:prstDash val="solid"/>
                      <a:miter lim="800000"/>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a:solidFill>
                            <a:schemeClr val="tx1"/>
                          </a:solidFill>
                          <a:latin typeface="+mn-lt"/>
                        </a:rPr>
                        <a:t>55%</a:t>
                      </a:r>
                      <a:endParaRPr lang="en-GB" sz="1400" b="1" dirty="0">
                        <a:solidFill>
                          <a:schemeClr val="tx1"/>
                        </a:solidFill>
                        <a:latin typeface="+mn-lt"/>
                      </a:endParaRPr>
                    </a:p>
                  </a:txBody>
                  <a:tcPr anchor="ctr">
                    <a:lnL w="28575" cap="flat" cmpd="sng" algn="ctr">
                      <a:solidFill>
                        <a:srgbClr val="9FA052">
                          <a:lumMod val="75000"/>
                        </a:srgbClr>
                      </a:solidFill>
                      <a:prstDash val="solid"/>
                      <a:round/>
                      <a:headEnd type="none" w="med" len="med"/>
                      <a:tailEnd type="none" w="med" len="med"/>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53%</a:t>
                      </a:r>
                    </a:p>
                  </a:txBody>
                  <a:tcPr anchor="ctr">
                    <a:lnL w="2857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C000"/>
                        </a:gs>
                        <a:gs pos="74000">
                          <a:srgbClr val="FFFFFF"/>
                        </a:gs>
                        <a:gs pos="83000">
                          <a:srgbClr val="FFFFFF"/>
                        </a:gs>
                        <a:gs pos="100000">
                          <a:srgbClr val="FFFFFF"/>
                        </a:gs>
                      </a:gsLst>
                      <a:path path="shape">
                        <a:fillToRect l="50000" t="50000" r="50000" b="50000"/>
                      </a:path>
                      <a:tileRect/>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57%</a:t>
                      </a:r>
                    </a:p>
                  </a:txBody>
                  <a:tcPr anchor="ctr">
                    <a:lnL w="9525" cap="flat" cmpd="sng" algn="ctr">
                      <a:solidFill>
                        <a:srgbClr val="9FA052">
                          <a:lumMod val="75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52%</a:t>
                      </a:r>
                    </a:p>
                  </a:txBody>
                  <a:tcPr anchor="ctr">
                    <a:lnL w="28575" cap="flat" cmpd="sng" algn="ctr">
                      <a:solidFill>
                        <a:srgbClr val="9FA052">
                          <a:lumMod val="50000"/>
                        </a:srgbClr>
                      </a:solidFill>
                      <a:prstDash val="solid"/>
                      <a:round/>
                      <a:headEnd type="none" w="med" len="med"/>
                      <a:tailEnd type="none" w="med" len="med"/>
                    </a:lnL>
                    <a:lnR w="12700"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57%</a:t>
                      </a:r>
                    </a:p>
                  </a:txBody>
                  <a:tcPr anchor="ctr">
                    <a:lnL w="12700" cap="flat" cmpd="sng" algn="ctr">
                      <a:solidFill>
                        <a:srgbClr val="9FA052">
                          <a:lumMod val="75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56%</a:t>
                      </a:r>
                    </a:p>
                  </a:txBody>
                  <a:tcPr anchor="ctr">
                    <a:lnL w="28575" cap="flat" cmpd="sng" algn="ctr">
                      <a:solidFill>
                        <a:srgbClr val="9FA052">
                          <a:lumMod val="50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56%</a:t>
                      </a:r>
                    </a:p>
                  </a:txBody>
                  <a:tcPr anchor="ctr">
                    <a:lnL w="9525" cap="flat" cmpd="sng" algn="ctr">
                      <a:solidFill>
                        <a:srgbClr val="9FA052">
                          <a:lumMod val="75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56%</a:t>
                      </a:r>
                    </a:p>
                  </a:txBody>
                  <a:tcPr anchor="ctr">
                    <a:lnL w="28575" cap="flat" cmpd="sng" algn="ctr">
                      <a:solidFill>
                        <a:srgbClr val="9FA052">
                          <a:lumMod val="50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57%</a:t>
                      </a:r>
                    </a:p>
                  </a:txBody>
                  <a:tcPr anchor="ctr">
                    <a:lnL w="28575" cap="flat" cmpd="sng" algn="ctr">
                      <a:solidFill>
                        <a:srgbClr val="9FA052">
                          <a:lumMod val="50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extLst>
                  <a:ext uri="{0D108BD9-81ED-4DB2-BD59-A6C34878D82A}">
                    <a16:rowId xmlns:a16="http://schemas.microsoft.com/office/drawing/2014/main" val="3080695215"/>
                  </a:ext>
                </a:extLst>
              </a:tr>
              <a:tr h="87359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r>
                        <a:rPr lang="en-GB" sz="1600" dirty="0">
                          <a:solidFill>
                            <a:schemeClr val="tx1"/>
                          </a:solidFill>
                          <a:latin typeface="+mn-lt"/>
                        </a:rPr>
                        <a:t>Our Leaders – First Line Mangers/ Supervisors</a:t>
                      </a:r>
                    </a:p>
                  </a:txBody>
                  <a:tcPr>
                    <a:lnL w="6350" cap="flat" cmpd="sng" algn="ctr">
                      <a:solidFill>
                        <a:srgbClr val="9FA052"/>
                      </a:solidFill>
                      <a:prstDash val="solid"/>
                      <a:miter lim="800000"/>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65%</a:t>
                      </a:r>
                    </a:p>
                  </a:txBody>
                  <a:tcPr anchor="ctr">
                    <a:lnL w="28575" cap="flat" cmpd="sng" algn="ctr">
                      <a:solidFill>
                        <a:srgbClr val="9FA052">
                          <a:lumMod val="75000"/>
                        </a:srgbClr>
                      </a:solidFill>
                      <a:prstDash val="solid"/>
                      <a:round/>
                      <a:headEnd type="none" w="med" len="med"/>
                      <a:tailEnd type="none" w="med" len="med"/>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61%</a:t>
                      </a:r>
                    </a:p>
                  </a:txBody>
                  <a:tcPr anchor="ctr">
                    <a:lnL w="2857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C000"/>
                        </a:gs>
                        <a:gs pos="74000">
                          <a:srgbClr val="FFFFFF"/>
                        </a:gs>
                        <a:gs pos="83000">
                          <a:srgbClr val="FFFFFF"/>
                        </a:gs>
                        <a:gs pos="100000">
                          <a:srgbClr val="FFFFFF"/>
                        </a:gs>
                      </a:gsLst>
                      <a:path path="shape">
                        <a:fillToRect l="50000" t="50000" r="50000" b="50000"/>
                      </a:path>
                      <a:tileRect/>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68%</a:t>
                      </a:r>
                    </a:p>
                  </a:txBody>
                  <a:tcPr anchor="ctr">
                    <a:lnL w="9525" cap="flat" cmpd="sng" algn="ctr">
                      <a:solidFill>
                        <a:srgbClr val="9FA052">
                          <a:lumMod val="75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64%</a:t>
                      </a:r>
                    </a:p>
                  </a:txBody>
                  <a:tcPr anchor="ctr">
                    <a:lnL w="28575" cap="flat" cmpd="sng" algn="ctr">
                      <a:solidFill>
                        <a:srgbClr val="9FA052">
                          <a:lumMod val="50000"/>
                        </a:srgbClr>
                      </a:solidFill>
                      <a:prstDash val="solid"/>
                      <a:round/>
                      <a:headEnd type="none" w="med" len="med"/>
                      <a:tailEnd type="none" w="med" len="med"/>
                    </a:lnL>
                    <a:lnR w="12700"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67%</a:t>
                      </a:r>
                    </a:p>
                  </a:txBody>
                  <a:tcPr anchor="ctr">
                    <a:lnL w="12700" cap="flat" cmpd="sng" algn="ctr">
                      <a:solidFill>
                        <a:srgbClr val="9FA052">
                          <a:lumMod val="75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64%</a:t>
                      </a:r>
                    </a:p>
                  </a:txBody>
                  <a:tcPr anchor="ctr">
                    <a:lnL w="28575" cap="flat" cmpd="sng" algn="ctr">
                      <a:solidFill>
                        <a:srgbClr val="9FA052">
                          <a:lumMod val="50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66%</a:t>
                      </a:r>
                    </a:p>
                  </a:txBody>
                  <a:tcPr anchor="ctr">
                    <a:lnL w="9525" cap="flat" cmpd="sng" algn="ctr">
                      <a:solidFill>
                        <a:srgbClr val="9FA052">
                          <a:lumMod val="75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66%</a:t>
                      </a:r>
                    </a:p>
                  </a:txBody>
                  <a:tcPr anchor="ctr">
                    <a:lnL w="28575" cap="flat" cmpd="sng" algn="ctr">
                      <a:solidFill>
                        <a:srgbClr val="9FA052">
                          <a:lumMod val="50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tx1"/>
                          </a:solidFill>
                          <a:latin typeface="+mn-lt"/>
                        </a:rPr>
                        <a:t>66%</a:t>
                      </a:r>
                    </a:p>
                  </a:txBody>
                  <a:tcPr anchor="ctr">
                    <a:lnL w="28575" cap="flat" cmpd="sng" algn="ctr">
                      <a:solidFill>
                        <a:srgbClr val="9FA052">
                          <a:lumMod val="50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extLst>
                  <a:ext uri="{0D108BD9-81ED-4DB2-BD59-A6C34878D82A}">
                    <a16:rowId xmlns:a16="http://schemas.microsoft.com/office/drawing/2014/main" val="2502227320"/>
                  </a:ext>
                </a:extLst>
              </a:tr>
              <a:tr h="479065">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r>
                        <a:rPr lang="en-GB" sz="1600" dirty="0">
                          <a:solidFill>
                            <a:schemeClr val="tx1"/>
                          </a:solidFill>
                          <a:latin typeface="+mn-lt"/>
                        </a:rPr>
                        <a:t>Our Leaders – SMT</a:t>
                      </a:r>
                    </a:p>
                  </a:txBody>
                  <a:tcPr>
                    <a:lnL w="6350" cap="flat" cmpd="sng" algn="ctr">
                      <a:solidFill>
                        <a:srgbClr val="9FA052"/>
                      </a:solidFill>
                      <a:prstDash val="solid"/>
                      <a:miter lim="800000"/>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a:solidFill>
                            <a:schemeClr val="bg1"/>
                          </a:solidFill>
                          <a:latin typeface="+mn-lt"/>
                        </a:rPr>
                        <a:t>36%</a:t>
                      </a:r>
                      <a:endParaRPr lang="en-GB" sz="1400" b="1" dirty="0">
                        <a:solidFill>
                          <a:schemeClr val="bg1"/>
                        </a:solidFill>
                        <a:latin typeface="+mn-lt"/>
                      </a:endParaRPr>
                    </a:p>
                  </a:txBody>
                  <a:tcPr anchor="ctr">
                    <a:lnL w="28575" cap="flat" cmpd="sng" algn="ctr">
                      <a:solidFill>
                        <a:srgbClr val="9FA052">
                          <a:lumMod val="75000"/>
                        </a:srgbClr>
                      </a:solidFill>
                      <a:prstDash val="solid"/>
                      <a:round/>
                      <a:headEnd type="none" w="med" len="med"/>
                      <a:tailEnd type="none" w="med" len="med"/>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gradFill>
                      <a:gsLst>
                        <a:gs pos="0">
                          <a:srgbClr val="C00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bg1"/>
                          </a:solidFill>
                          <a:latin typeface="+mn-lt"/>
                        </a:rPr>
                        <a:t>32%</a:t>
                      </a:r>
                    </a:p>
                  </a:txBody>
                  <a:tcPr anchor="ctr">
                    <a:lnL w="2857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C00000"/>
                        </a:gs>
                        <a:gs pos="74000">
                          <a:srgbClr val="FFFFFF"/>
                        </a:gs>
                        <a:gs pos="83000">
                          <a:srgbClr val="FFFFFF"/>
                        </a:gs>
                        <a:gs pos="100000">
                          <a:srgbClr val="FFFFFF"/>
                        </a:gs>
                      </a:gsLst>
                      <a:path path="shape">
                        <a:fillToRect l="50000" t="50000" r="50000" b="50000"/>
                      </a:path>
                      <a:tileRect/>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bg1"/>
                          </a:solidFill>
                          <a:latin typeface="+mn-lt"/>
                        </a:rPr>
                        <a:t>39%</a:t>
                      </a:r>
                    </a:p>
                  </a:txBody>
                  <a:tcPr anchor="ctr">
                    <a:lnL w="9525" cap="flat" cmpd="sng" algn="ctr">
                      <a:solidFill>
                        <a:srgbClr val="9FA052">
                          <a:lumMod val="75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C00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bg1"/>
                          </a:solidFill>
                          <a:latin typeface="+mn-lt"/>
                        </a:rPr>
                        <a:t>35%</a:t>
                      </a:r>
                    </a:p>
                  </a:txBody>
                  <a:tcPr anchor="ctr">
                    <a:lnL w="28575" cap="flat" cmpd="sng" algn="ctr">
                      <a:solidFill>
                        <a:srgbClr val="9FA052">
                          <a:lumMod val="50000"/>
                        </a:srgbClr>
                      </a:solidFill>
                      <a:prstDash val="solid"/>
                      <a:round/>
                      <a:headEnd type="none" w="med" len="med"/>
                      <a:tailEnd type="none" w="med" len="med"/>
                    </a:lnL>
                    <a:lnR w="12700"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C00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bg1"/>
                          </a:solidFill>
                          <a:latin typeface="+mn-lt"/>
                        </a:rPr>
                        <a:t>38%</a:t>
                      </a:r>
                    </a:p>
                  </a:txBody>
                  <a:tcPr anchor="ctr">
                    <a:lnL w="12700" cap="flat" cmpd="sng" algn="ctr">
                      <a:solidFill>
                        <a:srgbClr val="9FA052">
                          <a:lumMod val="75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C00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bg1"/>
                          </a:solidFill>
                          <a:latin typeface="+mn-lt"/>
                        </a:rPr>
                        <a:t>36%</a:t>
                      </a:r>
                    </a:p>
                  </a:txBody>
                  <a:tcPr anchor="ctr">
                    <a:lnL w="28575" cap="flat" cmpd="sng" algn="ctr">
                      <a:solidFill>
                        <a:srgbClr val="9FA052">
                          <a:lumMod val="50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C00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bg1"/>
                          </a:solidFill>
                          <a:latin typeface="+mn-lt"/>
                        </a:rPr>
                        <a:t>36%</a:t>
                      </a:r>
                    </a:p>
                  </a:txBody>
                  <a:tcPr anchor="ctr">
                    <a:lnL w="9525" cap="flat" cmpd="sng" algn="ctr">
                      <a:solidFill>
                        <a:srgbClr val="9FA052">
                          <a:lumMod val="75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C00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bg1"/>
                          </a:solidFill>
                          <a:latin typeface="+mn-lt"/>
                        </a:rPr>
                        <a:t>38%</a:t>
                      </a:r>
                    </a:p>
                  </a:txBody>
                  <a:tcPr anchor="ctr">
                    <a:lnL w="28575" cap="flat" cmpd="sng" algn="ctr">
                      <a:solidFill>
                        <a:srgbClr val="9FA052">
                          <a:lumMod val="50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C00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solidFill>
                            <a:schemeClr val="bg1"/>
                          </a:solidFill>
                          <a:latin typeface="+mn-lt"/>
                        </a:rPr>
                        <a:t>38%</a:t>
                      </a:r>
                    </a:p>
                  </a:txBody>
                  <a:tcPr anchor="ctr">
                    <a:lnL w="28575" cap="flat" cmpd="sng" algn="ctr">
                      <a:solidFill>
                        <a:srgbClr val="9FA052">
                          <a:lumMod val="50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C00000"/>
                        </a:gs>
                        <a:gs pos="74000">
                          <a:srgbClr val="FFFFFF"/>
                        </a:gs>
                        <a:gs pos="83000">
                          <a:srgbClr val="FFFFFF"/>
                        </a:gs>
                        <a:gs pos="100000">
                          <a:srgbClr val="FFFFFF"/>
                        </a:gs>
                      </a:gsLst>
                      <a:path path="shape">
                        <a:fillToRect l="50000" t="50000" r="50000" b="50000"/>
                      </a:path>
                    </a:gradFill>
                  </a:tcPr>
                </a:tc>
                <a:extLst>
                  <a:ext uri="{0D108BD9-81ED-4DB2-BD59-A6C34878D82A}">
                    <a16:rowId xmlns:a16="http://schemas.microsoft.com/office/drawing/2014/main" val="1824555645"/>
                  </a:ext>
                </a:extLst>
              </a:tr>
              <a:tr h="398545">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r>
                        <a:rPr lang="en-GB" sz="1600" dirty="0">
                          <a:solidFill>
                            <a:schemeClr val="tx1"/>
                          </a:solidFill>
                          <a:latin typeface="+mn-lt"/>
                        </a:rPr>
                        <a:t>Your Team</a:t>
                      </a:r>
                    </a:p>
                  </a:txBody>
                  <a:tcPr>
                    <a:lnL w="6350" cap="flat" cmpd="sng" algn="ctr">
                      <a:solidFill>
                        <a:srgbClr val="9FA052"/>
                      </a:solidFill>
                      <a:prstDash val="solid"/>
                      <a:miter lim="800000"/>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a:latin typeface="+mn-lt"/>
                        </a:rPr>
                        <a:t>77%</a:t>
                      </a:r>
                      <a:endParaRPr lang="en-GB" sz="1400" b="1" dirty="0">
                        <a:latin typeface="+mn-lt"/>
                      </a:endParaRPr>
                    </a:p>
                  </a:txBody>
                  <a:tcPr>
                    <a:lnL w="28575" cap="flat" cmpd="sng" algn="ctr">
                      <a:solidFill>
                        <a:srgbClr val="9FA052">
                          <a:lumMod val="75000"/>
                        </a:srgbClr>
                      </a:solidFill>
                      <a:prstDash val="solid"/>
                      <a:round/>
                      <a:headEnd type="none" w="med" len="med"/>
                      <a:tailEnd type="none" w="med" len="med"/>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latin typeface="+mn-lt"/>
                        </a:rPr>
                        <a:t>73%</a:t>
                      </a:r>
                    </a:p>
                  </a:txBody>
                  <a:tcPr>
                    <a:lnL w="2857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92D050">
                            <a:lumMod val="75000"/>
                          </a:srgbClr>
                        </a:gs>
                        <a:gs pos="74000">
                          <a:srgbClr val="FFFFFF"/>
                        </a:gs>
                        <a:gs pos="83000">
                          <a:srgbClr val="FFFFFF"/>
                        </a:gs>
                        <a:gs pos="100000">
                          <a:srgbClr val="FFFFFF"/>
                        </a:gs>
                      </a:gsLst>
                      <a:path path="shape">
                        <a:fillToRect l="50000" t="50000" r="50000" b="50000"/>
                      </a:path>
                      <a:tileRect/>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latin typeface="+mn-lt"/>
                        </a:rPr>
                        <a:t>79%</a:t>
                      </a:r>
                    </a:p>
                  </a:txBody>
                  <a:tcPr>
                    <a:lnL w="9525" cap="flat" cmpd="sng" algn="ctr">
                      <a:solidFill>
                        <a:srgbClr val="9FA052">
                          <a:lumMod val="75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latin typeface="+mn-lt"/>
                        </a:rPr>
                        <a:t>74%</a:t>
                      </a:r>
                    </a:p>
                  </a:txBody>
                  <a:tcPr>
                    <a:lnL w="28575" cap="flat" cmpd="sng" algn="ctr">
                      <a:solidFill>
                        <a:srgbClr val="9FA052">
                          <a:lumMod val="50000"/>
                        </a:srgbClr>
                      </a:solidFill>
                      <a:prstDash val="solid"/>
                      <a:round/>
                      <a:headEnd type="none" w="med" len="med"/>
                      <a:tailEnd type="none" w="med" len="med"/>
                    </a:lnL>
                    <a:lnR w="12700"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latin typeface="+mn-lt"/>
                        </a:rPr>
                        <a:t>78%</a:t>
                      </a:r>
                    </a:p>
                  </a:txBody>
                  <a:tcPr>
                    <a:lnL w="12700" cap="flat" cmpd="sng" algn="ctr">
                      <a:solidFill>
                        <a:srgbClr val="9FA052">
                          <a:lumMod val="75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latin typeface="+mn-lt"/>
                        </a:rPr>
                        <a:t>74%</a:t>
                      </a:r>
                    </a:p>
                  </a:txBody>
                  <a:tcPr>
                    <a:lnL w="28575" cap="flat" cmpd="sng" algn="ctr">
                      <a:solidFill>
                        <a:srgbClr val="9FA052">
                          <a:lumMod val="50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latin typeface="+mn-lt"/>
                        </a:rPr>
                        <a:t>77%</a:t>
                      </a:r>
                    </a:p>
                  </a:txBody>
                  <a:tcPr>
                    <a:lnL w="9525" cap="flat" cmpd="sng" algn="ctr">
                      <a:solidFill>
                        <a:srgbClr val="9FA052">
                          <a:lumMod val="75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latin typeface="+mn-lt"/>
                        </a:rPr>
                        <a:t>73%</a:t>
                      </a:r>
                    </a:p>
                  </a:txBody>
                  <a:tcPr>
                    <a:lnL w="28575" cap="flat" cmpd="sng" algn="ctr">
                      <a:solidFill>
                        <a:srgbClr val="9FA052">
                          <a:lumMod val="50000"/>
                        </a:srgbClr>
                      </a:solidFill>
                      <a:prstDash val="solid"/>
                      <a:round/>
                      <a:headEnd type="none" w="med" len="med"/>
                      <a:tailEnd type="none" w="med" len="med"/>
                    </a:lnL>
                    <a:lnR w="28575" cap="flat" cmpd="sng" algn="ctr">
                      <a:solidFill>
                        <a:srgbClr val="9FA052">
                          <a:lumMod val="50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400" b="1" dirty="0">
                          <a:latin typeface="+mn-lt"/>
                        </a:rPr>
                        <a:t>78%</a:t>
                      </a:r>
                    </a:p>
                  </a:txBody>
                  <a:tcPr>
                    <a:lnL w="28575" cap="flat" cmpd="sng" algn="ctr">
                      <a:solidFill>
                        <a:srgbClr val="9FA052">
                          <a:lumMod val="50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extLst>
                  <a:ext uri="{0D108BD9-81ED-4DB2-BD59-A6C34878D82A}">
                    <a16:rowId xmlns:a16="http://schemas.microsoft.com/office/drawing/2014/main" val="757259902"/>
                  </a:ext>
                </a:extLst>
              </a:tr>
            </a:tbl>
          </a:graphicData>
        </a:graphic>
      </p:graphicFrame>
      <p:pic>
        <p:nvPicPr>
          <p:cNvPr id="3" name="Picture 2">
            <a:extLst>
              <a:ext uri="{FF2B5EF4-FFF2-40B4-BE49-F238E27FC236}">
                <a16:creationId xmlns:a16="http://schemas.microsoft.com/office/drawing/2014/main" id="{4A9C4220-52E9-361B-DD21-7BCFC37CC82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18829" y="103687"/>
            <a:ext cx="722582" cy="1185434"/>
          </a:xfrm>
          <a:prstGeom prst="rect">
            <a:avLst/>
          </a:prstGeom>
        </p:spPr>
      </p:pic>
    </p:spTree>
    <p:extLst>
      <p:ext uri="{BB962C8B-B14F-4D97-AF65-F5344CB8AC3E}">
        <p14:creationId xmlns:p14="http://schemas.microsoft.com/office/powerpoint/2010/main" val="41711608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8F21476-2559-C764-3BAC-7AAB227C3497}"/>
              </a:ext>
            </a:extLst>
          </p:cNvPr>
          <p:cNvPicPr>
            <a:picLocks noChangeAspect="1"/>
          </p:cNvPicPr>
          <p:nvPr/>
        </p:nvPicPr>
        <p:blipFill>
          <a:blip r:embed="rId3"/>
          <a:stretch>
            <a:fillRect/>
          </a:stretch>
        </p:blipFill>
        <p:spPr>
          <a:xfrm>
            <a:off x="10784667" y="90292"/>
            <a:ext cx="1156482" cy="1175135"/>
          </a:xfrm>
          <a:prstGeom prst="rect">
            <a:avLst/>
          </a:prstGeom>
        </p:spPr>
      </p:pic>
      <p:sp>
        <p:nvSpPr>
          <p:cNvPr id="16" name="Rectangle 15">
            <a:extLst>
              <a:ext uri="{FF2B5EF4-FFF2-40B4-BE49-F238E27FC236}">
                <a16:creationId xmlns:a16="http://schemas.microsoft.com/office/drawing/2014/main" id="{F70E9BCD-9A19-67F4-2115-01927F2FE4B7}"/>
              </a:ext>
            </a:extLst>
          </p:cNvPr>
          <p:cNvSpPr/>
          <p:nvPr/>
        </p:nvSpPr>
        <p:spPr>
          <a:xfrm flipV="1">
            <a:off x="0" y="866744"/>
            <a:ext cx="9570860" cy="45719"/>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7" name="TextBox 16">
            <a:extLst>
              <a:ext uri="{FF2B5EF4-FFF2-40B4-BE49-F238E27FC236}">
                <a16:creationId xmlns:a16="http://schemas.microsoft.com/office/drawing/2014/main" id="{32D779AC-FF04-5229-657F-07C2FE674673}"/>
              </a:ext>
            </a:extLst>
          </p:cNvPr>
          <p:cNvSpPr txBox="1"/>
          <p:nvPr/>
        </p:nvSpPr>
        <p:spPr>
          <a:xfrm>
            <a:off x="83127" y="103687"/>
            <a:ext cx="8070273"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srgbClr val="002060"/>
                </a:solidFill>
                <a:effectLst/>
                <a:uLnTx/>
                <a:uFillTx/>
                <a:latin typeface="Aptos" panose="02110004020202020204"/>
                <a:ea typeface="+mn-ea"/>
                <a:cs typeface="+mn-cs"/>
              </a:rPr>
              <a:t>Emerging insights</a:t>
            </a:r>
          </a:p>
        </p:txBody>
      </p:sp>
      <p:sp>
        <p:nvSpPr>
          <p:cNvPr id="14" name="Footer Placeholder 38">
            <a:extLst>
              <a:ext uri="{FF2B5EF4-FFF2-40B4-BE49-F238E27FC236}">
                <a16:creationId xmlns:a16="http://schemas.microsoft.com/office/drawing/2014/main" id="{A9E7449B-F876-CC9B-EF92-DB34A4AECE41}"/>
              </a:ext>
            </a:extLst>
          </p:cNvPr>
          <p:cNvSpPr>
            <a:spLocks noGrp="1"/>
          </p:cNvSpPr>
          <p:nvPr>
            <p:ph type="ftr" sz="quarter" idx="11"/>
          </p:nvPr>
        </p:nvSpPr>
        <p:spPr>
          <a:xfrm>
            <a:off x="3924358" y="186780"/>
            <a:ext cx="4114800" cy="109911"/>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b="1" i="0" u="none" strike="noStrike" kern="1200" cap="none" spc="0" normalizeH="0" baseline="0" noProof="0">
                <a:ln>
                  <a:noFill/>
                </a:ln>
                <a:solidFill>
                  <a:srgbClr val="FF0000"/>
                </a:solidFill>
                <a:effectLst/>
                <a:uLnTx/>
                <a:uFillTx/>
                <a:latin typeface="Times New Roman" panose="02020603050405020304" pitchFamily="18" charset="0"/>
                <a:ea typeface="+mn-ea"/>
                <a:cs typeface="+mn-cs"/>
              </a:rPr>
              <a:t>
OFFICIAL</a:t>
            </a:r>
            <a:endParaRPr kumimoji="0" lang="en-GB"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endParaRPr>
          </a:p>
        </p:txBody>
      </p:sp>
      <p:sp>
        <p:nvSpPr>
          <p:cNvPr id="12" name="Text Placeholder 4">
            <a:extLst>
              <a:ext uri="{FF2B5EF4-FFF2-40B4-BE49-F238E27FC236}">
                <a16:creationId xmlns:a16="http://schemas.microsoft.com/office/drawing/2014/main" id="{DDC3559F-0CE0-B16A-544E-8CCA54DBA25D}"/>
              </a:ext>
            </a:extLst>
          </p:cNvPr>
          <p:cNvSpPr txBox="1">
            <a:spLocks/>
          </p:cNvSpPr>
          <p:nvPr/>
        </p:nvSpPr>
        <p:spPr>
          <a:xfrm>
            <a:off x="127977" y="1046868"/>
            <a:ext cx="9442883" cy="700361"/>
          </a:xfrm>
          <a:prstGeom prst="rect">
            <a:avLst/>
          </a:prstGeom>
        </p:spPr>
        <p:txBody>
          <a:bodyPr vert="horz" lIns="72000" tIns="0" rIns="0" bIns="0" rtlCol="0" anchor="ctr" anchorCtr="0">
            <a:noAutofit/>
          </a:bodyPr>
          <a:lstStyle>
            <a:lvl1pPr marL="0" marR="0" indent="0" algn="l" defTabSz="914400" rtl="0" eaLnBrk="1" fontAlgn="auto" latinLnBrk="0" hangingPunct="0">
              <a:lnSpc>
                <a:spcPct val="90000"/>
              </a:lnSpc>
              <a:spcBef>
                <a:spcPts val="0"/>
              </a:spcBef>
              <a:spcAft>
                <a:spcPts val="0"/>
              </a:spcAft>
              <a:buClrTx/>
              <a:buSzTx/>
              <a:buFontTx/>
              <a:buNone/>
              <a:tabLst/>
              <a:defRPr kumimoji="0" lang="en-GB" sz="4400" b="0" i="0" u="none" strike="noStrike" kern="1200" cap="none" spc="0" normalizeH="0" baseline="0" dirty="0" smtClean="0">
                <a:ln>
                  <a:noFill/>
                </a:ln>
                <a:solidFill>
                  <a:schemeClr val="tx1"/>
                </a:solidFill>
                <a:effectLst/>
                <a:uFillTx/>
                <a:latin typeface="Calibri" panose="020F0502020204030204" pitchFamily="34" charset="0"/>
                <a:ea typeface="+mj-ea"/>
                <a:cs typeface="Myriad Pro"/>
                <a:sym typeface="Montserrat"/>
              </a:defRPr>
            </a:lvl1pPr>
            <a:lvl2pPr marL="534988" indent="-268288"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801688" indent="-2667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077913" indent="-276225"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1346200" indent="-268288"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0">
              <a:lnSpc>
                <a:spcPct val="9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Aptos" panose="02110004020202020204"/>
                <a:ea typeface="+mj-ea"/>
                <a:sym typeface="Montserrat"/>
              </a:rPr>
              <a:t>Very similar scores reported across gender and sexual orientation. </a:t>
            </a:r>
          </a:p>
        </p:txBody>
      </p:sp>
      <p:graphicFrame>
        <p:nvGraphicFramePr>
          <p:cNvPr id="5" name="Table 4">
            <a:extLst>
              <a:ext uri="{FF2B5EF4-FFF2-40B4-BE49-F238E27FC236}">
                <a16:creationId xmlns:a16="http://schemas.microsoft.com/office/drawing/2014/main" id="{81460C98-0BD5-8BD3-DEA4-B2EE9893E70F}"/>
              </a:ext>
            </a:extLst>
          </p:cNvPr>
          <p:cNvGraphicFramePr>
            <a:graphicFrameLocks noGrp="1"/>
          </p:cNvGraphicFramePr>
          <p:nvPr/>
        </p:nvGraphicFramePr>
        <p:xfrm>
          <a:off x="226116" y="2121582"/>
          <a:ext cx="11546784" cy="4453707"/>
        </p:xfrm>
        <a:graphic>
          <a:graphicData uri="http://schemas.openxmlformats.org/drawingml/2006/table">
            <a:tbl>
              <a:tblPr firstRow="1" bandRow="1">
                <a:effectLst/>
              </a:tblPr>
              <a:tblGrid>
                <a:gridCol w="2432614">
                  <a:extLst>
                    <a:ext uri="{9D8B030D-6E8A-4147-A177-3AD203B41FA5}">
                      <a16:colId xmlns:a16="http://schemas.microsoft.com/office/drawing/2014/main" val="988241948"/>
                    </a:ext>
                  </a:extLst>
                </a:gridCol>
                <a:gridCol w="1432227">
                  <a:extLst>
                    <a:ext uri="{9D8B030D-6E8A-4147-A177-3AD203B41FA5}">
                      <a16:colId xmlns:a16="http://schemas.microsoft.com/office/drawing/2014/main" val="2411583669"/>
                    </a:ext>
                  </a:extLst>
                </a:gridCol>
                <a:gridCol w="1614510">
                  <a:extLst>
                    <a:ext uri="{9D8B030D-6E8A-4147-A177-3AD203B41FA5}">
                      <a16:colId xmlns:a16="http://schemas.microsoft.com/office/drawing/2014/main" val="1850328404"/>
                    </a:ext>
                  </a:extLst>
                </a:gridCol>
                <a:gridCol w="1614510">
                  <a:extLst>
                    <a:ext uri="{9D8B030D-6E8A-4147-A177-3AD203B41FA5}">
                      <a16:colId xmlns:a16="http://schemas.microsoft.com/office/drawing/2014/main" val="2425931297"/>
                    </a:ext>
                  </a:extLst>
                </a:gridCol>
                <a:gridCol w="1614510">
                  <a:extLst>
                    <a:ext uri="{9D8B030D-6E8A-4147-A177-3AD203B41FA5}">
                      <a16:colId xmlns:a16="http://schemas.microsoft.com/office/drawing/2014/main" val="755882194"/>
                    </a:ext>
                  </a:extLst>
                </a:gridCol>
                <a:gridCol w="1484308">
                  <a:extLst>
                    <a:ext uri="{9D8B030D-6E8A-4147-A177-3AD203B41FA5}">
                      <a16:colId xmlns:a16="http://schemas.microsoft.com/office/drawing/2014/main" val="2461959463"/>
                    </a:ext>
                  </a:extLst>
                </a:gridCol>
                <a:gridCol w="1354105">
                  <a:extLst>
                    <a:ext uri="{9D8B030D-6E8A-4147-A177-3AD203B41FA5}">
                      <a16:colId xmlns:a16="http://schemas.microsoft.com/office/drawing/2014/main" val="2931394219"/>
                    </a:ext>
                  </a:extLst>
                </a:gridCol>
              </a:tblGrid>
              <a:tr h="509500">
                <a:tc>
                  <a:txBody>
                    <a:bodyPr/>
                    <a:lstStyle>
                      <a:lvl1pPr marL="0" algn="l" defTabSz="914400" rtl="0" eaLnBrk="1" latinLnBrk="0" hangingPunct="1">
                        <a:defRPr sz="1800" b="1" kern="1200">
                          <a:solidFill>
                            <a:schemeClr val="bg1"/>
                          </a:solidFill>
                          <a:latin typeface="Calibri" panose="020F0502020204030204"/>
                        </a:defRPr>
                      </a:lvl1pPr>
                      <a:lvl2pPr marL="457200" algn="l" defTabSz="914400" rtl="0" eaLnBrk="1" latinLnBrk="0" hangingPunct="1">
                        <a:defRPr sz="1800" b="1" kern="1200">
                          <a:solidFill>
                            <a:schemeClr val="bg1"/>
                          </a:solidFill>
                          <a:latin typeface="Calibri" panose="020F0502020204030204"/>
                        </a:defRPr>
                      </a:lvl2pPr>
                      <a:lvl3pPr marL="914400" algn="l" defTabSz="914400" rtl="0" eaLnBrk="1" latinLnBrk="0" hangingPunct="1">
                        <a:defRPr sz="1800" b="1" kern="1200">
                          <a:solidFill>
                            <a:schemeClr val="bg1"/>
                          </a:solidFill>
                          <a:latin typeface="Calibri" panose="020F0502020204030204"/>
                        </a:defRPr>
                      </a:lvl3pPr>
                      <a:lvl4pPr marL="1371600" algn="l" defTabSz="914400" rtl="0" eaLnBrk="1" latinLnBrk="0" hangingPunct="1">
                        <a:defRPr sz="1800" b="1" kern="1200">
                          <a:solidFill>
                            <a:schemeClr val="bg1"/>
                          </a:solidFill>
                          <a:latin typeface="Calibri" panose="020F0502020204030204"/>
                        </a:defRPr>
                      </a:lvl4pPr>
                      <a:lvl5pPr marL="1828800" algn="l" defTabSz="914400" rtl="0" eaLnBrk="1" latinLnBrk="0" hangingPunct="1">
                        <a:defRPr sz="1800" b="1" kern="1200">
                          <a:solidFill>
                            <a:schemeClr val="bg1"/>
                          </a:solidFill>
                          <a:latin typeface="Calibri" panose="020F0502020204030204"/>
                        </a:defRPr>
                      </a:lvl5pPr>
                      <a:lvl6pPr marL="2286000" algn="l" defTabSz="914400" rtl="0" eaLnBrk="1" latinLnBrk="0" hangingPunct="1">
                        <a:defRPr sz="1800" b="1" kern="1200">
                          <a:solidFill>
                            <a:schemeClr val="bg1"/>
                          </a:solidFill>
                          <a:latin typeface="Calibri" panose="020F0502020204030204"/>
                        </a:defRPr>
                      </a:lvl6pPr>
                      <a:lvl7pPr marL="2743200" algn="l" defTabSz="914400" rtl="0" eaLnBrk="1" latinLnBrk="0" hangingPunct="1">
                        <a:defRPr sz="1800" b="1" kern="1200">
                          <a:solidFill>
                            <a:schemeClr val="bg1"/>
                          </a:solidFill>
                          <a:latin typeface="Calibri" panose="020F0502020204030204"/>
                        </a:defRPr>
                      </a:lvl7pPr>
                      <a:lvl8pPr marL="3200400" algn="l" defTabSz="914400" rtl="0" eaLnBrk="1" latinLnBrk="0" hangingPunct="1">
                        <a:defRPr sz="1800" b="1" kern="1200">
                          <a:solidFill>
                            <a:schemeClr val="bg1"/>
                          </a:solidFill>
                          <a:latin typeface="Calibri" panose="020F0502020204030204"/>
                        </a:defRPr>
                      </a:lvl8pPr>
                      <a:lvl9pPr marL="3657600" algn="l" defTabSz="914400" rtl="0" eaLnBrk="1" latinLnBrk="0" hangingPunct="1">
                        <a:defRPr sz="1800" b="1" kern="1200">
                          <a:solidFill>
                            <a:schemeClr val="bg1"/>
                          </a:solidFill>
                          <a:latin typeface="Calibri" panose="020F0502020204030204"/>
                        </a:defRPr>
                      </a:lvl9pPr>
                    </a:lstStyle>
                    <a:p>
                      <a:endParaRPr lang="en-GB" sz="1600" dirty="0"/>
                    </a:p>
                  </a:txBody>
                  <a:tcPr>
                    <a:lnL w="6350" cap="flat" cmpd="sng" algn="ctr">
                      <a:solidFill>
                        <a:srgbClr val="9FA052"/>
                      </a:solidFill>
                      <a:prstDash val="solid"/>
                      <a:miter lim="800000"/>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solidFill>
                      <a:srgbClr val="9FA052"/>
                    </a:solidFill>
                  </a:tcPr>
                </a:tc>
                <a:tc>
                  <a:txBody>
                    <a:bodyPr/>
                    <a:lstStyle>
                      <a:lvl1pPr marL="0" algn="l" defTabSz="914400" rtl="0" eaLnBrk="1" latinLnBrk="0" hangingPunct="1">
                        <a:defRPr sz="1800" b="1" kern="1200">
                          <a:solidFill>
                            <a:schemeClr val="bg1"/>
                          </a:solidFill>
                          <a:latin typeface="Calibri" panose="020F0502020204030204"/>
                        </a:defRPr>
                      </a:lvl1pPr>
                      <a:lvl2pPr marL="457200" algn="l" defTabSz="914400" rtl="0" eaLnBrk="1" latinLnBrk="0" hangingPunct="1">
                        <a:defRPr sz="1800" b="1" kern="1200">
                          <a:solidFill>
                            <a:schemeClr val="bg1"/>
                          </a:solidFill>
                          <a:latin typeface="Calibri" panose="020F0502020204030204"/>
                        </a:defRPr>
                      </a:lvl2pPr>
                      <a:lvl3pPr marL="914400" algn="l" defTabSz="914400" rtl="0" eaLnBrk="1" latinLnBrk="0" hangingPunct="1">
                        <a:defRPr sz="1800" b="1" kern="1200">
                          <a:solidFill>
                            <a:schemeClr val="bg1"/>
                          </a:solidFill>
                          <a:latin typeface="Calibri" panose="020F0502020204030204"/>
                        </a:defRPr>
                      </a:lvl3pPr>
                      <a:lvl4pPr marL="1371600" algn="l" defTabSz="914400" rtl="0" eaLnBrk="1" latinLnBrk="0" hangingPunct="1">
                        <a:defRPr sz="1800" b="1" kern="1200">
                          <a:solidFill>
                            <a:schemeClr val="bg1"/>
                          </a:solidFill>
                          <a:latin typeface="Calibri" panose="020F0502020204030204"/>
                        </a:defRPr>
                      </a:lvl4pPr>
                      <a:lvl5pPr marL="1828800" algn="l" defTabSz="914400" rtl="0" eaLnBrk="1" latinLnBrk="0" hangingPunct="1">
                        <a:defRPr sz="1800" b="1" kern="1200">
                          <a:solidFill>
                            <a:schemeClr val="bg1"/>
                          </a:solidFill>
                          <a:latin typeface="Calibri" panose="020F0502020204030204"/>
                        </a:defRPr>
                      </a:lvl5pPr>
                      <a:lvl6pPr marL="2286000" algn="l" defTabSz="914400" rtl="0" eaLnBrk="1" latinLnBrk="0" hangingPunct="1">
                        <a:defRPr sz="1800" b="1" kern="1200">
                          <a:solidFill>
                            <a:schemeClr val="bg1"/>
                          </a:solidFill>
                          <a:latin typeface="Calibri" panose="020F0502020204030204"/>
                        </a:defRPr>
                      </a:lvl6pPr>
                      <a:lvl7pPr marL="2743200" algn="l" defTabSz="914400" rtl="0" eaLnBrk="1" latinLnBrk="0" hangingPunct="1">
                        <a:defRPr sz="1800" b="1" kern="1200">
                          <a:solidFill>
                            <a:schemeClr val="bg1"/>
                          </a:solidFill>
                          <a:latin typeface="Calibri" panose="020F0502020204030204"/>
                        </a:defRPr>
                      </a:lvl7pPr>
                      <a:lvl8pPr marL="3200400" algn="l" defTabSz="914400" rtl="0" eaLnBrk="1" latinLnBrk="0" hangingPunct="1">
                        <a:defRPr sz="1800" b="1" kern="1200">
                          <a:solidFill>
                            <a:schemeClr val="bg1"/>
                          </a:solidFill>
                          <a:latin typeface="Calibri" panose="020F0502020204030204"/>
                        </a:defRPr>
                      </a:lvl8pPr>
                      <a:lvl9pPr marL="3657600" algn="l" defTabSz="914400" rtl="0" eaLnBrk="1" latinLnBrk="0" hangingPunct="1">
                        <a:defRPr sz="1800" b="1" kern="1200">
                          <a:solidFill>
                            <a:schemeClr val="bg1"/>
                          </a:solidFill>
                          <a:latin typeface="Calibri" panose="020F0502020204030204"/>
                        </a:defRPr>
                      </a:lvl9pPr>
                    </a:lstStyle>
                    <a:p>
                      <a:pPr algn="ctr"/>
                      <a:r>
                        <a:rPr lang="en-GB" sz="1600" dirty="0"/>
                        <a:t>Total Sample</a:t>
                      </a:r>
                    </a:p>
                  </a:txBody>
                  <a:tcPr>
                    <a:lnL w="28575" cap="flat" cmpd="sng" algn="ctr">
                      <a:solidFill>
                        <a:srgbClr val="9FA052">
                          <a:lumMod val="75000"/>
                        </a:srgbClr>
                      </a:solidFill>
                      <a:prstDash val="solid"/>
                      <a:round/>
                      <a:headEnd type="none" w="med" len="med"/>
                      <a:tailEnd type="none" w="med" len="med"/>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solidFill>
                      <a:srgbClr val="9FA052"/>
                    </a:solidFill>
                  </a:tcPr>
                </a:tc>
                <a:tc>
                  <a:txBody>
                    <a:bodyPr/>
                    <a:lstStyle>
                      <a:lvl1pPr marL="0" algn="l" defTabSz="914400" rtl="0" eaLnBrk="1" latinLnBrk="0" hangingPunct="1">
                        <a:defRPr sz="1800" b="1" kern="1200">
                          <a:solidFill>
                            <a:schemeClr val="bg1"/>
                          </a:solidFill>
                          <a:latin typeface="Calibri" panose="020F0502020204030204"/>
                        </a:defRPr>
                      </a:lvl1pPr>
                      <a:lvl2pPr marL="457200" algn="l" defTabSz="914400" rtl="0" eaLnBrk="1" latinLnBrk="0" hangingPunct="1">
                        <a:defRPr sz="1800" b="1" kern="1200">
                          <a:solidFill>
                            <a:schemeClr val="bg1"/>
                          </a:solidFill>
                          <a:latin typeface="Calibri" panose="020F0502020204030204"/>
                        </a:defRPr>
                      </a:lvl2pPr>
                      <a:lvl3pPr marL="914400" algn="l" defTabSz="914400" rtl="0" eaLnBrk="1" latinLnBrk="0" hangingPunct="1">
                        <a:defRPr sz="1800" b="1" kern="1200">
                          <a:solidFill>
                            <a:schemeClr val="bg1"/>
                          </a:solidFill>
                          <a:latin typeface="Calibri" panose="020F0502020204030204"/>
                        </a:defRPr>
                      </a:lvl3pPr>
                      <a:lvl4pPr marL="1371600" algn="l" defTabSz="914400" rtl="0" eaLnBrk="1" latinLnBrk="0" hangingPunct="1">
                        <a:defRPr sz="1800" b="1" kern="1200">
                          <a:solidFill>
                            <a:schemeClr val="bg1"/>
                          </a:solidFill>
                          <a:latin typeface="Calibri" panose="020F0502020204030204"/>
                        </a:defRPr>
                      </a:lvl4pPr>
                      <a:lvl5pPr marL="1828800" algn="l" defTabSz="914400" rtl="0" eaLnBrk="1" latinLnBrk="0" hangingPunct="1">
                        <a:defRPr sz="1800" b="1" kern="1200">
                          <a:solidFill>
                            <a:schemeClr val="bg1"/>
                          </a:solidFill>
                          <a:latin typeface="Calibri" panose="020F0502020204030204"/>
                        </a:defRPr>
                      </a:lvl5pPr>
                      <a:lvl6pPr marL="2286000" algn="l" defTabSz="914400" rtl="0" eaLnBrk="1" latinLnBrk="0" hangingPunct="1">
                        <a:defRPr sz="1800" b="1" kern="1200">
                          <a:solidFill>
                            <a:schemeClr val="bg1"/>
                          </a:solidFill>
                          <a:latin typeface="Calibri" panose="020F0502020204030204"/>
                        </a:defRPr>
                      </a:lvl6pPr>
                      <a:lvl7pPr marL="2743200" algn="l" defTabSz="914400" rtl="0" eaLnBrk="1" latinLnBrk="0" hangingPunct="1">
                        <a:defRPr sz="1800" b="1" kern="1200">
                          <a:solidFill>
                            <a:schemeClr val="bg1"/>
                          </a:solidFill>
                          <a:latin typeface="Calibri" panose="020F0502020204030204"/>
                        </a:defRPr>
                      </a:lvl7pPr>
                      <a:lvl8pPr marL="3200400" algn="l" defTabSz="914400" rtl="0" eaLnBrk="1" latinLnBrk="0" hangingPunct="1">
                        <a:defRPr sz="1800" b="1" kern="1200">
                          <a:solidFill>
                            <a:schemeClr val="bg1"/>
                          </a:solidFill>
                          <a:latin typeface="Calibri" panose="020F0502020204030204"/>
                        </a:defRPr>
                      </a:lvl8pPr>
                      <a:lvl9pPr marL="3657600" algn="l" defTabSz="914400" rtl="0" eaLnBrk="1" latinLnBrk="0" hangingPunct="1">
                        <a:defRPr sz="1800" b="1" kern="1200">
                          <a:solidFill>
                            <a:schemeClr val="bg1"/>
                          </a:solidFill>
                          <a:latin typeface="Calibri" panose="020F0502020204030204"/>
                        </a:defRPr>
                      </a:lvl9pPr>
                    </a:lstStyle>
                    <a:p>
                      <a:pPr algn="ctr"/>
                      <a:r>
                        <a:rPr lang="en-GB" sz="1600" dirty="0"/>
                        <a:t>Men</a:t>
                      </a:r>
                    </a:p>
                  </a:txBody>
                  <a:tcPr>
                    <a:lnL w="2857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solidFill>
                      <a:srgbClr val="9FA052"/>
                    </a:solidFill>
                  </a:tcPr>
                </a:tc>
                <a:tc>
                  <a:txBody>
                    <a:bodyPr/>
                    <a:lstStyle>
                      <a:lvl1pPr marL="0" algn="l" defTabSz="914400" rtl="0" eaLnBrk="1" latinLnBrk="0" hangingPunct="1">
                        <a:defRPr sz="1800" b="1" kern="1200">
                          <a:solidFill>
                            <a:schemeClr val="bg1"/>
                          </a:solidFill>
                          <a:latin typeface="Calibri" panose="020F0502020204030204"/>
                        </a:defRPr>
                      </a:lvl1pPr>
                      <a:lvl2pPr marL="457200" algn="l" defTabSz="914400" rtl="0" eaLnBrk="1" latinLnBrk="0" hangingPunct="1">
                        <a:defRPr sz="1800" b="1" kern="1200">
                          <a:solidFill>
                            <a:schemeClr val="bg1"/>
                          </a:solidFill>
                          <a:latin typeface="Calibri" panose="020F0502020204030204"/>
                        </a:defRPr>
                      </a:lvl2pPr>
                      <a:lvl3pPr marL="914400" algn="l" defTabSz="914400" rtl="0" eaLnBrk="1" latinLnBrk="0" hangingPunct="1">
                        <a:defRPr sz="1800" b="1" kern="1200">
                          <a:solidFill>
                            <a:schemeClr val="bg1"/>
                          </a:solidFill>
                          <a:latin typeface="Calibri" panose="020F0502020204030204"/>
                        </a:defRPr>
                      </a:lvl3pPr>
                      <a:lvl4pPr marL="1371600" algn="l" defTabSz="914400" rtl="0" eaLnBrk="1" latinLnBrk="0" hangingPunct="1">
                        <a:defRPr sz="1800" b="1" kern="1200">
                          <a:solidFill>
                            <a:schemeClr val="bg1"/>
                          </a:solidFill>
                          <a:latin typeface="Calibri" panose="020F0502020204030204"/>
                        </a:defRPr>
                      </a:lvl4pPr>
                      <a:lvl5pPr marL="1828800" algn="l" defTabSz="914400" rtl="0" eaLnBrk="1" latinLnBrk="0" hangingPunct="1">
                        <a:defRPr sz="1800" b="1" kern="1200">
                          <a:solidFill>
                            <a:schemeClr val="bg1"/>
                          </a:solidFill>
                          <a:latin typeface="Calibri" panose="020F0502020204030204"/>
                        </a:defRPr>
                      </a:lvl5pPr>
                      <a:lvl6pPr marL="2286000" algn="l" defTabSz="914400" rtl="0" eaLnBrk="1" latinLnBrk="0" hangingPunct="1">
                        <a:defRPr sz="1800" b="1" kern="1200">
                          <a:solidFill>
                            <a:schemeClr val="bg1"/>
                          </a:solidFill>
                          <a:latin typeface="Calibri" panose="020F0502020204030204"/>
                        </a:defRPr>
                      </a:lvl6pPr>
                      <a:lvl7pPr marL="2743200" algn="l" defTabSz="914400" rtl="0" eaLnBrk="1" latinLnBrk="0" hangingPunct="1">
                        <a:defRPr sz="1800" b="1" kern="1200">
                          <a:solidFill>
                            <a:schemeClr val="bg1"/>
                          </a:solidFill>
                          <a:latin typeface="Calibri" panose="020F0502020204030204"/>
                        </a:defRPr>
                      </a:lvl7pPr>
                      <a:lvl8pPr marL="3200400" algn="l" defTabSz="914400" rtl="0" eaLnBrk="1" latinLnBrk="0" hangingPunct="1">
                        <a:defRPr sz="1800" b="1" kern="1200">
                          <a:solidFill>
                            <a:schemeClr val="bg1"/>
                          </a:solidFill>
                          <a:latin typeface="Calibri" panose="020F0502020204030204"/>
                        </a:defRPr>
                      </a:lvl8pPr>
                      <a:lvl9pPr marL="3657600" algn="l" defTabSz="914400" rtl="0" eaLnBrk="1" latinLnBrk="0" hangingPunct="1">
                        <a:defRPr sz="1800" b="1" kern="1200">
                          <a:solidFill>
                            <a:schemeClr val="bg1"/>
                          </a:solidFill>
                          <a:latin typeface="Calibri" panose="020F0502020204030204"/>
                        </a:defRPr>
                      </a:lvl9pPr>
                    </a:lstStyle>
                    <a:p>
                      <a:pPr algn="ctr"/>
                      <a:r>
                        <a:rPr lang="en-GB" sz="1600" dirty="0"/>
                        <a:t>Women</a:t>
                      </a:r>
                    </a:p>
                  </a:txBody>
                  <a:tcPr>
                    <a:lnL w="9525" cap="flat" cmpd="sng" algn="ctr">
                      <a:solidFill>
                        <a:srgbClr val="9FA052">
                          <a:lumMod val="75000"/>
                        </a:srgbClr>
                      </a:solidFill>
                      <a:prstDash val="solid"/>
                      <a:round/>
                      <a:headEnd type="none" w="med" len="med"/>
                      <a:tailEnd type="none" w="med" len="med"/>
                    </a:lnL>
                    <a:lnR w="2857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solidFill>
                      <a:srgbClr val="9FA052"/>
                    </a:solidFill>
                  </a:tcPr>
                </a:tc>
                <a:tc>
                  <a:txBody>
                    <a:bodyPr/>
                    <a:lstStyle>
                      <a:lvl1pPr marL="0" algn="l" defTabSz="914400" rtl="0" eaLnBrk="1" latinLnBrk="0" hangingPunct="1">
                        <a:defRPr sz="1800" b="1" kern="1200">
                          <a:solidFill>
                            <a:schemeClr val="bg1"/>
                          </a:solidFill>
                          <a:latin typeface="Calibri" panose="020F0502020204030204"/>
                        </a:defRPr>
                      </a:lvl1pPr>
                      <a:lvl2pPr marL="457200" algn="l" defTabSz="914400" rtl="0" eaLnBrk="1" latinLnBrk="0" hangingPunct="1">
                        <a:defRPr sz="1800" b="1" kern="1200">
                          <a:solidFill>
                            <a:schemeClr val="bg1"/>
                          </a:solidFill>
                          <a:latin typeface="Calibri" panose="020F0502020204030204"/>
                        </a:defRPr>
                      </a:lvl2pPr>
                      <a:lvl3pPr marL="914400" algn="l" defTabSz="914400" rtl="0" eaLnBrk="1" latinLnBrk="0" hangingPunct="1">
                        <a:defRPr sz="1800" b="1" kern="1200">
                          <a:solidFill>
                            <a:schemeClr val="bg1"/>
                          </a:solidFill>
                          <a:latin typeface="Calibri" panose="020F0502020204030204"/>
                        </a:defRPr>
                      </a:lvl3pPr>
                      <a:lvl4pPr marL="1371600" algn="l" defTabSz="914400" rtl="0" eaLnBrk="1" latinLnBrk="0" hangingPunct="1">
                        <a:defRPr sz="1800" b="1" kern="1200">
                          <a:solidFill>
                            <a:schemeClr val="bg1"/>
                          </a:solidFill>
                          <a:latin typeface="Calibri" panose="020F0502020204030204"/>
                        </a:defRPr>
                      </a:lvl4pPr>
                      <a:lvl5pPr marL="1828800" algn="l" defTabSz="914400" rtl="0" eaLnBrk="1" latinLnBrk="0" hangingPunct="1">
                        <a:defRPr sz="1800" b="1" kern="1200">
                          <a:solidFill>
                            <a:schemeClr val="bg1"/>
                          </a:solidFill>
                          <a:latin typeface="Calibri" panose="020F0502020204030204"/>
                        </a:defRPr>
                      </a:lvl5pPr>
                      <a:lvl6pPr marL="2286000" algn="l" defTabSz="914400" rtl="0" eaLnBrk="1" latinLnBrk="0" hangingPunct="1">
                        <a:defRPr sz="1800" b="1" kern="1200">
                          <a:solidFill>
                            <a:schemeClr val="bg1"/>
                          </a:solidFill>
                          <a:latin typeface="Calibri" panose="020F0502020204030204"/>
                        </a:defRPr>
                      </a:lvl6pPr>
                      <a:lvl7pPr marL="2743200" algn="l" defTabSz="914400" rtl="0" eaLnBrk="1" latinLnBrk="0" hangingPunct="1">
                        <a:defRPr sz="1800" b="1" kern="1200">
                          <a:solidFill>
                            <a:schemeClr val="bg1"/>
                          </a:solidFill>
                          <a:latin typeface="Calibri" panose="020F0502020204030204"/>
                        </a:defRPr>
                      </a:lvl7pPr>
                      <a:lvl8pPr marL="3200400" algn="l" defTabSz="914400" rtl="0" eaLnBrk="1" latinLnBrk="0" hangingPunct="1">
                        <a:defRPr sz="1800" b="1" kern="1200">
                          <a:solidFill>
                            <a:schemeClr val="bg1"/>
                          </a:solidFill>
                          <a:latin typeface="Calibri" panose="020F0502020204030204"/>
                        </a:defRPr>
                      </a:lvl8pPr>
                      <a:lvl9pPr marL="3657600" algn="l" defTabSz="914400" rtl="0" eaLnBrk="1" latinLnBrk="0" hangingPunct="1">
                        <a:defRPr sz="1800" b="1" kern="1200">
                          <a:solidFill>
                            <a:schemeClr val="bg1"/>
                          </a:solidFill>
                          <a:latin typeface="Calibri" panose="020F0502020204030204"/>
                        </a:defRPr>
                      </a:lvl9pPr>
                    </a:lstStyle>
                    <a:p>
                      <a:pPr algn="ctr"/>
                      <a:r>
                        <a:rPr lang="en-GB" sz="1600" dirty="0"/>
                        <a:t>Heterosexual</a:t>
                      </a:r>
                    </a:p>
                  </a:txBody>
                  <a:tcPr>
                    <a:lnL w="2857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solidFill>
                      <a:srgbClr val="9FA052"/>
                    </a:solidFill>
                  </a:tcPr>
                </a:tc>
                <a:tc>
                  <a:txBody>
                    <a:bodyPr/>
                    <a:lstStyle>
                      <a:lvl1pPr marL="0" algn="l" defTabSz="914400" rtl="0" eaLnBrk="1" latinLnBrk="0" hangingPunct="1">
                        <a:defRPr sz="1800" b="1" kern="1200">
                          <a:solidFill>
                            <a:schemeClr val="bg1"/>
                          </a:solidFill>
                          <a:latin typeface="Calibri" panose="020F0502020204030204"/>
                        </a:defRPr>
                      </a:lvl1pPr>
                      <a:lvl2pPr marL="457200" algn="l" defTabSz="914400" rtl="0" eaLnBrk="1" latinLnBrk="0" hangingPunct="1">
                        <a:defRPr sz="1800" b="1" kern="1200">
                          <a:solidFill>
                            <a:schemeClr val="bg1"/>
                          </a:solidFill>
                          <a:latin typeface="Calibri" panose="020F0502020204030204"/>
                        </a:defRPr>
                      </a:lvl2pPr>
                      <a:lvl3pPr marL="914400" algn="l" defTabSz="914400" rtl="0" eaLnBrk="1" latinLnBrk="0" hangingPunct="1">
                        <a:defRPr sz="1800" b="1" kern="1200">
                          <a:solidFill>
                            <a:schemeClr val="bg1"/>
                          </a:solidFill>
                          <a:latin typeface="Calibri" panose="020F0502020204030204"/>
                        </a:defRPr>
                      </a:lvl3pPr>
                      <a:lvl4pPr marL="1371600" algn="l" defTabSz="914400" rtl="0" eaLnBrk="1" latinLnBrk="0" hangingPunct="1">
                        <a:defRPr sz="1800" b="1" kern="1200">
                          <a:solidFill>
                            <a:schemeClr val="bg1"/>
                          </a:solidFill>
                          <a:latin typeface="Calibri" panose="020F0502020204030204"/>
                        </a:defRPr>
                      </a:lvl4pPr>
                      <a:lvl5pPr marL="1828800" algn="l" defTabSz="914400" rtl="0" eaLnBrk="1" latinLnBrk="0" hangingPunct="1">
                        <a:defRPr sz="1800" b="1" kern="1200">
                          <a:solidFill>
                            <a:schemeClr val="bg1"/>
                          </a:solidFill>
                          <a:latin typeface="Calibri" panose="020F0502020204030204"/>
                        </a:defRPr>
                      </a:lvl5pPr>
                      <a:lvl6pPr marL="2286000" algn="l" defTabSz="914400" rtl="0" eaLnBrk="1" latinLnBrk="0" hangingPunct="1">
                        <a:defRPr sz="1800" b="1" kern="1200">
                          <a:solidFill>
                            <a:schemeClr val="bg1"/>
                          </a:solidFill>
                          <a:latin typeface="Calibri" panose="020F0502020204030204"/>
                        </a:defRPr>
                      </a:lvl6pPr>
                      <a:lvl7pPr marL="2743200" algn="l" defTabSz="914400" rtl="0" eaLnBrk="1" latinLnBrk="0" hangingPunct="1">
                        <a:defRPr sz="1800" b="1" kern="1200">
                          <a:solidFill>
                            <a:schemeClr val="bg1"/>
                          </a:solidFill>
                          <a:latin typeface="Calibri" panose="020F0502020204030204"/>
                        </a:defRPr>
                      </a:lvl7pPr>
                      <a:lvl8pPr marL="3200400" algn="l" defTabSz="914400" rtl="0" eaLnBrk="1" latinLnBrk="0" hangingPunct="1">
                        <a:defRPr sz="1800" b="1" kern="1200">
                          <a:solidFill>
                            <a:schemeClr val="bg1"/>
                          </a:solidFill>
                          <a:latin typeface="Calibri" panose="020F0502020204030204"/>
                        </a:defRPr>
                      </a:lvl8pPr>
                      <a:lvl9pPr marL="3657600" algn="l" defTabSz="914400" rtl="0" eaLnBrk="1" latinLnBrk="0" hangingPunct="1">
                        <a:defRPr sz="1800" b="1" kern="1200">
                          <a:solidFill>
                            <a:schemeClr val="bg1"/>
                          </a:solidFill>
                          <a:latin typeface="Calibri" panose="020F0502020204030204"/>
                        </a:defRPr>
                      </a:lvl9pPr>
                    </a:lstStyle>
                    <a:p>
                      <a:pPr algn="ctr"/>
                      <a:r>
                        <a:rPr lang="en-GB" sz="1600" dirty="0"/>
                        <a:t>Gay/Lesbian</a:t>
                      </a:r>
                    </a:p>
                  </a:txBody>
                  <a:tcP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solidFill>
                      <a:srgbClr val="9FA052"/>
                    </a:solidFill>
                  </a:tcPr>
                </a:tc>
                <a:tc>
                  <a:txBody>
                    <a:bodyPr/>
                    <a:lstStyle>
                      <a:lvl1pPr marL="0" algn="l" defTabSz="914400" rtl="0" eaLnBrk="1" latinLnBrk="0" hangingPunct="1">
                        <a:defRPr sz="1800" b="1" kern="1200">
                          <a:solidFill>
                            <a:schemeClr val="bg1"/>
                          </a:solidFill>
                          <a:latin typeface="Calibri" panose="020F0502020204030204"/>
                        </a:defRPr>
                      </a:lvl1pPr>
                      <a:lvl2pPr marL="457200" algn="l" defTabSz="914400" rtl="0" eaLnBrk="1" latinLnBrk="0" hangingPunct="1">
                        <a:defRPr sz="1800" b="1" kern="1200">
                          <a:solidFill>
                            <a:schemeClr val="bg1"/>
                          </a:solidFill>
                          <a:latin typeface="Calibri" panose="020F0502020204030204"/>
                        </a:defRPr>
                      </a:lvl2pPr>
                      <a:lvl3pPr marL="914400" algn="l" defTabSz="914400" rtl="0" eaLnBrk="1" latinLnBrk="0" hangingPunct="1">
                        <a:defRPr sz="1800" b="1" kern="1200">
                          <a:solidFill>
                            <a:schemeClr val="bg1"/>
                          </a:solidFill>
                          <a:latin typeface="Calibri" panose="020F0502020204030204"/>
                        </a:defRPr>
                      </a:lvl3pPr>
                      <a:lvl4pPr marL="1371600" algn="l" defTabSz="914400" rtl="0" eaLnBrk="1" latinLnBrk="0" hangingPunct="1">
                        <a:defRPr sz="1800" b="1" kern="1200">
                          <a:solidFill>
                            <a:schemeClr val="bg1"/>
                          </a:solidFill>
                          <a:latin typeface="Calibri" panose="020F0502020204030204"/>
                        </a:defRPr>
                      </a:lvl4pPr>
                      <a:lvl5pPr marL="1828800" algn="l" defTabSz="914400" rtl="0" eaLnBrk="1" latinLnBrk="0" hangingPunct="1">
                        <a:defRPr sz="1800" b="1" kern="1200">
                          <a:solidFill>
                            <a:schemeClr val="bg1"/>
                          </a:solidFill>
                          <a:latin typeface="Calibri" panose="020F0502020204030204"/>
                        </a:defRPr>
                      </a:lvl5pPr>
                      <a:lvl6pPr marL="2286000" algn="l" defTabSz="914400" rtl="0" eaLnBrk="1" latinLnBrk="0" hangingPunct="1">
                        <a:defRPr sz="1800" b="1" kern="1200">
                          <a:solidFill>
                            <a:schemeClr val="bg1"/>
                          </a:solidFill>
                          <a:latin typeface="Calibri" panose="020F0502020204030204"/>
                        </a:defRPr>
                      </a:lvl6pPr>
                      <a:lvl7pPr marL="2743200" algn="l" defTabSz="914400" rtl="0" eaLnBrk="1" latinLnBrk="0" hangingPunct="1">
                        <a:defRPr sz="1800" b="1" kern="1200">
                          <a:solidFill>
                            <a:schemeClr val="bg1"/>
                          </a:solidFill>
                          <a:latin typeface="Calibri" panose="020F0502020204030204"/>
                        </a:defRPr>
                      </a:lvl7pPr>
                      <a:lvl8pPr marL="3200400" algn="l" defTabSz="914400" rtl="0" eaLnBrk="1" latinLnBrk="0" hangingPunct="1">
                        <a:defRPr sz="1800" b="1" kern="1200">
                          <a:solidFill>
                            <a:schemeClr val="bg1"/>
                          </a:solidFill>
                          <a:latin typeface="Calibri" panose="020F0502020204030204"/>
                        </a:defRPr>
                      </a:lvl8pPr>
                      <a:lvl9pPr marL="3657600" algn="l" defTabSz="914400" rtl="0" eaLnBrk="1" latinLnBrk="0" hangingPunct="1">
                        <a:defRPr sz="1800" b="1" kern="1200">
                          <a:solidFill>
                            <a:schemeClr val="bg1"/>
                          </a:solidFill>
                          <a:latin typeface="Calibri" panose="020F0502020204030204"/>
                        </a:defRPr>
                      </a:lvl9pPr>
                    </a:lstStyle>
                    <a:p>
                      <a:pPr algn="ctr"/>
                      <a:r>
                        <a:rPr lang="en-GB" sz="1600" dirty="0"/>
                        <a:t>Bisexual</a:t>
                      </a:r>
                    </a:p>
                  </a:txBody>
                  <a:tcP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solidFill>
                      <a:srgbClr val="9FA052"/>
                    </a:solidFill>
                  </a:tcPr>
                </a:tc>
                <a:extLst>
                  <a:ext uri="{0D108BD9-81ED-4DB2-BD59-A6C34878D82A}">
                    <a16:rowId xmlns:a16="http://schemas.microsoft.com/office/drawing/2014/main" val="267053715"/>
                  </a:ext>
                </a:extLst>
              </a:tr>
              <a:tr h="785358">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r>
                        <a:rPr lang="en-GB" sz="1600" b="1" dirty="0">
                          <a:solidFill>
                            <a:schemeClr val="tx1"/>
                          </a:solidFill>
                        </a:rPr>
                        <a:t>Overall Engagement (All topics)</a:t>
                      </a:r>
                    </a:p>
                  </a:txBody>
                  <a:tcPr anchor="ctr">
                    <a:lnL w="6350" cap="flat" cmpd="sng" algn="ctr">
                      <a:solidFill>
                        <a:srgbClr val="9FA052"/>
                      </a:solidFill>
                      <a:prstDash val="solid"/>
                      <a:miter lim="800000"/>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600" b="1"/>
                        <a:t>57%</a:t>
                      </a:r>
                      <a:endParaRPr lang="en-GB" sz="1600" b="1" dirty="0"/>
                    </a:p>
                  </a:txBody>
                  <a:tcPr anchor="ctr">
                    <a:lnL w="28575" cap="flat" cmpd="sng" algn="ctr">
                      <a:solidFill>
                        <a:srgbClr val="9FA052">
                          <a:lumMod val="75000"/>
                        </a:srgbClr>
                      </a:solidFill>
                      <a:prstDash val="solid"/>
                      <a:round/>
                      <a:headEnd type="none" w="med" len="med"/>
                      <a:tailEnd type="none" w="med" len="med"/>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600" b="1" dirty="0"/>
                        <a:t>57%</a:t>
                      </a:r>
                    </a:p>
                  </a:txBody>
                  <a:tcPr anchor="ctr">
                    <a:lnL w="2857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600" b="1" dirty="0"/>
                        <a:t>60%</a:t>
                      </a:r>
                    </a:p>
                  </a:txBody>
                  <a:tcPr anchor="ctr">
                    <a:lnL w="9525" cap="flat" cmpd="sng" algn="ctr">
                      <a:solidFill>
                        <a:srgbClr val="9FA052">
                          <a:lumMod val="75000"/>
                        </a:srgbClr>
                      </a:solidFill>
                      <a:prstDash val="solid"/>
                      <a:round/>
                      <a:headEnd type="none" w="med" len="med"/>
                      <a:tailEnd type="none" w="med" len="med"/>
                    </a:lnL>
                    <a:lnR w="2857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C000"/>
                        </a:gs>
                        <a:gs pos="74000">
                          <a:srgbClr val="FFFFFF"/>
                        </a:gs>
                        <a:gs pos="83000">
                          <a:srgbClr val="FFFFFF"/>
                        </a:gs>
                        <a:gs pos="100000">
                          <a:srgbClr val="FFFFFF"/>
                        </a:gs>
                      </a:gsLst>
                      <a:path path="shape">
                        <a:fillToRect l="50000" t="50000" r="50000" b="50000"/>
                      </a:path>
                      <a:tileRect/>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600" b="1" dirty="0">
                          <a:solidFill>
                            <a:schemeClr val="tx1"/>
                          </a:solidFill>
                        </a:rPr>
                        <a:t>58%</a:t>
                      </a:r>
                    </a:p>
                  </a:txBody>
                  <a:tcPr anchor="ctr">
                    <a:lnL w="2857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600" b="1" dirty="0">
                          <a:solidFill>
                            <a:schemeClr val="tx1"/>
                          </a:solidFill>
                        </a:rPr>
                        <a:t>59%</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600" b="1" dirty="0">
                          <a:solidFill>
                            <a:schemeClr val="tx1"/>
                          </a:solidFill>
                        </a:rPr>
                        <a:t>54%</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extLst>
                  <a:ext uri="{0D108BD9-81ED-4DB2-BD59-A6C34878D82A}">
                    <a16:rowId xmlns:a16="http://schemas.microsoft.com/office/drawing/2014/main" val="1529267657"/>
                  </a:ext>
                </a:extLst>
              </a:tr>
              <a:tr h="47410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r>
                        <a:rPr lang="en-GB" sz="1600" dirty="0">
                          <a:solidFill>
                            <a:schemeClr val="tx1"/>
                          </a:solidFill>
                        </a:rPr>
                        <a:t>Our Organisation</a:t>
                      </a:r>
                    </a:p>
                  </a:txBody>
                  <a:tcPr anchor="ctr">
                    <a:lnL w="6350" cap="flat" cmpd="sng" algn="ctr">
                      <a:solidFill>
                        <a:srgbClr val="9FA052"/>
                      </a:solidFill>
                      <a:prstDash val="solid"/>
                      <a:miter lim="800000"/>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600" b="1">
                          <a:solidFill>
                            <a:schemeClr val="bg1"/>
                          </a:solidFill>
                        </a:rPr>
                        <a:t>43%</a:t>
                      </a:r>
                      <a:endParaRPr lang="en-GB" sz="1600" b="1" dirty="0">
                        <a:solidFill>
                          <a:schemeClr val="bg1"/>
                        </a:solidFill>
                      </a:endParaRPr>
                    </a:p>
                  </a:txBody>
                  <a:tcPr anchor="ctr">
                    <a:lnL w="28575" cap="flat" cmpd="sng" algn="ctr">
                      <a:solidFill>
                        <a:srgbClr val="9FA052">
                          <a:lumMod val="75000"/>
                        </a:srgbClr>
                      </a:solidFill>
                      <a:prstDash val="solid"/>
                      <a:round/>
                      <a:headEnd type="none" w="med" len="med"/>
                      <a:tailEnd type="none" w="med" len="med"/>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gradFill>
                      <a:gsLst>
                        <a:gs pos="0">
                          <a:srgbClr val="C00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600" b="1" dirty="0">
                          <a:solidFill>
                            <a:schemeClr val="bg1"/>
                          </a:solidFill>
                        </a:rPr>
                        <a:t>42%</a:t>
                      </a:r>
                    </a:p>
                  </a:txBody>
                  <a:tcPr anchor="ctr">
                    <a:lnL w="2857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C00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algn="ctr" defTabSz="914400" rtl="0" eaLnBrk="1" latinLnBrk="0" hangingPunct="1"/>
                      <a:r>
                        <a:rPr lang="en-GB" sz="1600" b="1" kern="1200" dirty="0">
                          <a:solidFill>
                            <a:schemeClr val="bg1"/>
                          </a:solidFill>
                          <a:latin typeface="+mn-lt"/>
                          <a:ea typeface="+mn-ea"/>
                          <a:cs typeface="+mn-cs"/>
                        </a:rPr>
                        <a:t>48%</a:t>
                      </a:r>
                    </a:p>
                  </a:txBody>
                  <a:tcPr anchor="ctr">
                    <a:lnL w="9525" cap="flat" cmpd="sng" algn="ctr">
                      <a:solidFill>
                        <a:srgbClr val="9FA052">
                          <a:lumMod val="75000"/>
                        </a:srgbClr>
                      </a:solidFill>
                      <a:prstDash val="solid"/>
                      <a:round/>
                      <a:headEnd type="none" w="med" len="med"/>
                      <a:tailEnd type="none" w="med" len="med"/>
                    </a:lnL>
                    <a:lnR w="2857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C00000"/>
                        </a:gs>
                        <a:gs pos="74000">
                          <a:srgbClr val="FFFFFF"/>
                        </a:gs>
                        <a:gs pos="83000">
                          <a:srgbClr val="FFFFFF"/>
                        </a:gs>
                        <a:gs pos="100000">
                          <a:srgbClr val="FFFFFF"/>
                        </a:gs>
                      </a:gsLst>
                      <a:path path="shape">
                        <a:fillToRect l="50000" t="50000" r="50000" b="50000"/>
                      </a:path>
                      <a:tileRect/>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600" b="1" dirty="0">
                          <a:solidFill>
                            <a:schemeClr val="bg1"/>
                          </a:solidFill>
                        </a:rPr>
                        <a:t>45%</a:t>
                      </a:r>
                    </a:p>
                  </a:txBody>
                  <a:tcPr anchor="ctr">
                    <a:lnL w="2857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C00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600" b="1" dirty="0">
                          <a:solidFill>
                            <a:schemeClr val="bg1"/>
                          </a:solidFill>
                        </a:rPr>
                        <a:t>46%</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C00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600" b="1" dirty="0">
                          <a:solidFill>
                            <a:schemeClr val="bg1"/>
                          </a:solidFill>
                        </a:rPr>
                        <a:t>41%</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C00000"/>
                        </a:gs>
                        <a:gs pos="74000">
                          <a:srgbClr val="FFFFFF"/>
                        </a:gs>
                        <a:gs pos="83000">
                          <a:srgbClr val="FFFFFF"/>
                        </a:gs>
                        <a:gs pos="100000">
                          <a:srgbClr val="FFFFFF"/>
                        </a:gs>
                      </a:gsLst>
                      <a:path path="shape">
                        <a:fillToRect l="50000" t="50000" r="50000" b="50000"/>
                      </a:path>
                    </a:gradFill>
                  </a:tcPr>
                </a:tc>
                <a:extLst>
                  <a:ext uri="{0D108BD9-81ED-4DB2-BD59-A6C34878D82A}">
                    <a16:rowId xmlns:a16="http://schemas.microsoft.com/office/drawing/2014/main" val="706753041"/>
                  </a:ext>
                </a:extLst>
              </a:tr>
              <a:tr h="47410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r>
                        <a:rPr lang="en-GB" sz="1600" dirty="0">
                          <a:solidFill>
                            <a:schemeClr val="tx1"/>
                          </a:solidFill>
                        </a:rPr>
                        <a:t>Our Culture</a:t>
                      </a:r>
                    </a:p>
                  </a:txBody>
                  <a:tcPr anchor="ctr">
                    <a:lnL w="6350" cap="flat" cmpd="sng" algn="ctr">
                      <a:solidFill>
                        <a:srgbClr val="9FA052"/>
                      </a:solidFill>
                      <a:prstDash val="solid"/>
                      <a:miter lim="800000"/>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600" b="1">
                          <a:solidFill>
                            <a:schemeClr val="tx1"/>
                          </a:solidFill>
                        </a:rPr>
                        <a:t>66%</a:t>
                      </a:r>
                      <a:endParaRPr lang="en-GB" sz="1600" b="1" dirty="0">
                        <a:solidFill>
                          <a:schemeClr val="tx1"/>
                        </a:solidFill>
                      </a:endParaRPr>
                    </a:p>
                  </a:txBody>
                  <a:tcPr anchor="ctr">
                    <a:lnL w="28575" cap="flat" cmpd="sng" algn="ctr">
                      <a:solidFill>
                        <a:srgbClr val="9FA052">
                          <a:lumMod val="75000"/>
                        </a:srgbClr>
                      </a:solidFill>
                      <a:prstDash val="solid"/>
                      <a:round/>
                      <a:headEnd type="none" w="med" len="med"/>
                      <a:tailEnd type="none" w="med" len="med"/>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600" b="1" dirty="0">
                          <a:solidFill>
                            <a:schemeClr val="tx1"/>
                          </a:solidFill>
                        </a:rPr>
                        <a:t>66%</a:t>
                      </a:r>
                    </a:p>
                  </a:txBody>
                  <a:tcPr anchor="ctr">
                    <a:lnL w="2857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C000"/>
                        </a:gs>
                        <a:gs pos="74000">
                          <a:srgbClr val="FFFFFF"/>
                        </a:gs>
                        <a:gs pos="83000">
                          <a:srgbClr val="FFFFFF"/>
                        </a:gs>
                        <a:gs pos="100000">
                          <a:srgbClr val="FFFFFF"/>
                        </a:gs>
                      </a:gsLst>
                      <a:path path="shape">
                        <a:fillToRect l="50000" t="50000" r="50000" b="50000"/>
                      </a:path>
                      <a:tileRect/>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600" b="1" dirty="0">
                          <a:solidFill>
                            <a:schemeClr val="tx1"/>
                          </a:solidFill>
                        </a:rPr>
                        <a:t>70%</a:t>
                      </a:r>
                    </a:p>
                  </a:txBody>
                  <a:tcPr anchor="ctr">
                    <a:lnL w="9525" cap="flat" cmpd="sng" algn="ctr">
                      <a:solidFill>
                        <a:srgbClr val="9FA052">
                          <a:lumMod val="75000"/>
                        </a:srgbClr>
                      </a:solidFill>
                      <a:prstDash val="solid"/>
                      <a:round/>
                      <a:headEnd type="none" w="med" len="med"/>
                      <a:tailEnd type="none" w="med" len="med"/>
                    </a:lnL>
                    <a:lnR w="2857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600" b="1" dirty="0">
                          <a:solidFill>
                            <a:schemeClr val="tx1"/>
                          </a:solidFill>
                        </a:rPr>
                        <a:t>68%</a:t>
                      </a:r>
                    </a:p>
                  </a:txBody>
                  <a:tcPr anchor="ctr">
                    <a:lnL w="2857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600" b="1" dirty="0">
                          <a:solidFill>
                            <a:schemeClr val="tx1"/>
                          </a:solidFill>
                        </a:rPr>
                        <a:t>69%</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600" b="1" dirty="0">
                          <a:solidFill>
                            <a:schemeClr val="tx1"/>
                          </a:solidFill>
                        </a:rPr>
                        <a:t>63%</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extLst>
                  <a:ext uri="{0D108BD9-81ED-4DB2-BD59-A6C34878D82A}">
                    <a16:rowId xmlns:a16="http://schemas.microsoft.com/office/drawing/2014/main" val="2873720146"/>
                  </a:ext>
                </a:extLst>
              </a:tr>
              <a:tr h="47410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r>
                        <a:rPr lang="en-GB" sz="1600" dirty="0">
                          <a:solidFill>
                            <a:schemeClr val="tx1"/>
                          </a:solidFill>
                        </a:rPr>
                        <a:t>Your Role</a:t>
                      </a:r>
                    </a:p>
                  </a:txBody>
                  <a:tcPr anchor="ctr">
                    <a:lnL w="6350" cap="flat" cmpd="sng" algn="ctr">
                      <a:solidFill>
                        <a:srgbClr val="9FA052"/>
                      </a:solidFill>
                      <a:prstDash val="solid"/>
                      <a:miter lim="800000"/>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600" b="1">
                          <a:solidFill>
                            <a:schemeClr val="tx1"/>
                          </a:solidFill>
                        </a:rPr>
                        <a:t>55%</a:t>
                      </a:r>
                      <a:endParaRPr lang="en-GB" sz="1600" b="1" dirty="0">
                        <a:solidFill>
                          <a:schemeClr val="tx1"/>
                        </a:solidFill>
                      </a:endParaRPr>
                    </a:p>
                  </a:txBody>
                  <a:tcPr anchor="ctr">
                    <a:lnL w="28575" cap="flat" cmpd="sng" algn="ctr">
                      <a:solidFill>
                        <a:srgbClr val="9FA052">
                          <a:lumMod val="75000"/>
                        </a:srgbClr>
                      </a:solidFill>
                      <a:prstDash val="solid"/>
                      <a:round/>
                      <a:headEnd type="none" w="med" len="med"/>
                      <a:tailEnd type="none" w="med" len="med"/>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600" b="1" dirty="0">
                          <a:solidFill>
                            <a:schemeClr val="tx1"/>
                          </a:solidFill>
                        </a:rPr>
                        <a:t>53%</a:t>
                      </a:r>
                    </a:p>
                  </a:txBody>
                  <a:tcPr anchor="ctr">
                    <a:lnL w="2857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C000"/>
                        </a:gs>
                        <a:gs pos="74000">
                          <a:srgbClr val="FFFFFF"/>
                        </a:gs>
                        <a:gs pos="83000">
                          <a:srgbClr val="FFFFFF"/>
                        </a:gs>
                        <a:gs pos="100000">
                          <a:srgbClr val="FFFFFF"/>
                        </a:gs>
                      </a:gsLst>
                      <a:path path="shape">
                        <a:fillToRect l="50000" t="50000" r="50000" b="50000"/>
                      </a:path>
                      <a:tileRect/>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600" b="1" dirty="0">
                          <a:solidFill>
                            <a:schemeClr val="tx1"/>
                          </a:solidFill>
                        </a:rPr>
                        <a:t>61%</a:t>
                      </a:r>
                    </a:p>
                  </a:txBody>
                  <a:tcPr anchor="ctr">
                    <a:lnL w="9525" cap="flat" cmpd="sng" algn="ctr">
                      <a:solidFill>
                        <a:srgbClr val="9FA052">
                          <a:lumMod val="75000"/>
                        </a:srgbClr>
                      </a:solidFill>
                      <a:prstDash val="solid"/>
                      <a:round/>
                      <a:headEnd type="none" w="med" len="med"/>
                      <a:tailEnd type="none" w="med" len="med"/>
                    </a:lnL>
                    <a:lnR w="2857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600" b="1" dirty="0">
                          <a:solidFill>
                            <a:schemeClr val="tx1"/>
                          </a:solidFill>
                        </a:rPr>
                        <a:t>57%</a:t>
                      </a:r>
                    </a:p>
                  </a:txBody>
                  <a:tcPr anchor="ctr">
                    <a:lnL w="2857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600" b="1" dirty="0">
                          <a:solidFill>
                            <a:schemeClr val="tx1"/>
                          </a:solidFill>
                        </a:rPr>
                        <a:t>57%</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600" b="1" dirty="0">
                          <a:solidFill>
                            <a:schemeClr val="tx1"/>
                          </a:solidFill>
                        </a:rPr>
                        <a:t>50%</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extLst>
                  <a:ext uri="{0D108BD9-81ED-4DB2-BD59-A6C34878D82A}">
                    <a16:rowId xmlns:a16="http://schemas.microsoft.com/office/drawing/2014/main" val="3080695215"/>
                  </a:ext>
                </a:extLst>
              </a:tr>
              <a:tr h="75717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r>
                        <a:rPr lang="en-GB" sz="1600" dirty="0">
                          <a:solidFill>
                            <a:schemeClr val="tx1"/>
                          </a:solidFill>
                        </a:rPr>
                        <a:t>Our Leaders – First Line Mangers/ Supervisors</a:t>
                      </a:r>
                    </a:p>
                  </a:txBody>
                  <a:tcPr anchor="ctr">
                    <a:lnL w="6350" cap="flat" cmpd="sng" algn="ctr">
                      <a:solidFill>
                        <a:srgbClr val="9FA052"/>
                      </a:solidFill>
                      <a:prstDash val="solid"/>
                      <a:miter lim="800000"/>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600" b="1">
                          <a:solidFill>
                            <a:schemeClr val="tx1"/>
                          </a:solidFill>
                        </a:rPr>
                        <a:t>65%</a:t>
                      </a:r>
                      <a:endParaRPr lang="en-GB" sz="1600" b="1" dirty="0">
                        <a:solidFill>
                          <a:schemeClr val="tx1"/>
                        </a:solidFill>
                      </a:endParaRPr>
                    </a:p>
                  </a:txBody>
                  <a:tcPr anchor="ctr">
                    <a:lnL w="28575" cap="flat" cmpd="sng" algn="ctr">
                      <a:solidFill>
                        <a:srgbClr val="9FA052">
                          <a:lumMod val="75000"/>
                        </a:srgbClr>
                      </a:solidFill>
                      <a:prstDash val="solid"/>
                      <a:round/>
                      <a:headEnd type="none" w="med" len="med"/>
                      <a:tailEnd type="none" w="med" len="med"/>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600" b="1" dirty="0">
                          <a:solidFill>
                            <a:schemeClr val="tx1"/>
                          </a:solidFill>
                        </a:rPr>
                        <a:t>68%</a:t>
                      </a:r>
                    </a:p>
                  </a:txBody>
                  <a:tcPr anchor="ctr">
                    <a:lnL w="2857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C000"/>
                        </a:gs>
                        <a:gs pos="74000">
                          <a:srgbClr val="FFFFFF"/>
                        </a:gs>
                        <a:gs pos="83000">
                          <a:srgbClr val="FFFFFF"/>
                        </a:gs>
                        <a:gs pos="100000">
                          <a:srgbClr val="FFFFFF"/>
                        </a:gs>
                      </a:gsLst>
                      <a:path path="shape">
                        <a:fillToRect l="50000" t="50000" r="50000" b="50000"/>
                      </a:path>
                      <a:tileRect/>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600" b="1" dirty="0">
                          <a:solidFill>
                            <a:schemeClr val="tx1"/>
                          </a:solidFill>
                        </a:rPr>
                        <a:t>65%</a:t>
                      </a:r>
                    </a:p>
                  </a:txBody>
                  <a:tcPr anchor="ctr">
                    <a:lnL w="9525" cap="flat" cmpd="sng" algn="ctr">
                      <a:solidFill>
                        <a:srgbClr val="9FA052">
                          <a:lumMod val="75000"/>
                        </a:srgbClr>
                      </a:solidFill>
                      <a:prstDash val="solid"/>
                      <a:round/>
                      <a:headEnd type="none" w="med" len="med"/>
                      <a:tailEnd type="none" w="med" len="med"/>
                    </a:lnL>
                    <a:lnR w="2857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600" b="1" dirty="0">
                          <a:solidFill>
                            <a:schemeClr val="tx1"/>
                          </a:solidFill>
                        </a:rPr>
                        <a:t>67%</a:t>
                      </a:r>
                    </a:p>
                  </a:txBody>
                  <a:tcPr anchor="ctr">
                    <a:lnL w="2857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600" b="1" dirty="0">
                          <a:solidFill>
                            <a:schemeClr val="tx1"/>
                          </a:solidFill>
                        </a:rPr>
                        <a:t>63%</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600" b="1" dirty="0">
                          <a:solidFill>
                            <a:schemeClr val="tx1"/>
                          </a:solidFill>
                        </a:rPr>
                        <a:t>61%</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FFC000"/>
                        </a:gs>
                        <a:gs pos="74000">
                          <a:srgbClr val="FFFFFF"/>
                        </a:gs>
                        <a:gs pos="83000">
                          <a:srgbClr val="FFFFFF"/>
                        </a:gs>
                        <a:gs pos="100000">
                          <a:srgbClr val="FFFFFF"/>
                        </a:gs>
                      </a:gsLst>
                      <a:path path="shape">
                        <a:fillToRect l="50000" t="50000" r="50000" b="50000"/>
                      </a:path>
                    </a:gradFill>
                  </a:tcPr>
                </a:tc>
                <a:extLst>
                  <a:ext uri="{0D108BD9-81ED-4DB2-BD59-A6C34878D82A}">
                    <a16:rowId xmlns:a16="http://schemas.microsoft.com/office/drawing/2014/main" val="2502227320"/>
                  </a:ext>
                </a:extLst>
              </a:tr>
              <a:tr h="505279">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r>
                        <a:rPr lang="en-GB" sz="1600" dirty="0">
                          <a:solidFill>
                            <a:schemeClr val="tx1"/>
                          </a:solidFill>
                        </a:rPr>
                        <a:t>Our Leaders – SMT</a:t>
                      </a:r>
                    </a:p>
                  </a:txBody>
                  <a:tcPr anchor="ctr">
                    <a:lnL w="6350" cap="flat" cmpd="sng" algn="ctr">
                      <a:solidFill>
                        <a:srgbClr val="9FA052"/>
                      </a:solidFill>
                      <a:prstDash val="solid"/>
                      <a:miter lim="800000"/>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600" b="1">
                          <a:solidFill>
                            <a:schemeClr val="bg1"/>
                          </a:solidFill>
                        </a:rPr>
                        <a:t>36%</a:t>
                      </a:r>
                      <a:endParaRPr lang="en-GB" sz="1600" b="1" dirty="0">
                        <a:solidFill>
                          <a:schemeClr val="bg1"/>
                        </a:solidFill>
                      </a:endParaRPr>
                    </a:p>
                  </a:txBody>
                  <a:tcPr anchor="ctr">
                    <a:lnL w="28575" cap="flat" cmpd="sng" algn="ctr">
                      <a:solidFill>
                        <a:srgbClr val="9FA052">
                          <a:lumMod val="75000"/>
                        </a:srgbClr>
                      </a:solidFill>
                      <a:prstDash val="solid"/>
                      <a:round/>
                      <a:headEnd type="none" w="med" len="med"/>
                      <a:tailEnd type="none" w="med" len="med"/>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gradFill>
                      <a:gsLst>
                        <a:gs pos="0">
                          <a:srgbClr val="C00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600" b="1" dirty="0">
                          <a:solidFill>
                            <a:schemeClr val="bg1"/>
                          </a:solidFill>
                        </a:rPr>
                        <a:t>36%</a:t>
                      </a:r>
                    </a:p>
                  </a:txBody>
                  <a:tcPr anchor="ctr">
                    <a:lnL w="2857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C00000"/>
                        </a:gs>
                        <a:gs pos="74000">
                          <a:srgbClr val="FFFFFF"/>
                        </a:gs>
                        <a:gs pos="83000">
                          <a:srgbClr val="FFFFFF"/>
                        </a:gs>
                        <a:gs pos="100000">
                          <a:srgbClr val="FFFFFF"/>
                        </a:gs>
                      </a:gsLst>
                      <a:path path="shape">
                        <a:fillToRect l="50000" t="50000" r="50000" b="50000"/>
                      </a:path>
                      <a:tileRect/>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600" b="1" dirty="0">
                          <a:solidFill>
                            <a:schemeClr val="bg1"/>
                          </a:solidFill>
                        </a:rPr>
                        <a:t>40%</a:t>
                      </a:r>
                    </a:p>
                  </a:txBody>
                  <a:tcPr anchor="ctr">
                    <a:lnL w="9525" cap="flat" cmpd="sng" algn="ctr">
                      <a:solidFill>
                        <a:srgbClr val="9FA052">
                          <a:lumMod val="75000"/>
                        </a:srgbClr>
                      </a:solidFill>
                      <a:prstDash val="solid"/>
                      <a:round/>
                      <a:headEnd type="none" w="med" len="med"/>
                      <a:tailEnd type="none" w="med" len="med"/>
                    </a:lnL>
                    <a:lnR w="2857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C00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600" b="1" dirty="0">
                          <a:solidFill>
                            <a:schemeClr val="bg1"/>
                          </a:solidFill>
                        </a:rPr>
                        <a:t>38%</a:t>
                      </a:r>
                    </a:p>
                  </a:txBody>
                  <a:tcPr anchor="ctr">
                    <a:lnL w="2857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C00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600" b="1" dirty="0">
                          <a:solidFill>
                            <a:schemeClr val="bg1"/>
                          </a:solidFill>
                        </a:rPr>
                        <a:t>38%</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C00000"/>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600" b="1" dirty="0">
                          <a:solidFill>
                            <a:schemeClr val="bg1"/>
                          </a:solidFill>
                        </a:rPr>
                        <a:t>36%</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C00000"/>
                        </a:gs>
                        <a:gs pos="74000">
                          <a:srgbClr val="FFFFFF"/>
                        </a:gs>
                        <a:gs pos="83000">
                          <a:srgbClr val="FFFFFF"/>
                        </a:gs>
                        <a:gs pos="100000">
                          <a:srgbClr val="FFFFFF"/>
                        </a:gs>
                      </a:gsLst>
                      <a:path path="shape">
                        <a:fillToRect l="50000" t="50000" r="50000" b="50000"/>
                      </a:path>
                    </a:gradFill>
                  </a:tcPr>
                </a:tc>
                <a:extLst>
                  <a:ext uri="{0D108BD9-81ED-4DB2-BD59-A6C34878D82A}">
                    <a16:rowId xmlns:a16="http://schemas.microsoft.com/office/drawing/2014/main" val="1824555645"/>
                  </a:ext>
                </a:extLst>
              </a:tr>
              <a:tr h="47410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r>
                        <a:rPr lang="en-GB" sz="1600" dirty="0">
                          <a:solidFill>
                            <a:schemeClr val="tx1"/>
                          </a:solidFill>
                        </a:rPr>
                        <a:t>Your Team</a:t>
                      </a:r>
                    </a:p>
                  </a:txBody>
                  <a:tcPr anchor="ctr">
                    <a:lnL w="6350" cap="flat" cmpd="sng" algn="ctr">
                      <a:solidFill>
                        <a:srgbClr val="9FA052"/>
                      </a:solidFill>
                      <a:prstDash val="solid"/>
                      <a:miter lim="800000"/>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600" b="1" dirty="0"/>
                        <a:t>77%</a:t>
                      </a:r>
                    </a:p>
                  </a:txBody>
                  <a:tcPr anchor="ctr">
                    <a:lnL w="28575" cap="flat" cmpd="sng" algn="ctr">
                      <a:solidFill>
                        <a:srgbClr val="9FA052">
                          <a:lumMod val="75000"/>
                        </a:srgbClr>
                      </a:solidFill>
                      <a:prstDash val="solid"/>
                      <a:round/>
                      <a:headEnd type="none" w="med" len="med"/>
                      <a:tailEnd type="none" w="med" len="med"/>
                    </a:lnL>
                    <a:lnR w="28575" cap="flat" cmpd="sng" algn="ctr">
                      <a:solidFill>
                        <a:srgbClr val="9FA052">
                          <a:lumMod val="75000"/>
                        </a:srgbClr>
                      </a:solidFill>
                      <a:prstDash val="solid"/>
                      <a:round/>
                      <a:headEnd type="none" w="med" len="med"/>
                      <a:tailEnd type="none" w="med" len="med"/>
                    </a:lnR>
                    <a:lnT w="6350" cap="flat" cmpd="sng" algn="ctr">
                      <a:solidFill>
                        <a:srgbClr val="9FA052"/>
                      </a:solidFill>
                      <a:prstDash val="solid"/>
                      <a:miter lim="800000"/>
                    </a:lnT>
                    <a:lnB w="6350" cap="flat" cmpd="sng" algn="ctr">
                      <a:solidFill>
                        <a:srgbClr val="9FA052"/>
                      </a:solidFill>
                      <a:prstDash val="solid"/>
                      <a:miter lim="800000"/>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600" b="1" dirty="0"/>
                        <a:t>79%</a:t>
                      </a:r>
                    </a:p>
                  </a:txBody>
                  <a:tcPr anchor="ctr">
                    <a:lnL w="2857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92D050">
                            <a:lumMod val="75000"/>
                          </a:srgbClr>
                        </a:gs>
                        <a:gs pos="74000">
                          <a:srgbClr val="FFFFFF"/>
                        </a:gs>
                        <a:gs pos="83000">
                          <a:srgbClr val="FFFFFF"/>
                        </a:gs>
                        <a:gs pos="100000">
                          <a:srgbClr val="FFFFFF"/>
                        </a:gs>
                      </a:gsLst>
                      <a:path path="shape">
                        <a:fillToRect l="50000" t="50000" r="50000" b="50000"/>
                      </a:path>
                      <a:tileRect/>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600" b="1" dirty="0"/>
                        <a:t>77%</a:t>
                      </a:r>
                    </a:p>
                  </a:txBody>
                  <a:tcPr anchor="ctr">
                    <a:lnL w="9525" cap="flat" cmpd="sng" algn="ctr">
                      <a:solidFill>
                        <a:srgbClr val="9FA052">
                          <a:lumMod val="75000"/>
                        </a:srgbClr>
                      </a:solidFill>
                      <a:prstDash val="solid"/>
                      <a:round/>
                      <a:headEnd type="none" w="med" len="med"/>
                      <a:tailEnd type="none" w="med" len="med"/>
                    </a:lnL>
                    <a:lnR w="2857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600" b="1" dirty="0"/>
                        <a:t>78%</a:t>
                      </a:r>
                    </a:p>
                  </a:txBody>
                  <a:tcPr anchor="ctr">
                    <a:lnL w="2857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600" b="1" dirty="0"/>
                        <a:t>78%</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GB" sz="1600" b="1" dirty="0"/>
                        <a:t>74%</a:t>
                      </a:r>
                    </a:p>
                  </a:txBody>
                  <a:tcPr anchor="ctr">
                    <a:lnL w="9525" cap="flat" cmpd="sng" algn="ctr">
                      <a:solidFill>
                        <a:srgbClr val="9FA052">
                          <a:lumMod val="75000"/>
                        </a:srgbClr>
                      </a:solidFill>
                      <a:prstDash val="solid"/>
                      <a:round/>
                      <a:headEnd type="none" w="med" len="med"/>
                      <a:tailEnd type="none" w="med" len="med"/>
                    </a:lnL>
                    <a:lnR w="9525" cap="flat" cmpd="sng" algn="ctr">
                      <a:solidFill>
                        <a:srgbClr val="9FA052">
                          <a:lumMod val="75000"/>
                        </a:srgbClr>
                      </a:solidFill>
                      <a:prstDash val="solid"/>
                      <a:round/>
                      <a:headEnd type="none" w="med" len="med"/>
                      <a:tailEnd type="none" w="med" len="med"/>
                    </a:lnR>
                    <a:lnT w="9525" cap="flat" cmpd="sng" algn="ctr">
                      <a:solidFill>
                        <a:srgbClr val="9FA052">
                          <a:lumMod val="75000"/>
                        </a:srgbClr>
                      </a:solidFill>
                      <a:prstDash val="solid"/>
                      <a:round/>
                      <a:headEnd type="none" w="med" len="med"/>
                      <a:tailEnd type="none" w="med" len="med"/>
                    </a:lnT>
                    <a:lnB w="9525" cap="flat" cmpd="sng" algn="ctr">
                      <a:solidFill>
                        <a:srgbClr val="9FA052">
                          <a:lumMod val="75000"/>
                        </a:srgbClr>
                      </a:solidFill>
                      <a:prstDash val="solid"/>
                      <a:round/>
                      <a:headEnd type="none" w="med" len="med"/>
                      <a:tailEnd type="none" w="med" len="med"/>
                    </a:lnB>
                    <a:lnTlToBr w="12700" cmpd="sng">
                      <a:noFill/>
                      <a:prstDash val="solid"/>
                    </a:lnTlToBr>
                    <a:lnBlToTr w="12700" cmpd="sng">
                      <a:noFill/>
                      <a:prstDash val="solid"/>
                    </a:lnBlToTr>
                    <a:gradFill>
                      <a:gsLst>
                        <a:gs pos="0">
                          <a:srgbClr val="92D050">
                            <a:lumMod val="75000"/>
                          </a:srgbClr>
                        </a:gs>
                        <a:gs pos="74000">
                          <a:srgbClr val="FFFFFF"/>
                        </a:gs>
                        <a:gs pos="83000">
                          <a:srgbClr val="FFFFFF"/>
                        </a:gs>
                        <a:gs pos="100000">
                          <a:srgbClr val="FFFFFF"/>
                        </a:gs>
                      </a:gsLst>
                      <a:path path="shape">
                        <a:fillToRect l="50000" t="50000" r="50000" b="50000"/>
                      </a:path>
                    </a:gradFill>
                  </a:tcPr>
                </a:tc>
                <a:extLst>
                  <a:ext uri="{0D108BD9-81ED-4DB2-BD59-A6C34878D82A}">
                    <a16:rowId xmlns:a16="http://schemas.microsoft.com/office/drawing/2014/main" val="757259902"/>
                  </a:ext>
                </a:extLst>
              </a:tr>
            </a:tbl>
          </a:graphicData>
        </a:graphic>
      </p:graphicFrame>
      <p:pic>
        <p:nvPicPr>
          <p:cNvPr id="3" name="Picture 2">
            <a:extLst>
              <a:ext uri="{FF2B5EF4-FFF2-40B4-BE49-F238E27FC236}">
                <a16:creationId xmlns:a16="http://schemas.microsoft.com/office/drawing/2014/main" id="{E5456F3E-3028-84A1-EA9E-0A4F03B5E7D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18829" y="103687"/>
            <a:ext cx="722582" cy="1185434"/>
          </a:xfrm>
          <a:prstGeom prst="rect">
            <a:avLst/>
          </a:prstGeom>
        </p:spPr>
      </p:pic>
    </p:spTree>
    <p:extLst>
      <p:ext uri="{BB962C8B-B14F-4D97-AF65-F5344CB8AC3E}">
        <p14:creationId xmlns:p14="http://schemas.microsoft.com/office/powerpoint/2010/main" val="19945110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8F21476-2559-C764-3BAC-7AAB227C3497}"/>
              </a:ext>
            </a:extLst>
          </p:cNvPr>
          <p:cNvPicPr>
            <a:picLocks noChangeAspect="1"/>
          </p:cNvPicPr>
          <p:nvPr/>
        </p:nvPicPr>
        <p:blipFill>
          <a:blip r:embed="rId3"/>
          <a:stretch>
            <a:fillRect/>
          </a:stretch>
        </p:blipFill>
        <p:spPr>
          <a:xfrm>
            <a:off x="10784667" y="90292"/>
            <a:ext cx="1156482" cy="1175135"/>
          </a:xfrm>
          <a:prstGeom prst="rect">
            <a:avLst/>
          </a:prstGeom>
        </p:spPr>
      </p:pic>
      <p:sp>
        <p:nvSpPr>
          <p:cNvPr id="16" name="Rectangle 15">
            <a:extLst>
              <a:ext uri="{FF2B5EF4-FFF2-40B4-BE49-F238E27FC236}">
                <a16:creationId xmlns:a16="http://schemas.microsoft.com/office/drawing/2014/main" id="{F70E9BCD-9A19-67F4-2115-01927F2FE4B7}"/>
              </a:ext>
            </a:extLst>
          </p:cNvPr>
          <p:cNvSpPr/>
          <p:nvPr/>
        </p:nvSpPr>
        <p:spPr>
          <a:xfrm flipV="1">
            <a:off x="0" y="866744"/>
            <a:ext cx="9570860" cy="45719"/>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7" name="TextBox 16">
            <a:extLst>
              <a:ext uri="{FF2B5EF4-FFF2-40B4-BE49-F238E27FC236}">
                <a16:creationId xmlns:a16="http://schemas.microsoft.com/office/drawing/2014/main" id="{32D779AC-FF04-5229-657F-07C2FE674673}"/>
              </a:ext>
            </a:extLst>
          </p:cNvPr>
          <p:cNvSpPr txBox="1"/>
          <p:nvPr/>
        </p:nvSpPr>
        <p:spPr>
          <a:xfrm>
            <a:off x="127977" y="272327"/>
            <a:ext cx="10656690"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black"/>
                </a:solidFill>
                <a:effectLst/>
                <a:uLnTx/>
                <a:uFillTx/>
                <a:latin typeface="Aptos" panose="02110004020202020204"/>
                <a:ea typeface="+mn-ea"/>
                <a:cs typeface="+mn-cs"/>
              </a:rPr>
              <a:t>Bullying or discrimination in the workplace</a:t>
            </a:r>
          </a:p>
        </p:txBody>
      </p:sp>
      <p:sp>
        <p:nvSpPr>
          <p:cNvPr id="14" name="Footer Placeholder 38">
            <a:extLst>
              <a:ext uri="{FF2B5EF4-FFF2-40B4-BE49-F238E27FC236}">
                <a16:creationId xmlns:a16="http://schemas.microsoft.com/office/drawing/2014/main" id="{A9E7449B-F876-CC9B-EF92-DB34A4AECE41}"/>
              </a:ext>
            </a:extLst>
          </p:cNvPr>
          <p:cNvSpPr>
            <a:spLocks noGrp="1"/>
          </p:cNvSpPr>
          <p:nvPr>
            <p:ph type="ftr" sz="quarter" idx="11"/>
          </p:nvPr>
        </p:nvSpPr>
        <p:spPr>
          <a:xfrm>
            <a:off x="3924358" y="186780"/>
            <a:ext cx="4114800" cy="109911"/>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b="1" i="0" u="none" strike="noStrike" kern="1200" cap="none" spc="0" normalizeH="0" baseline="0" noProof="0">
                <a:ln>
                  <a:noFill/>
                </a:ln>
                <a:solidFill>
                  <a:srgbClr val="FF0000"/>
                </a:solidFill>
                <a:effectLst/>
                <a:uLnTx/>
                <a:uFillTx/>
                <a:latin typeface="Times New Roman" panose="02020603050405020304" pitchFamily="18" charset="0"/>
                <a:ea typeface="+mn-ea"/>
                <a:cs typeface="+mn-cs"/>
              </a:rPr>
              <a:t>
OFFICIAL</a:t>
            </a:r>
            <a:endParaRPr kumimoji="0" lang="en-GB"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endParaRPr>
          </a:p>
        </p:txBody>
      </p:sp>
      <p:sp>
        <p:nvSpPr>
          <p:cNvPr id="12" name="Text Placeholder 4">
            <a:extLst>
              <a:ext uri="{FF2B5EF4-FFF2-40B4-BE49-F238E27FC236}">
                <a16:creationId xmlns:a16="http://schemas.microsoft.com/office/drawing/2014/main" id="{DDC3559F-0CE0-B16A-544E-8CCA54DBA25D}"/>
              </a:ext>
            </a:extLst>
          </p:cNvPr>
          <p:cNvSpPr txBox="1">
            <a:spLocks/>
          </p:cNvSpPr>
          <p:nvPr/>
        </p:nvSpPr>
        <p:spPr>
          <a:xfrm>
            <a:off x="127977" y="1046868"/>
            <a:ext cx="9442883" cy="700361"/>
          </a:xfrm>
          <a:prstGeom prst="rect">
            <a:avLst/>
          </a:prstGeom>
        </p:spPr>
        <p:txBody>
          <a:bodyPr vert="horz" lIns="72000" tIns="0" rIns="0" bIns="0" rtlCol="0" anchor="ctr" anchorCtr="0">
            <a:noAutofit/>
          </a:bodyPr>
          <a:lstStyle>
            <a:lvl1pPr marL="0" marR="0" indent="0" algn="l" defTabSz="914400" rtl="0" eaLnBrk="1" fontAlgn="auto" latinLnBrk="0" hangingPunct="0">
              <a:lnSpc>
                <a:spcPct val="90000"/>
              </a:lnSpc>
              <a:spcBef>
                <a:spcPts val="0"/>
              </a:spcBef>
              <a:spcAft>
                <a:spcPts val="0"/>
              </a:spcAft>
              <a:buClrTx/>
              <a:buSzTx/>
              <a:buFontTx/>
              <a:buNone/>
              <a:tabLst/>
              <a:defRPr kumimoji="0" lang="en-GB" sz="4400" b="0" i="0" u="none" strike="noStrike" kern="1200" cap="none" spc="0" normalizeH="0" baseline="0" dirty="0" smtClean="0">
                <a:ln>
                  <a:noFill/>
                </a:ln>
                <a:solidFill>
                  <a:schemeClr val="tx1"/>
                </a:solidFill>
                <a:effectLst/>
                <a:uFillTx/>
                <a:latin typeface="Calibri" panose="020F0502020204030204" pitchFamily="34" charset="0"/>
                <a:ea typeface="+mj-ea"/>
                <a:cs typeface="Myriad Pro"/>
                <a:sym typeface="Montserrat"/>
              </a:defRPr>
            </a:lvl1pPr>
            <a:lvl2pPr marL="534988" indent="-268288"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801688" indent="-2667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077913" indent="-276225"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1346200" indent="-268288"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0">
              <a:lnSpc>
                <a:spcPct val="9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Aptos" panose="02110004020202020204"/>
                <a:ea typeface="+mj-ea"/>
                <a:sym typeface="Montserrat"/>
              </a:rPr>
              <a:t>Overall, 20% stated that they personally experienced some form of harassment, bullying or discrimination in the workplace in the past 12 months. </a:t>
            </a:r>
          </a:p>
        </p:txBody>
      </p:sp>
      <p:graphicFrame>
        <p:nvGraphicFramePr>
          <p:cNvPr id="4" name="Chart Placeholder 13">
            <a:extLst>
              <a:ext uri="{FF2B5EF4-FFF2-40B4-BE49-F238E27FC236}">
                <a16:creationId xmlns:a16="http://schemas.microsoft.com/office/drawing/2014/main" id="{9A47DCC9-F714-D476-E780-E8304D479158}"/>
              </a:ext>
            </a:extLst>
          </p:cNvPr>
          <p:cNvGraphicFramePr>
            <a:graphicFrameLocks/>
          </p:cNvGraphicFramePr>
          <p:nvPr>
            <p:extLst>
              <p:ext uri="{D42A27DB-BD31-4B8C-83A1-F6EECF244321}">
                <p14:modId xmlns:p14="http://schemas.microsoft.com/office/powerpoint/2010/main" val="60977072"/>
              </p:ext>
            </p:extLst>
          </p:nvPr>
        </p:nvGraphicFramePr>
        <p:xfrm>
          <a:off x="7036232" y="1654908"/>
          <a:ext cx="4948956" cy="483964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 name="Chart Placeholder 13">
            <a:extLst>
              <a:ext uri="{FF2B5EF4-FFF2-40B4-BE49-F238E27FC236}">
                <a16:creationId xmlns:a16="http://schemas.microsoft.com/office/drawing/2014/main" id="{C3A34338-C407-EF53-7866-43F2DEBD4D31}"/>
              </a:ext>
            </a:extLst>
          </p:cNvPr>
          <p:cNvGraphicFramePr>
            <a:graphicFrameLocks/>
          </p:cNvGraphicFramePr>
          <p:nvPr>
            <p:extLst>
              <p:ext uri="{D42A27DB-BD31-4B8C-83A1-F6EECF244321}">
                <p14:modId xmlns:p14="http://schemas.microsoft.com/office/powerpoint/2010/main" val="409375625"/>
              </p:ext>
            </p:extLst>
          </p:nvPr>
        </p:nvGraphicFramePr>
        <p:xfrm>
          <a:off x="127977" y="1746032"/>
          <a:ext cx="4543045" cy="4839641"/>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6" name="Chart Placeholder 13">
            <a:extLst>
              <a:ext uri="{FF2B5EF4-FFF2-40B4-BE49-F238E27FC236}">
                <a16:creationId xmlns:a16="http://schemas.microsoft.com/office/drawing/2014/main" id="{7C735403-E872-AAA6-59C3-A4412A919B23}"/>
              </a:ext>
            </a:extLst>
          </p:cNvPr>
          <p:cNvGraphicFramePr>
            <a:graphicFrameLocks/>
          </p:cNvGraphicFramePr>
          <p:nvPr>
            <p:extLst>
              <p:ext uri="{D42A27DB-BD31-4B8C-83A1-F6EECF244321}">
                <p14:modId xmlns:p14="http://schemas.microsoft.com/office/powerpoint/2010/main" val="3936799109"/>
              </p:ext>
            </p:extLst>
          </p:nvPr>
        </p:nvGraphicFramePr>
        <p:xfrm>
          <a:off x="4021197" y="1641211"/>
          <a:ext cx="4543045" cy="4839641"/>
        </p:xfrm>
        <a:graphic>
          <a:graphicData uri="http://schemas.openxmlformats.org/drawingml/2006/chart">
            <c:chart xmlns:c="http://schemas.openxmlformats.org/drawingml/2006/chart" xmlns:r="http://schemas.openxmlformats.org/officeDocument/2006/relationships" r:id="rId6"/>
          </a:graphicData>
        </a:graphic>
      </p:graphicFrame>
      <p:pic>
        <p:nvPicPr>
          <p:cNvPr id="3" name="Picture 2">
            <a:extLst>
              <a:ext uri="{FF2B5EF4-FFF2-40B4-BE49-F238E27FC236}">
                <a16:creationId xmlns:a16="http://schemas.microsoft.com/office/drawing/2014/main" id="{FFBF3C18-B204-1C9F-E47B-2CEC7404914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818829" y="103687"/>
            <a:ext cx="722582" cy="1185434"/>
          </a:xfrm>
          <a:prstGeom prst="rect">
            <a:avLst/>
          </a:prstGeom>
        </p:spPr>
      </p:pic>
    </p:spTree>
    <p:extLst>
      <p:ext uri="{BB962C8B-B14F-4D97-AF65-F5344CB8AC3E}">
        <p14:creationId xmlns:p14="http://schemas.microsoft.com/office/powerpoint/2010/main" val="31215442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8F21476-2559-C764-3BAC-7AAB227C3497}"/>
              </a:ext>
            </a:extLst>
          </p:cNvPr>
          <p:cNvPicPr>
            <a:picLocks noChangeAspect="1"/>
          </p:cNvPicPr>
          <p:nvPr/>
        </p:nvPicPr>
        <p:blipFill>
          <a:blip r:embed="rId3"/>
          <a:stretch>
            <a:fillRect/>
          </a:stretch>
        </p:blipFill>
        <p:spPr>
          <a:xfrm>
            <a:off x="10784667" y="90292"/>
            <a:ext cx="1156482" cy="1175135"/>
          </a:xfrm>
          <a:prstGeom prst="rect">
            <a:avLst/>
          </a:prstGeom>
        </p:spPr>
      </p:pic>
      <p:sp>
        <p:nvSpPr>
          <p:cNvPr id="16" name="Rectangle 15">
            <a:extLst>
              <a:ext uri="{FF2B5EF4-FFF2-40B4-BE49-F238E27FC236}">
                <a16:creationId xmlns:a16="http://schemas.microsoft.com/office/drawing/2014/main" id="{F70E9BCD-9A19-67F4-2115-01927F2FE4B7}"/>
              </a:ext>
            </a:extLst>
          </p:cNvPr>
          <p:cNvSpPr/>
          <p:nvPr/>
        </p:nvSpPr>
        <p:spPr>
          <a:xfrm flipV="1">
            <a:off x="0" y="866744"/>
            <a:ext cx="9570860" cy="45719"/>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7" name="TextBox 16">
            <a:extLst>
              <a:ext uri="{FF2B5EF4-FFF2-40B4-BE49-F238E27FC236}">
                <a16:creationId xmlns:a16="http://schemas.microsoft.com/office/drawing/2014/main" id="{32D779AC-FF04-5229-657F-07C2FE674673}"/>
              </a:ext>
            </a:extLst>
          </p:cNvPr>
          <p:cNvSpPr txBox="1"/>
          <p:nvPr/>
        </p:nvSpPr>
        <p:spPr>
          <a:xfrm>
            <a:off x="127977" y="272327"/>
            <a:ext cx="10656690"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black"/>
                </a:solidFill>
                <a:effectLst/>
                <a:uLnTx/>
                <a:uFillTx/>
                <a:latin typeface="Aptos" panose="02110004020202020204"/>
                <a:ea typeface="+mn-ea"/>
                <a:cs typeface="+mn-cs"/>
              </a:rPr>
              <a:t>Officer Assaults/Verbal Abuse</a:t>
            </a:r>
          </a:p>
        </p:txBody>
      </p:sp>
      <p:sp>
        <p:nvSpPr>
          <p:cNvPr id="14" name="Footer Placeholder 38">
            <a:extLst>
              <a:ext uri="{FF2B5EF4-FFF2-40B4-BE49-F238E27FC236}">
                <a16:creationId xmlns:a16="http://schemas.microsoft.com/office/drawing/2014/main" id="{A9E7449B-F876-CC9B-EF92-DB34A4AECE41}"/>
              </a:ext>
            </a:extLst>
          </p:cNvPr>
          <p:cNvSpPr>
            <a:spLocks noGrp="1"/>
          </p:cNvSpPr>
          <p:nvPr>
            <p:ph type="ftr" sz="quarter" idx="11"/>
          </p:nvPr>
        </p:nvSpPr>
        <p:spPr>
          <a:xfrm>
            <a:off x="3924358" y="186780"/>
            <a:ext cx="4114800" cy="109911"/>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b="1" i="0" u="none" strike="noStrike" kern="1200" cap="none" spc="0" normalizeH="0" baseline="0" noProof="0">
                <a:ln>
                  <a:noFill/>
                </a:ln>
                <a:solidFill>
                  <a:srgbClr val="FF0000"/>
                </a:solidFill>
                <a:effectLst/>
                <a:uLnTx/>
                <a:uFillTx/>
                <a:latin typeface="Times New Roman" panose="02020603050405020304" pitchFamily="18" charset="0"/>
                <a:ea typeface="+mn-ea"/>
                <a:cs typeface="+mn-cs"/>
              </a:rPr>
              <a:t>
OFFICIAL</a:t>
            </a:r>
            <a:endParaRPr kumimoji="0" lang="en-GB"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endParaRPr>
          </a:p>
        </p:txBody>
      </p:sp>
      <p:sp>
        <p:nvSpPr>
          <p:cNvPr id="12" name="Text Placeholder 4">
            <a:extLst>
              <a:ext uri="{FF2B5EF4-FFF2-40B4-BE49-F238E27FC236}">
                <a16:creationId xmlns:a16="http://schemas.microsoft.com/office/drawing/2014/main" id="{DDC3559F-0CE0-B16A-544E-8CCA54DBA25D}"/>
              </a:ext>
            </a:extLst>
          </p:cNvPr>
          <p:cNvSpPr txBox="1">
            <a:spLocks/>
          </p:cNvSpPr>
          <p:nvPr/>
        </p:nvSpPr>
        <p:spPr>
          <a:xfrm>
            <a:off x="127977" y="1046868"/>
            <a:ext cx="9442883" cy="700361"/>
          </a:xfrm>
          <a:prstGeom prst="rect">
            <a:avLst/>
          </a:prstGeom>
        </p:spPr>
        <p:txBody>
          <a:bodyPr vert="horz" lIns="72000" tIns="0" rIns="0" bIns="0" rtlCol="0" anchor="ctr" anchorCtr="0">
            <a:noAutofit/>
          </a:bodyPr>
          <a:lstStyle>
            <a:lvl1pPr marL="0" marR="0" indent="0" algn="l" defTabSz="914400" rtl="0" eaLnBrk="1" fontAlgn="auto" latinLnBrk="0" hangingPunct="0">
              <a:lnSpc>
                <a:spcPct val="90000"/>
              </a:lnSpc>
              <a:spcBef>
                <a:spcPts val="0"/>
              </a:spcBef>
              <a:spcAft>
                <a:spcPts val="0"/>
              </a:spcAft>
              <a:buClrTx/>
              <a:buSzTx/>
              <a:buFontTx/>
              <a:buNone/>
              <a:tabLst/>
              <a:defRPr kumimoji="0" lang="en-GB" sz="4400" b="0" i="0" u="none" strike="noStrike" kern="1200" cap="none" spc="0" normalizeH="0" baseline="0" dirty="0" smtClean="0">
                <a:ln>
                  <a:noFill/>
                </a:ln>
                <a:solidFill>
                  <a:schemeClr val="tx1"/>
                </a:solidFill>
                <a:effectLst/>
                <a:uFillTx/>
                <a:latin typeface="Calibri" panose="020F0502020204030204" pitchFamily="34" charset="0"/>
                <a:ea typeface="+mj-ea"/>
                <a:cs typeface="Myriad Pro"/>
                <a:sym typeface="Montserrat"/>
              </a:defRPr>
            </a:lvl1pPr>
            <a:lvl2pPr marL="534988" indent="-268288"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801688" indent="-2667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077913" indent="-276225"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1346200" indent="-268288"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0">
              <a:lnSpc>
                <a:spcPct val="9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Aptos" panose="02110004020202020204"/>
                <a:ea typeface="+mj-ea"/>
                <a:sym typeface="Montserrat"/>
              </a:rPr>
              <a:t>Over half have been assaulted or verbally abused by the public. Overall, less than two thirds reported it and around half of those who reported it were satisfied with the support they received.</a:t>
            </a:r>
          </a:p>
        </p:txBody>
      </p:sp>
      <p:pic>
        <p:nvPicPr>
          <p:cNvPr id="3" name="Picture 2">
            <a:extLst>
              <a:ext uri="{FF2B5EF4-FFF2-40B4-BE49-F238E27FC236}">
                <a16:creationId xmlns:a16="http://schemas.microsoft.com/office/drawing/2014/main" id="{FFBF3C18-B204-1C9F-E47B-2CEC7404914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18829" y="103687"/>
            <a:ext cx="722582" cy="1185434"/>
          </a:xfrm>
          <a:prstGeom prst="rect">
            <a:avLst/>
          </a:prstGeom>
        </p:spPr>
      </p:pic>
      <p:graphicFrame>
        <p:nvGraphicFramePr>
          <p:cNvPr id="13" name="Chart Placeholder 13">
            <a:extLst>
              <a:ext uri="{FF2B5EF4-FFF2-40B4-BE49-F238E27FC236}">
                <a16:creationId xmlns:a16="http://schemas.microsoft.com/office/drawing/2014/main" id="{4417C271-C925-56B0-0E56-AC4405E6D7E5}"/>
              </a:ext>
            </a:extLst>
          </p:cNvPr>
          <p:cNvGraphicFramePr>
            <a:graphicFrameLocks/>
          </p:cNvGraphicFramePr>
          <p:nvPr/>
        </p:nvGraphicFramePr>
        <p:xfrm>
          <a:off x="0" y="1601220"/>
          <a:ext cx="5240468" cy="4526364"/>
        </p:xfrm>
        <a:graphic>
          <a:graphicData uri="http://schemas.openxmlformats.org/drawingml/2006/chart">
            <c:chart xmlns:c="http://schemas.openxmlformats.org/drawingml/2006/chart" xmlns:r="http://schemas.openxmlformats.org/officeDocument/2006/relationships" r:id="rId5"/>
          </a:graphicData>
        </a:graphic>
      </p:graphicFrame>
      <p:sp>
        <p:nvSpPr>
          <p:cNvPr id="15" name="Text Placeholder 14">
            <a:extLst>
              <a:ext uri="{FF2B5EF4-FFF2-40B4-BE49-F238E27FC236}">
                <a16:creationId xmlns:a16="http://schemas.microsoft.com/office/drawing/2014/main" id="{5173947E-299B-894F-BD86-9CDB1D52CE5D}"/>
              </a:ext>
            </a:extLst>
          </p:cNvPr>
          <p:cNvSpPr txBox="1">
            <a:spLocks/>
          </p:cNvSpPr>
          <p:nvPr/>
        </p:nvSpPr>
        <p:spPr>
          <a:xfrm>
            <a:off x="0" y="6242550"/>
            <a:ext cx="7764652" cy="6154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000" b="0" i="0" u="none" strike="noStrike" kern="1200" cap="none" spc="0" normalizeH="0" baseline="0" noProof="0">
                <a:ln>
                  <a:noFill/>
                </a:ln>
                <a:solidFill>
                  <a:prstClr val="black"/>
                </a:solidFill>
                <a:effectLst/>
                <a:uLnTx/>
                <a:uFillTx/>
                <a:latin typeface="Aptos" panose="02110004020202020204"/>
                <a:ea typeface="+mn-ea"/>
                <a:cs typeface="+mn-cs"/>
              </a:rPr>
              <a:t>Q35. </a:t>
            </a:r>
            <a:r>
              <a:rPr kumimoji="0" lang="en-GB" sz="1000" b="0" i="0" u="none" strike="noStrike" kern="1200" cap="none" spc="0" normalizeH="0" baseline="0" noProof="0">
                <a:ln>
                  <a:noFill/>
                </a:ln>
                <a:solidFill>
                  <a:prstClr val="black"/>
                </a:solidFill>
                <a:effectLst/>
                <a:uLnTx/>
                <a:uFillTx/>
                <a:latin typeface="Aptos" panose="02110004020202020204"/>
                <a:ea typeface="Calibri" panose="020F0502020204030204" pitchFamily="34" charset="0"/>
                <a:cs typeface="+mn-cs"/>
              </a:rPr>
              <a:t>Have you experienced either of the following, by a member of the public, whilst on duty/at work in the past 12 months?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000" b="0" i="0" u="none" strike="noStrike" kern="1200" cap="none" spc="0" normalizeH="0" baseline="0" noProof="0">
                <a:ln>
                  <a:noFill/>
                </a:ln>
                <a:solidFill>
                  <a:prstClr val="black"/>
                </a:solidFill>
                <a:effectLst/>
                <a:uLnTx/>
                <a:uFillTx/>
                <a:latin typeface="Aptos" panose="02110004020202020204"/>
                <a:ea typeface="+mn-ea"/>
                <a:cs typeface="+mn-cs"/>
              </a:rPr>
              <a:t>Q36. Did you report the incident(s) or discuss with your peers/supervisor/manager?</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000" b="0" i="0" u="none" strike="noStrike" kern="1200" cap="none" spc="0" normalizeH="0" baseline="0" noProof="0">
                <a:ln>
                  <a:noFill/>
                </a:ln>
                <a:solidFill>
                  <a:prstClr val="black"/>
                </a:solidFill>
                <a:effectLst/>
                <a:uLnTx/>
                <a:uFillTx/>
                <a:latin typeface="Aptos" panose="02110004020202020204"/>
                <a:ea typeface="+mn-ea"/>
                <a:cs typeface="+mn-cs"/>
              </a:rPr>
              <a:t>Q37. To what extent were you satisfied or dissatisfied with the support you received when you reported or discussed this incident(s)?			</a:t>
            </a:r>
            <a:endParaRPr kumimoji="0" lang="en-GB" sz="10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8" name="TextBox 17">
            <a:extLst>
              <a:ext uri="{FF2B5EF4-FFF2-40B4-BE49-F238E27FC236}">
                <a16:creationId xmlns:a16="http://schemas.microsoft.com/office/drawing/2014/main" id="{F5E5C177-55EA-2B08-8077-25D510937B04}"/>
              </a:ext>
            </a:extLst>
          </p:cNvPr>
          <p:cNvSpPr txBox="1"/>
          <p:nvPr/>
        </p:nvSpPr>
        <p:spPr>
          <a:xfrm>
            <a:off x="8916237" y="6242550"/>
            <a:ext cx="3088789" cy="55399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prstClr val="black"/>
                </a:solidFill>
                <a:effectLst/>
                <a:uLnTx/>
                <a:uFillTx/>
                <a:latin typeface="Aptos" panose="02110004020202020204"/>
                <a:ea typeface="+mn-ea"/>
                <a:cs typeface="+mn-cs"/>
              </a:rPr>
              <a:t>Base (all): 10,613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prstClr val="black"/>
                </a:solidFill>
                <a:effectLst/>
                <a:uLnTx/>
                <a:uFillTx/>
                <a:latin typeface="Aptos" panose="02110004020202020204"/>
                <a:ea typeface="+mn-ea"/>
                <a:cs typeface="+mn-cs"/>
              </a:rPr>
              <a:t>(all who were assaulted/verbally abused): 5,510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prstClr val="black"/>
                </a:solidFill>
                <a:effectLst/>
                <a:uLnTx/>
                <a:uFillTx/>
                <a:latin typeface="Aptos" panose="02110004020202020204"/>
                <a:ea typeface="+mn-ea"/>
                <a:cs typeface="+mn-cs"/>
              </a:rPr>
              <a:t>(all who reported): 3,463</a:t>
            </a:r>
            <a:endParaRPr kumimoji="0" lang="en-GB" sz="10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aphicFrame>
        <p:nvGraphicFramePr>
          <p:cNvPr id="19" name="Chart Placeholder 13">
            <a:extLst>
              <a:ext uri="{FF2B5EF4-FFF2-40B4-BE49-F238E27FC236}">
                <a16:creationId xmlns:a16="http://schemas.microsoft.com/office/drawing/2014/main" id="{A76D802B-5801-62F6-17C8-FDB17C124E6E}"/>
              </a:ext>
            </a:extLst>
          </p:cNvPr>
          <p:cNvGraphicFramePr>
            <a:graphicFrameLocks/>
          </p:cNvGraphicFramePr>
          <p:nvPr/>
        </p:nvGraphicFramePr>
        <p:xfrm>
          <a:off x="4545591" y="1626827"/>
          <a:ext cx="5240468" cy="4568761"/>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0" name="Chart Placeholder 13">
            <a:extLst>
              <a:ext uri="{FF2B5EF4-FFF2-40B4-BE49-F238E27FC236}">
                <a16:creationId xmlns:a16="http://schemas.microsoft.com/office/drawing/2014/main" id="{54E8D9E4-3C85-8204-F50E-ACB1CDE5ABF5}"/>
              </a:ext>
            </a:extLst>
          </p:cNvPr>
          <p:cNvGraphicFramePr>
            <a:graphicFrameLocks/>
          </p:cNvGraphicFramePr>
          <p:nvPr/>
        </p:nvGraphicFramePr>
        <p:xfrm>
          <a:off x="9020014" y="1158240"/>
          <a:ext cx="3648964" cy="5198110"/>
        </p:xfrm>
        <a:graphic>
          <a:graphicData uri="http://schemas.openxmlformats.org/drawingml/2006/chart">
            <c:chart xmlns:c="http://schemas.openxmlformats.org/drawingml/2006/chart" xmlns:r="http://schemas.openxmlformats.org/officeDocument/2006/relationships" r:id="rId7"/>
          </a:graphicData>
        </a:graphic>
      </p:graphicFrame>
      <p:cxnSp>
        <p:nvCxnSpPr>
          <p:cNvPr id="21" name="Straight Connector 20">
            <a:extLst>
              <a:ext uri="{FF2B5EF4-FFF2-40B4-BE49-F238E27FC236}">
                <a16:creationId xmlns:a16="http://schemas.microsoft.com/office/drawing/2014/main" id="{F4D3B6B6-9FD3-77E5-7EF6-EAB42172B40C}"/>
              </a:ext>
            </a:extLst>
          </p:cNvPr>
          <p:cNvCxnSpPr>
            <a:cxnSpLocks/>
          </p:cNvCxnSpPr>
          <p:nvPr/>
        </p:nvCxnSpPr>
        <p:spPr>
          <a:xfrm>
            <a:off x="5187967" y="3429000"/>
            <a:ext cx="383204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2242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8F21476-2559-C764-3BAC-7AAB227C3497}"/>
              </a:ext>
            </a:extLst>
          </p:cNvPr>
          <p:cNvPicPr>
            <a:picLocks noChangeAspect="1"/>
          </p:cNvPicPr>
          <p:nvPr/>
        </p:nvPicPr>
        <p:blipFill>
          <a:blip r:embed="rId2"/>
          <a:stretch>
            <a:fillRect/>
          </a:stretch>
        </p:blipFill>
        <p:spPr>
          <a:xfrm>
            <a:off x="10784667" y="90292"/>
            <a:ext cx="1156482" cy="1175135"/>
          </a:xfrm>
          <a:prstGeom prst="rect">
            <a:avLst/>
          </a:prstGeom>
        </p:spPr>
      </p:pic>
      <p:pic>
        <p:nvPicPr>
          <p:cNvPr id="3" name="Picture 2">
            <a:extLst>
              <a:ext uri="{FF2B5EF4-FFF2-40B4-BE49-F238E27FC236}">
                <a16:creationId xmlns:a16="http://schemas.microsoft.com/office/drawing/2014/main" id="{D33C6231-DD79-A8B4-04BA-2C561CC34E1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18829" y="103687"/>
            <a:ext cx="722582" cy="1185434"/>
          </a:xfrm>
          <a:prstGeom prst="rect">
            <a:avLst/>
          </a:prstGeom>
        </p:spPr>
      </p:pic>
      <p:grpSp>
        <p:nvGrpSpPr>
          <p:cNvPr id="50" name="Group 49">
            <a:extLst>
              <a:ext uri="{FF2B5EF4-FFF2-40B4-BE49-F238E27FC236}">
                <a16:creationId xmlns:a16="http://schemas.microsoft.com/office/drawing/2014/main" id="{97FF428D-B8DB-0CF3-2C7B-263DC4A27AE6}"/>
              </a:ext>
            </a:extLst>
          </p:cNvPr>
          <p:cNvGrpSpPr/>
          <p:nvPr/>
        </p:nvGrpSpPr>
        <p:grpSpPr>
          <a:xfrm>
            <a:off x="524021" y="1529108"/>
            <a:ext cx="10703324" cy="5127556"/>
            <a:chOff x="559532" y="1111855"/>
            <a:chExt cx="10703324" cy="5127556"/>
          </a:xfrm>
        </p:grpSpPr>
        <p:sp>
          <p:nvSpPr>
            <p:cNvPr id="51" name="TextBox 50">
              <a:extLst>
                <a:ext uri="{FF2B5EF4-FFF2-40B4-BE49-F238E27FC236}">
                  <a16:creationId xmlns:a16="http://schemas.microsoft.com/office/drawing/2014/main" id="{7292F6D5-8248-0889-8104-7649408B61D1}"/>
                </a:ext>
              </a:extLst>
            </p:cNvPr>
            <p:cNvSpPr txBox="1"/>
            <p:nvPr/>
          </p:nvSpPr>
          <p:spPr>
            <a:xfrm>
              <a:off x="2774099" y="4858601"/>
              <a:ext cx="1867056" cy="900246"/>
            </a:xfrm>
            <a:prstGeom prst="rect">
              <a:avLst/>
            </a:prstGeom>
            <a:noFill/>
          </p:spPr>
          <p:txBody>
            <a:bodyPr wrap="square" lIns="0" rIns="0" rtlCol="0" anchor="b">
              <a:spAutoFit/>
            </a:bodyPr>
            <a:lstStyle/>
            <a:p>
              <a:pPr marL="171450" indent="-171450">
                <a:buFont typeface="Arial" panose="020B0604020202020204" pitchFamily="34" charset="0"/>
                <a:buChar char="•"/>
                <a:defRPr/>
              </a:pPr>
              <a:r>
                <a:rPr lang="en-US" sz="1050" kern="0" noProof="1">
                  <a:solidFill>
                    <a:srgbClr val="E7E6E6">
                      <a:lumMod val="25000"/>
                    </a:srgbClr>
                  </a:solidFill>
                </a:rPr>
                <a:t>51% overall response rate </a:t>
              </a:r>
              <a:r>
                <a:rPr lang="en-GB" sz="1050" b="0" i="0" dirty="0">
                  <a:effectLst/>
                </a:rPr>
                <a:t>11,424 respondents</a:t>
              </a:r>
            </a:p>
            <a:p>
              <a:pPr marL="171450" indent="-171450">
                <a:buFont typeface="Arial" panose="020B0604020202020204" pitchFamily="34" charset="0"/>
                <a:buChar char="•"/>
                <a:defRPr/>
              </a:pPr>
              <a:endParaRPr lang="en-US" sz="1050" kern="0" noProof="1">
                <a:solidFill>
                  <a:srgbClr val="E7E6E6">
                    <a:lumMod val="25000"/>
                  </a:srgbClr>
                </a:solidFill>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kern="0" noProof="1">
                  <a:solidFill>
                    <a:srgbClr val="E7E6E6">
                      <a:lumMod val="25000"/>
                    </a:srgbClr>
                  </a:solidFill>
                </a:rPr>
                <a:t>Quantitative findings  at organisational level</a:t>
              </a:r>
            </a:p>
          </p:txBody>
        </p:sp>
        <p:grpSp>
          <p:nvGrpSpPr>
            <p:cNvPr id="52" name="Group 51">
              <a:extLst>
                <a:ext uri="{FF2B5EF4-FFF2-40B4-BE49-F238E27FC236}">
                  <a16:creationId xmlns:a16="http://schemas.microsoft.com/office/drawing/2014/main" id="{31782555-A986-4732-8E9E-7A18AE81A307}"/>
                </a:ext>
              </a:extLst>
            </p:cNvPr>
            <p:cNvGrpSpPr/>
            <p:nvPr/>
          </p:nvGrpSpPr>
          <p:grpSpPr>
            <a:xfrm>
              <a:off x="1000166" y="3571124"/>
              <a:ext cx="864000" cy="554292"/>
              <a:chOff x="1132114" y="3097762"/>
              <a:chExt cx="2600131" cy="1828800"/>
            </a:xfrm>
          </p:grpSpPr>
          <p:sp>
            <p:nvSpPr>
              <p:cNvPr id="133" name="Rectangle 132">
                <a:extLst>
                  <a:ext uri="{FF2B5EF4-FFF2-40B4-BE49-F238E27FC236}">
                    <a16:creationId xmlns:a16="http://schemas.microsoft.com/office/drawing/2014/main" id="{0AF5481D-6BEF-892D-2A55-A02285897187}"/>
                  </a:ext>
                </a:extLst>
              </p:cNvPr>
              <p:cNvSpPr/>
              <p:nvPr/>
            </p:nvSpPr>
            <p:spPr>
              <a:xfrm>
                <a:off x="1132114" y="3097762"/>
                <a:ext cx="2600131" cy="1828800"/>
              </a:xfrm>
              <a:prstGeom prst="rect">
                <a:avLst/>
              </a:prstGeom>
              <a:solidFill>
                <a:sysClr val="window" lastClr="FFFFFF"/>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rgbClr val="002060"/>
                  </a:solidFill>
                  <a:effectLst/>
                  <a:uLnTx/>
                  <a:uFillTx/>
                  <a:latin typeface="Century Gothic" panose="020B0502020202020204" pitchFamily="34" charset="0"/>
                  <a:ea typeface="+mn-ea"/>
                  <a:cs typeface="+mn-cs"/>
                </a:endParaRPr>
              </a:p>
            </p:txBody>
          </p:sp>
          <p:sp>
            <p:nvSpPr>
              <p:cNvPr id="134" name="Rectangle 133">
                <a:extLst>
                  <a:ext uri="{FF2B5EF4-FFF2-40B4-BE49-F238E27FC236}">
                    <a16:creationId xmlns:a16="http://schemas.microsoft.com/office/drawing/2014/main" id="{13B8E020-7C87-181D-D8C0-704E83A048D4}"/>
                  </a:ext>
                </a:extLst>
              </p:cNvPr>
              <p:cNvSpPr/>
              <p:nvPr/>
            </p:nvSpPr>
            <p:spPr>
              <a:xfrm>
                <a:off x="1132114" y="4012162"/>
                <a:ext cx="2600131" cy="914400"/>
              </a:xfrm>
              <a:prstGeom prst="rect">
                <a:avLst/>
              </a:prstGeom>
              <a:solidFill>
                <a:sysClr val="windowText" lastClr="000000">
                  <a:alpha val="15000"/>
                </a:sysClr>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rgbClr val="002060"/>
                  </a:solidFill>
                  <a:effectLst/>
                  <a:uLnTx/>
                  <a:uFillTx/>
                  <a:latin typeface="Century Gothic" panose="020B0502020202020204" pitchFamily="34" charset="0"/>
                  <a:ea typeface="+mn-ea"/>
                  <a:cs typeface="+mn-cs"/>
                </a:endParaRPr>
              </a:p>
            </p:txBody>
          </p:sp>
        </p:grpSp>
        <p:grpSp>
          <p:nvGrpSpPr>
            <p:cNvPr id="53" name="Group 52">
              <a:extLst>
                <a:ext uri="{FF2B5EF4-FFF2-40B4-BE49-F238E27FC236}">
                  <a16:creationId xmlns:a16="http://schemas.microsoft.com/office/drawing/2014/main" id="{2DF3E6F2-1E15-0884-39F7-F4E99E6D4D7D}"/>
                </a:ext>
              </a:extLst>
            </p:cNvPr>
            <p:cNvGrpSpPr/>
            <p:nvPr/>
          </p:nvGrpSpPr>
          <p:grpSpPr>
            <a:xfrm>
              <a:off x="3050441" y="3571124"/>
              <a:ext cx="864000" cy="554292"/>
              <a:chOff x="1132114" y="3097762"/>
              <a:chExt cx="2600131" cy="1828800"/>
            </a:xfrm>
          </p:grpSpPr>
          <p:sp>
            <p:nvSpPr>
              <p:cNvPr id="131" name="Rectangle 130">
                <a:extLst>
                  <a:ext uri="{FF2B5EF4-FFF2-40B4-BE49-F238E27FC236}">
                    <a16:creationId xmlns:a16="http://schemas.microsoft.com/office/drawing/2014/main" id="{1BA5471A-F68D-9200-2738-82D229E8210F}"/>
                  </a:ext>
                </a:extLst>
              </p:cNvPr>
              <p:cNvSpPr/>
              <p:nvPr/>
            </p:nvSpPr>
            <p:spPr>
              <a:xfrm>
                <a:off x="1132114" y="3097762"/>
                <a:ext cx="2600131" cy="1828800"/>
              </a:xfrm>
              <a:prstGeom prst="rect">
                <a:avLst/>
              </a:prstGeom>
              <a:solidFill>
                <a:sysClr val="window" lastClr="FFFFFF"/>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rgbClr val="002060"/>
                  </a:solidFill>
                  <a:effectLst/>
                  <a:uLnTx/>
                  <a:uFillTx/>
                  <a:latin typeface="Century Gothic" panose="020B0502020202020204" pitchFamily="34" charset="0"/>
                  <a:ea typeface="+mn-ea"/>
                  <a:cs typeface="+mn-cs"/>
                </a:endParaRPr>
              </a:p>
            </p:txBody>
          </p:sp>
          <p:sp>
            <p:nvSpPr>
              <p:cNvPr id="132" name="Rectangle 131">
                <a:extLst>
                  <a:ext uri="{FF2B5EF4-FFF2-40B4-BE49-F238E27FC236}">
                    <a16:creationId xmlns:a16="http://schemas.microsoft.com/office/drawing/2014/main" id="{36D6757A-FD9C-6672-D3A5-E5F147159E1D}"/>
                  </a:ext>
                </a:extLst>
              </p:cNvPr>
              <p:cNvSpPr/>
              <p:nvPr/>
            </p:nvSpPr>
            <p:spPr>
              <a:xfrm>
                <a:off x="1132114" y="4012162"/>
                <a:ext cx="2600131" cy="914400"/>
              </a:xfrm>
              <a:prstGeom prst="rect">
                <a:avLst/>
              </a:prstGeom>
              <a:solidFill>
                <a:sysClr val="windowText" lastClr="000000">
                  <a:alpha val="15000"/>
                </a:sysClr>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srgbClr val="002060"/>
                  </a:solidFill>
                  <a:effectLst/>
                  <a:uLnTx/>
                  <a:uFillTx/>
                  <a:latin typeface="Century Gothic" panose="020B0502020202020204" pitchFamily="34" charset="0"/>
                  <a:ea typeface="+mn-ea"/>
                  <a:cs typeface="+mn-cs"/>
                </a:endParaRPr>
              </a:p>
            </p:txBody>
          </p:sp>
        </p:grpSp>
        <p:grpSp>
          <p:nvGrpSpPr>
            <p:cNvPr id="54" name="Group 53">
              <a:extLst>
                <a:ext uri="{FF2B5EF4-FFF2-40B4-BE49-F238E27FC236}">
                  <a16:creationId xmlns:a16="http://schemas.microsoft.com/office/drawing/2014/main" id="{0A077AC1-A774-8E43-1EE4-B35DD71CE5D3}"/>
                </a:ext>
              </a:extLst>
            </p:cNvPr>
            <p:cNvGrpSpPr/>
            <p:nvPr/>
          </p:nvGrpSpPr>
          <p:grpSpPr>
            <a:xfrm>
              <a:off x="5066665" y="3571124"/>
              <a:ext cx="864000" cy="554292"/>
              <a:chOff x="1132114" y="3097762"/>
              <a:chExt cx="2600131" cy="1828800"/>
            </a:xfrm>
          </p:grpSpPr>
          <p:sp>
            <p:nvSpPr>
              <p:cNvPr id="129" name="Rectangle 128">
                <a:extLst>
                  <a:ext uri="{FF2B5EF4-FFF2-40B4-BE49-F238E27FC236}">
                    <a16:creationId xmlns:a16="http://schemas.microsoft.com/office/drawing/2014/main" id="{95D4CE01-04F4-7C89-A06C-B6D8037FF04E}"/>
                  </a:ext>
                </a:extLst>
              </p:cNvPr>
              <p:cNvSpPr/>
              <p:nvPr/>
            </p:nvSpPr>
            <p:spPr>
              <a:xfrm>
                <a:off x="1132114" y="3097762"/>
                <a:ext cx="2600131" cy="1828800"/>
              </a:xfrm>
              <a:prstGeom prst="rect">
                <a:avLst/>
              </a:prstGeom>
              <a:solidFill>
                <a:sysClr val="window" lastClr="FFFFFF"/>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rgbClr val="002060"/>
                  </a:solidFill>
                  <a:effectLst/>
                  <a:uLnTx/>
                  <a:uFillTx/>
                  <a:latin typeface="Century Gothic" panose="020B0502020202020204" pitchFamily="34" charset="0"/>
                  <a:ea typeface="+mn-ea"/>
                  <a:cs typeface="+mn-cs"/>
                </a:endParaRPr>
              </a:p>
            </p:txBody>
          </p:sp>
          <p:sp>
            <p:nvSpPr>
              <p:cNvPr id="130" name="Rectangle 129">
                <a:extLst>
                  <a:ext uri="{FF2B5EF4-FFF2-40B4-BE49-F238E27FC236}">
                    <a16:creationId xmlns:a16="http://schemas.microsoft.com/office/drawing/2014/main" id="{3AC74CAA-14B5-1438-4A9A-22C60A231FB3}"/>
                  </a:ext>
                </a:extLst>
              </p:cNvPr>
              <p:cNvSpPr/>
              <p:nvPr/>
            </p:nvSpPr>
            <p:spPr>
              <a:xfrm>
                <a:off x="1132114" y="4012162"/>
                <a:ext cx="2600131" cy="914400"/>
              </a:xfrm>
              <a:prstGeom prst="rect">
                <a:avLst/>
              </a:prstGeom>
              <a:solidFill>
                <a:sysClr val="windowText" lastClr="000000">
                  <a:alpha val="15000"/>
                </a:sysClr>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rgbClr val="002060"/>
                  </a:solidFill>
                  <a:effectLst/>
                  <a:uLnTx/>
                  <a:uFillTx/>
                  <a:latin typeface="Century Gothic" panose="020B0502020202020204" pitchFamily="34" charset="0"/>
                  <a:ea typeface="+mn-ea"/>
                  <a:cs typeface="+mn-cs"/>
                </a:endParaRPr>
              </a:p>
            </p:txBody>
          </p:sp>
        </p:grpSp>
        <p:grpSp>
          <p:nvGrpSpPr>
            <p:cNvPr id="55" name="Group 54">
              <a:extLst>
                <a:ext uri="{FF2B5EF4-FFF2-40B4-BE49-F238E27FC236}">
                  <a16:creationId xmlns:a16="http://schemas.microsoft.com/office/drawing/2014/main" id="{60BCB1A7-1B08-5B8D-E547-AA7F7E7B0EAE}"/>
                </a:ext>
              </a:extLst>
            </p:cNvPr>
            <p:cNvGrpSpPr/>
            <p:nvPr/>
          </p:nvGrpSpPr>
          <p:grpSpPr>
            <a:xfrm>
              <a:off x="7082889" y="3571124"/>
              <a:ext cx="864000" cy="554292"/>
              <a:chOff x="1132114" y="3097762"/>
              <a:chExt cx="2600131" cy="1828800"/>
            </a:xfrm>
          </p:grpSpPr>
          <p:sp>
            <p:nvSpPr>
              <p:cNvPr id="127" name="Rectangle 126">
                <a:extLst>
                  <a:ext uri="{FF2B5EF4-FFF2-40B4-BE49-F238E27FC236}">
                    <a16:creationId xmlns:a16="http://schemas.microsoft.com/office/drawing/2014/main" id="{F0F091AD-0AFA-1A10-A4D2-D9072CE263D7}"/>
                  </a:ext>
                </a:extLst>
              </p:cNvPr>
              <p:cNvSpPr/>
              <p:nvPr/>
            </p:nvSpPr>
            <p:spPr>
              <a:xfrm>
                <a:off x="1132114" y="3097762"/>
                <a:ext cx="2600131" cy="1828800"/>
              </a:xfrm>
              <a:prstGeom prst="rect">
                <a:avLst/>
              </a:prstGeom>
              <a:solidFill>
                <a:sysClr val="window" lastClr="FFFFFF"/>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rgbClr val="002060"/>
                  </a:solidFill>
                  <a:effectLst/>
                  <a:uLnTx/>
                  <a:uFillTx/>
                  <a:latin typeface="Century Gothic" panose="020B0502020202020204" pitchFamily="34" charset="0"/>
                  <a:ea typeface="+mn-ea"/>
                  <a:cs typeface="+mn-cs"/>
                </a:endParaRPr>
              </a:p>
            </p:txBody>
          </p:sp>
          <p:sp>
            <p:nvSpPr>
              <p:cNvPr id="128" name="Rectangle 127">
                <a:extLst>
                  <a:ext uri="{FF2B5EF4-FFF2-40B4-BE49-F238E27FC236}">
                    <a16:creationId xmlns:a16="http://schemas.microsoft.com/office/drawing/2014/main" id="{05EE639A-B574-DA41-7F96-AF75048B836F}"/>
                  </a:ext>
                </a:extLst>
              </p:cNvPr>
              <p:cNvSpPr/>
              <p:nvPr/>
            </p:nvSpPr>
            <p:spPr>
              <a:xfrm>
                <a:off x="1132114" y="4012162"/>
                <a:ext cx="2600131" cy="914400"/>
              </a:xfrm>
              <a:prstGeom prst="rect">
                <a:avLst/>
              </a:prstGeom>
              <a:solidFill>
                <a:sysClr val="windowText" lastClr="000000">
                  <a:alpha val="15000"/>
                </a:sysClr>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rgbClr val="002060"/>
                  </a:solidFill>
                  <a:effectLst/>
                  <a:uLnTx/>
                  <a:uFillTx/>
                  <a:latin typeface="Century Gothic" panose="020B0502020202020204" pitchFamily="34" charset="0"/>
                  <a:ea typeface="+mn-ea"/>
                  <a:cs typeface="+mn-cs"/>
                </a:endParaRPr>
              </a:p>
            </p:txBody>
          </p:sp>
        </p:grpSp>
        <p:grpSp>
          <p:nvGrpSpPr>
            <p:cNvPr id="56" name="Group 55">
              <a:extLst>
                <a:ext uri="{FF2B5EF4-FFF2-40B4-BE49-F238E27FC236}">
                  <a16:creationId xmlns:a16="http://schemas.microsoft.com/office/drawing/2014/main" id="{0BA264BC-3E55-7770-D153-CF4C7F2D4676}"/>
                </a:ext>
              </a:extLst>
            </p:cNvPr>
            <p:cNvGrpSpPr/>
            <p:nvPr/>
          </p:nvGrpSpPr>
          <p:grpSpPr>
            <a:xfrm>
              <a:off x="9099113" y="3571124"/>
              <a:ext cx="864000" cy="554292"/>
              <a:chOff x="1132114" y="3097762"/>
              <a:chExt cx="2600131" cy="1828800"/>
            </a:xfrm>
          </p:grpSpPr>
          <p:sp>
            <p:nvSpPr>
              <p:cNvPr id="125" name="Rectangle 124">
                <a:extLst>
                  <a:ext uri="{FF2B5EF4-FFF2-40B4-BE49-F238E27FC236}">
                    <a16:creationId xmlns:a16="http://schemas.microsoft.com/office/drawing/2014/main" id="{6CDD99A6-3102-F14F-0C56-20C2522AA4EC}"/>
                  </a:ext>
                </a:extLst>
              </p:cNvPr>
              <p:cNvSpPr/>
              <p:nvPr/>
            </p:nvSpPr>
            <p:spPr>
              <a:xfrm>
                <a:off x="1132114" y="3097762"/>
                <a:ext cx="2600131" cy="1828800"/>
              </a:xfrm>
              <a:prstGeom prst="rect">
                <a:avLst/>
              </a:prstGeom>
              <a:solidFill>
                <a:sysClr val="window" lastClr="FFFFFF"/>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rgbClr val="002060"/>
                  </a:solidFill>
                  <a:effectLst/>
                  <a:uLnTx/>
                  <a:uFillTx/>
                  <a:latin typeface="Century Gothic" panose="020B0502020202020204" pitchFamily="34" charset="0"/>
                  <a:ea typeface="+mn-ea"/>
                  <a:cs typeface="+mn-cs"/>
                </a:endParaRPr>
              </a:p>
            </p:txBody>
          </p:sp>
          <p:sp>
            <p:nvSpPr>
              <p:cNvPr id="126" name="Rectangle 125">
                <a:extLst>
                  <a:ext uri="{FF2B5EF4-FFF2-40B4-BE49-F238E27FC236}">
                    <a16:creationId xmlns:a16="http://schemas.microsoft.com/office/drawing/2014/main" id="{A9D5BC36-AC40-712B-CB62-C196B3D18125}"/>
                  </a:ext>
                </a:extLst>
              </p:cNvPr>
              <p:cNvSpPr/>
              <p:nvPr/>
            </p:nvSpPr>
            <p:spPr>
              <a:xfrm>
                <a:off x="1132114" y="4012162"/>
                <a:ext cx="2600131" cy="914400"/>
              </a:xfrm>
              <a:prstGeom prst="rect">
                <a:avLst/>
              </a:prstGeom>
              <a:solidFill>
                <a:sysClr val="windowText" lastClr="000000">
                  <a:alpha val="15000"/>
                </a:sysClr>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rgbClr val="002060"/>
                  </a:solidFill>
                  <a:effectLst/>
                  <a:uLnTx/>
                  <a:uFillTx/>
                  <a:latin typeface="Century Gothic" panose="020B0502020202020204" pitchFamily="34" charset="0"/>
                  <a:ea typeface="+mn-ea"/>
                  <a:cs typeface="+mn-cs"/>
                </a:endParaRPr>
              </a:p>
            </p:txBody>
          </p:sp>
        </p:grpSp>
        <p:sp>
          <p:nvSpPr>
            <p:cNvPr id="57" name="Rectangle 56">
              <a:extLst>
                <a:ext uri="{FF2B5EF4-FFF2-40B4-BE49-F238E27FC236}">
                  <a16:creationId xmlns:a16="http://schemas.microsoft.com/office/drawing/2014/main" id="{C78FCF54-F1CE-95FF-27BC-98A7842476F4}"/>
                </a:ext>
              </a:extLst>
            </p:cNvPr>
            <p:cNvSpPr/>
            <p:nvPr/>
          </p:nvSpPr>
          <p:spPr>
            <a:xfrm>
              <a:off x="1792254" y="3571124"/>
              <a:ext cx="1296000" cy="554292"/>
            </a:xfrm>
            <a:prstGeom prst="rect">
              <a:avLst/>
            </a:prstGeom>
            <a:solidFill>
              <a:srgbClr val="33CCCC"/>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rgbClr val="002060"/>
                </a:solidFill>
                <a:effectLst/>
                <a:uLnTx/>
                <a:uFillTx/>
                <a:latin typeface="Century Gothic" panose="020B0502020202020204" pitchFamily="34" charset="0"/>
                <a:ea typeface="+mn-ea"/>
                <a:cs typeface="+mn-cs"/>
              </a:endParaRPr>
            </a:p>
          </p:txBody>
        </p:sp>
        <p:grpSp>
          <p:nvGrpSpPr>
            <p:cNvPr id="58" name="Group 57">
              <a:extLst>
                <a:ext uri="{FF2B5EF4-FFF2-40B4-BE49-F238E27FC236}">
                  <a16:creationId xmlns:a16="http://schemas.microsoft.com/office/drawing/2014/main" id="{862C9AEA-5C37-2B24-59BB-C79E3CF1AAD2}"/>
                </a:ext>
              </a:extLst>
            </p:cNvPr>
            <p:cNvGrpSpPr/>
            <p:nvPr/>
          </p:nvGrpSpPr>
          <p:grpSpPr>
            <a:xfrm>
              <a:off x="3808478" y="3571124"/>
              <a:ext cx="1296000" cy="554292"/>
              <a:chOff x="1132114" y="3097762"/>
              <a:chExt cx="2600131" cy="1828800"/>
            </a:xfrm>
          </p:grpSpPr>
          <p:sp>
            <p:nvSpPr>
              <p:cNvPr id="123" name="Rectangle 122">
                <a:extLst>
                  <a:ext uri="{FF2B5EF4-FFF2-40B4-BE49-F238E27FC236}">
                    <a16:creationId xmlns:a16="http://schemas.microsoft.com/office/drawing/2014/main" id="{EDD24DDC-97FE-90A8-DF77-32FC67BEBF92}"/>
                  </a:ext>
                </a:extLst>
              </p:cNvPr>
              <p:cNvSpPr/>
              <p:nvPr/>
            </p:nvSpPr>
            <p:spPr>
              <a:xfrm>
                <a:off x="1132114" y="3097762"/>
                <a:ext cx="2600131" cy="1828800"/>
              </a:xfrm>
              <a:prstGeom prst="rect">
                <a:avLst/>
              </a:prstGeom>
              <a:solidFill>
                <a:srgbClr val="4472C4">
                  <a:lumMod val="75000"/>
                </a:srgbClr>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rgbClr val="002060"/>
                  </a:solidFill>
                  <a:effectLst/>
                  <a:uLnTx/>
                  <a:uFillTx/>
                  <a:latin typeface="Century Gothic" panose="020B0502020202020204" pitchFamily="34" charset="0"/>
                  <a:ea typeface="+mn-ea"/>
                  <a:cs typeface="+mn-cs"/>
                </a:endParaRPr>
              </a:p>
            </p:txBody>
          </p:sp>
          <p:sp>
            <p:nvSpPr>
              <p:cNvPr id="124" name="Rectangle 123">
                <a:extLst>
                  <a:ext uri="{FF2B5EF4-FFF2-40B4-BE49-F238E27FC236}">
                    <a16:creationId xmlns:a16="http://schemas.microsoft.com/office/drawing/2014/main" id="{B1197595-E466-71D5-C32A-44EB13F1AB94}"/>
                  </a:ext>
                </a:extLst>
              </p:cNvPr>
              <p:cNvSpPr/>
              <p:nvPr/>
            </p:nvSpPr>
            <p:spPr>
              <a:xfrm>
                <a:off x="1132114" y="4012162"/>
                <a:ext cx="2600131" cy="914400"/>
              </a:xfrm>
              <a:prstGeom prst="rect">
                <a:avLst/>
              </a:prstGeom>
              <a:solidFill>
                <a:srgbClr val="002060">
                  <a:alpha val="30000"/>
                </a:srgbClr>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rgbClr val="002060"/>
                  </a:solidFill>
                  <a:effectLst/>
                  <a:uLnTx/>
                  <a:uFillTx/>
                  <a:latin typeface="Century Gothic" panose="020B0502020202020204" pitchFamily="34" charset="0"/>
                  <a:ea typeface="+mn-ea"/>
                  <a:cs typeface="+mn-cs"/>
                </a:endParaRPr>
              </a:p>
            </p:txBody>
          </p:sp>
        </p:grpSp>
        <p:grpSp>
          <p:nvGrpSpPr>
            <p:cNvPr id="59" name="Group 58">
              <a:extLst>
                <a:ext uri="{FF2B5EF4-FFF2-40B4-BE49-F238E27FC236}">
                  <a16:creationId xmlns:a16="http://schemas.microsoft.com/office/drawing/2014/main" id="{190BD4B8-49B8-9E59-E1D9-7C240B25164C}"/>
                </a:ext>
              </a:extLst>
            </p:cNvPr>
            <p:cNvGrpSpPr/>
            <p:nvPr/>
          </p:nvGrpSpPr>
          <p:grpSpPr>
            <a:xfrm>
              <a:off x="5824702" y="3571124"/>
              <a:ext cx="1296000" cy="554292"/>
              <a:chOff x="1132114" y="3097762"/>
              <a:chExt cx="2600131" cy="1828800"/>
            </a:xfrm>
          </p:grpSpPr>
          <p:sp>
            <p:nvSpPr>
              <p:cNvPr id="121" name="Rectangle 120">
                <a:extLst>
                  <a:ext uri="{FF2B5EF4-FFF2-40B4-BE49-F238E27FC236}">
                    <a16:creationId xmlns:a16="http://schemas.microsoft.com/office/drawing/2014/main" id="{AAF00D56-D285-6F30-7D6F-35FE306F5CAC}"/>
                  </a:ext>
                </a:extLst>
              </p:cNvPr>
              <p:cNvSpPr/>
              <p:nvPr/>
            </p:nvSpPr>
            <p:spPr>
              <a:xfrm>
                <a:off x="1132114" y="3097762"/>
                <a:ext cx="2600131" cy="1828800"/>
              </a:xfrm>
              <a:prstGeom prst="rect">
                <a:avLst/>
              </a:prstGeom>
              <a:solidFill>
                <a:srgbClr val="FFC000"/>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rgbClr val="002060"/>
                  </a:solidFill>
                  <a:effectLst/>
                  <a:uLnTx/>
                  <a:uFillTx/>
                  <a:latin typeface="Century Gothic" panose="020B0502020202020204" pitchFamily="34" charset="0"/>
                  <a:ea typeface="+mn-ea"/>
                  <a:cs typeface="+mn-cs"/>
                </a:endParaRPr>
              </a:p>
            </p:txBody>
          </p:sp>
          <p:sp>
            <p:nvSpPr>
              <p:cNvPr id="122" name="Rectangle 121">
                <a:extLst>
                  <a:ext uri="{FF2B5EF4-FFF2-40B4-BE49-F238E27FC236}">
                    <a16:creationId xmlns:a16="http://schemas.microsoft.com/office/drawing/2014/main" id="{2BB15A03-20F0-47A0-BB09-EE11D34B488E}"/>
                  </a:ext>
                </a:extLst>
              </p:cNvPr>
              <p:cNvSpPr/>
              <p:nvPr/>
            </p:nvSpPr>
            <p:spPr>
              <a:xfrm>
                <a:off x="1132114" y="4012162"/>
                <a:ext cx="2600131" cy="914400"/>
              </a:xfrm>
              <a:prstGeom prst="rect">
                <a:avLst/>
              </a:prstGeom>
              <a:solidFill>
                <a:sysClr val="windowText" lastClr="000000">
                  <a:alpha val="30000"/>
                </a:sysClr>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rgbClr val="002060"/>
                  </a:solidFill>
                  <a:effectLst/>
                  <a:uLnTx/>
                  <a:uFillTx/>
                  <a:latin typeface="Century Gothic" panose="020B0502020202020204" pitchFamily="34" charset="0"/>
                  <a:ea typeface="+mn-ea"/>
                  <a:cs typeface="+mn-cs"/>
                </a:endParaRPr>
              </a:p>
            </p:txBody>
          </p:sp>
        </p:grpSp>
        <p:grpSp>
          <p:nvGrpSpPr>
            <p:cNvPr id="60" name="Group 59">
              <a:extLst>
                <a:ext uri="{FF2B5EF4-FFF2-40B4-BE49-F238E27FC236}">
                  <a16:creationId xmlns:a16="http://schemas.microsoft.com/office/drawing/2014/main" id="{7DF05B8E-4E2B-EF34-41B5-B0307F8D5AC9}"/>
                </a:ext>
              </a:extLst>
            </p:cNvPr>
            <p:cNvGrpSpPr/>
            <p:nvPr/>
          </p:nvGrpSpPr>
          <p:grpSpPr>
            <a:xfrm>
              <a:off x="7840926" y="3571124"/>
              <a:ext cx="1296000" cy="554292"/>
              <a:chOff x="1132114" y="3097762"/>
              <a:chExt cx="2600131" cy="1828800"/>
            </a:xfrm>
          </p:grpSpPr>
          <p:sp>
            <p:nvSpPr>
              <p:cNvPr id="119" name="Rectangle 118">
                <a:extLst>
                  <a:ext uri="{FF2B5EF4-FFF2-40B4-BE49-F238E27FC236}">
                    <a16:creationId xmlns:a16="http://schemas.microsoft.com/office/drawing/2014/main" id="{BBB7CA2A-187A-322D-F0C2-A960F0BA01DC}"/>
                  </a:ext>
                </a:extLst>
              </p:cNvPr>
              <p:cNvSpPr/>
              <p:nvPr/>
            </p:nvSpPr>
            <p:spPr>
              <a:xfrm>
                <a:off x="1132114" y="3097762"/>
                <a:ext cx="2600131" cy="1828800"/>
              </a:xfrm>
              <a:prstGeom prst="rect">
                <a:avLst/>
              </a:prstGeom>
              <a:solidFill>
                <a:srgbClr val="4472C4">
                  <a:lumMod val="40000"/>
                  <a:lumOff val="60000"/>
                </a:srgbClr>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rgbClr val="002060"/>
                  </a:solidFill>
                  <a:effectLst/>
                  <a:uLnTx/>
                  <a:uFillTx/>
                  <a:latin typeface="Century Gothic" panose="020B0502020202020204" pitchFamily="34" charset="0"/>
                  <a:ea typeface="+mn-ea"/>
                  <a:cs typeface="+mn-cs"/>
                </a:endParaRPr>
              </a:p>
            </p:txBody>
          </p:sp>
          <p:sp>
            <p:nvSpPr>
              <p:cNvPr id="120" name="Rectangle 119">
                <a:extLst>
                  <a:ext uri="{FF2B5EF4-FFF2-40B4-BE49-F238E27FC236}">
                    <a16:creationId xmlns:a16="http://schemas.microsoft.com/office/drawing/2014/main" id="{B1F99B6D-F39C-76B4-DC74-9FF94D417386}"/>
                  </a:ext>
                </a:extLst>
              </p:cNvPr>
              <p:cNvSpPr/>
              <p:nvPr/>
            </p:nvSpPr>
            <p:spPr>
              <a:xfrm>
                <a:off x="1132114" y="4012162"/>
                <a:ext cx="2600131" cy="914400"/>
              </a:xfrm>
              <a:prstGeom prst="rect">
                <a:avLst/>
              </a:prstGeom>
              <a:solidFill>
                <a:sysClr val="windowText" lastClr="000000">
                  <a:alpha val="30000"/>
                </a:sysClr>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rgbClr val="002060"/>
                  </a:solidFill>
                  <a:effectLst/>
                  <a:uLnTx/>
                  <a:uFillTx/>
                  <a:latin typeface="Century Gothic" panose="020B0502020202020204" pitchFamily="34" charset="0"/>
                  <a:ea typeface="+mn-ea"/>
                  <a:cs typeface="+mn-cs"/>
                </a:endParaRPr>
              </a:p>
            </p:txBody>
          </p:sp>
        </p:grpSp>
        <p:grpSp>
          <p:nvGrpSpPr>
            <p:cNvPr id="61" name="Group 60">
              <a:extLst>
                <a:ext uri="{FF2B5EF4-FFF2-40B4-BE49-F238E27FC236}">
                  <a16:creationId xmlns:a16="http://schemas.microsoft.com/office/drawing/2014/main" id="{29E2B364-2D60-1151-AE6B-0E6AF1672143}"/>
                </a:ext>
              </a:extLst>
            </p:cNvPr>
            <p:cNvGrpSpPr/>
            <p:nvPr/>
          </p:nvGrpSpPr>
          <p:grpSpPr>
            <a:xfrm>
              <a:off x="9857150" y="3571124"/>
              <a:ext cx="1296000" cy="554292"/>
              <a:chOff x="1132114" y="3097762"/>
              <a:chExt cx="2600131" cy="1828800"/>
            </a:xfrm>
          </p:grpSpPr>
          <p:sp>
            <p:nvSpPr>
              <p:cNvPr id="117" name="Rectangle 116">
                <a:extLst>
                  <a:ext uri="{FF2B5EF4-FFF2-40B4-BE49-F238E27FC236}">
                    <a16:creationId xmlns:a16="http://schemas.microsoft.com/office/drawing/2014/main" id="{0E713EB0-E61E-07E1-193B-48B6B5DB8627}"/>
                  </a:ext>
                </a:extLst>
              </p:cNvPr>
              <p:cNvSpPr/>
              <p:nvPr/>
            </p:nvSpPr>
            <p:spPr>
              <a:xfrm>
                <a:off x="1132114" y="3097762"/>
                <a:ext cx="2600131" cy="1828800"/>
              </a:xfrm>
              <a:prstGeom prst="rect">
                <a:avLst/>
              </a:prstGeom>
              <a:solidFill>
                <a:srgbClr val="70AD47"/>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rgbClr val="002060"/>
                  </a:solidFill>
                  <a:effectLst/>
                  <a:uLnTx/>
                  <a:uFillTx/>
                  <a:latin typeface="Century Gothic" panose="020B0502020202020204" pitchFamily="34" charset="0"/>
                  <a:ea typeface="+mn-ea"/>
                  <a:cs typeface="+mn-cs"/>
                </a:endParaRPr>
              </a:p>
            </p:txBody>
          </p:sp>
          <p:sp>
            <p:nvSpPr>
              <p:cNvPr id="118" name="Rectangle 117">
                <a:extLst>
                  <a:ext uri="{FF2B5EF4-FFF2-40B4-BE49-F238E27FC236}">
                    <a16:creationId xmlns:a16="http://schemas.microsoft.com/office/drawing/2014/main" id="{81435DF4-7285-573E-257A-7F5CE40DFB3E}"/>
                  </a:ext>
                </a:extLst>
              </p:cNvPr>
              <p:cNvSpPr/>
              <p:nvPr/>
            </p:nvSpPr>
            <p:spPr>
              <a:xfrm>
                <a:off x="1132114" y="4012162"/>
                <a:ext cx="2600131" cy="914400"/>
              </a:xfrm>
              <a:prstGeom prst="rect">
                <a:avLst/>
              </a:prstGeom>
              <a:solidFill>
                <a:sysClr val="windowText" lastClr="000000">
                  <a:alpha val="30000"/>
                </a:sysClr>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rgbClr val="002060"/>
                  </a:solidFill>
                  <a:effectLst/>
                  <a:uLnTx/>
                  <a:uFillTx/>
                  <a:latin typeface="Century Gothic" panose="020B0502020202020204" pitchFamily="34" charset="0"/>
                  <a:ea typeface="+mn-ea"/>
                  <a:cs typeface="+mn-cs"/>
                </a:endParaRPr>
              </a:p>
            </p:txBody>
          </p:sp>
        </p:grpSp>
        <p:sp>
          <p:nvSpPr>
            <p:cNvPr id="62" name="TextBox 61">
              <a:extLst>
                <a:ext uri="{FF2B5EF4-FFF2-40B4-BE49-F238E27FC236}">
                  <a16:creationId xmlns:a16="http://schemas.microsoft.com/office/drawing/2014/main" id="{96544D5E-2628-3965-A581-00923849324B}"/>
                </a:ext>
              </a:extLst>
            </p:cNvPr>
            <p:cNvSpPr txBox="1"/>
            <p:nvPr/>
          </p:nvSpPr>
          <p:spPr>
            <a:xfrm>
              <a:off x="5317146" y="3611439"/>
              <a:ext cx="349776" cy="461665"/>
            </a:xfrm>
            <a:prstGeom prst="rect">
              <a:avLst/>
            </a:prstGeom>
            <a:noFill/>
          </p:spPr>
          <p:txBody>
            <a:bodyPr wrap="none"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i="0" u="none" strike="noStrike" kern="0" cap="none" spc="0" normalizeH="0" baseline="0" noProof="0" dirty="0">
                  <a:ln>
                    <a:noFill/>
                  </a:ln>
                  <a:solidFill>
                    <a:srgbClr val="FFC000"/>
                  </a:solidFill>
                  <a:effectLst/>
                  <a:uLnTx/>
                  <a:uFillTx/>
                </a:rPr>
                <a:t>3</a:t>
              </a:r>
            </a:p>
          </p:txBody>
        </p:sp>
        <p:sp>
          <p:nvSpPr>
            <p:cNvPr id="63" name="TextBox 62">
              <a:extLst>
                <a:ext uri="{FF2B5EF4-FFF2-40B4-BE49-F238E27FC236}">
                  <a16:creationId xmlns:a16="http://schemas.microsoft.com/office/drawing/2014/main" id="{BB8EDF11-6242-4A9F-8F00-4C65F4085025}"/>
                </a:ext>
              </a:extLst>
            </p:cNvPr>
            <p:cNvSpPr txBox="1"/>
            <p:nvPr/>
          </p:nvSpPr>
          <p:spPr>
            <a:xfrm>
              <a:off x="7289554" y="3617438"/>
              <a:ext cx="349776" cy="461665"/>
            </a:xfrm>
            <a:prstGeom prst="rect">
              <a:avLst/>
            </a:prstGeom>
            <a:noFill/>
          </p:spPr>
          <p:txBody>
            <a:bodyPr wrap="none"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i="0" u="none" strike="noStrike" kern="0" cap="none" spc="0" normalizeH="0" baseline="0" noProof="0" dirty="0">
                  <a:ln>
                    <a:noFill/>
                  </a:ln>
                  <a:solidFill>
                    <a:srgbClr val="4472C4">
                      <a:lumMod val="60000"/>
                      <a:lumOff val="40000"/>
                    </a:srgbClr>
                  </a:solidFill>
                  <a:effectLst/>
                  <a:uLnTx/>
                  <a:uFillTx/>
                </a:rPr>
                <a:t>4</a:t>
              </a:r>
            </a:p>
          </p:txBody>
        </p:sp>
        <p:sp>
          <p:nvSpPr>
            <p:cNvPr id="64" name="TextBox 63">
              <a:extLst>
                <a:ext uri="{FF2B5EF4-FFF2-40B4-BE49-F238E27FC236}">
                  <a16:creationId xmlns:a16="http://schemas.microsoft.com/office/drawing/2014/main" id="{67333960-8652-C18B-F088-86EE9C28DE72}"/>
                </a:ext>
              </a:extLst>
            </p:cNvPr>
            <p:cNvSpPr txBox="1"/>
            <p:nvPr/>
          </p:nvSpPr>
          <p:spPr>
            <a:xfrm>
              <a:off x="9338667" y="3617438"/>
              <a:ext cx="349776" cy="461665"/>
            </a:xfrm>
            <a:prstGeom prst="rect">
              <a:avLst/>
            </a:prstGeom>
            <a:noFill/>
          </p:spPr>
          <p:txBody>
            <a:bodyPr wrap="none"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i="0" u="none" strike="noStrike" kern="0" cap="none" spc="0" normalizeH="0" baseline="0" noProof="0" dirty="0">
                  <a:ln>
                    <a:noFill/>
                  </a:ln>
                  <a:solidFill>
                    <a:srgbClr val="70AD47"/>
                  </a:solidFill>
                  <a:effectLst/>
                  <a:uLnTx/>
                  <a:uFillTx/>
                </a:rPr>
                <a:t>5</a:t>
              </a:r>
            </a:p>
          </p:txBody>
        </p:sp>
        <p:sp>
          <p:nvSpPr>
            <p:cNvPr id="65" name="TextBox 64">
              <a:extLst>
                <a:ext uri="{FF2B5EF4-FFF2-40B4-BE49-F238E27FC236}">
                  <a16:creationId xmlns:a16="http://schemas.microsoft.com/office/drawing/2014/main" id="{F318A651-A4B1-DFA9-2F96-9DBB23BB22B3}"/>
                </a:ext>
              </a:extLst>
            </p:cNvPr>
            <p:cNvSpPr txBox="1"/>
            <p:nvPr/>
          </p:nvSpPr>
          <p:spPr>
            <a:xfrm>
              <a:off x="3257106" y="3620764"/>
              <a:ext cx="349776" cy="461665"/>
            </a:xfrm>
            <a:prstGeom prst="rect">
              <a:avLst/>
            </a:prstGeom>
            <a:noFill/>
          </p:spPr>
          <p:txBody>
            <a:bodyPr wrap="none"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i="0" u="none" strike="noStrike" kern="0" cap="none" spc="0" normalizeH="0" baseline="0" noProof="0" dirty="0">
                  <a:ln>
                    <a:noFill/>
                  </a:ln>
                  <a:solidFill>
                    <a:srgbClr val="4472C4">
                      <a:lumMod val="75000"/>
                    </a:srgbClr>
                  </a:solidFill>
                  <a:effectLst/>
                  <a:uLnTx/>
                  <a:uFillTx/>
                </a:rPr>
                <a:t>2</a:t>
              </a:r>
            </a:p>
          </p:txBody>
        </p:sp>
        <p:sp>
          <p:nvSpPr>
            <p:cNvPr id="66" name="TextBox 65">
              <a:extLst>
                <a:ext uri="{FF2B5EF4-FFF2-40B4-BE49-F238E27FC236}">
                  <a16:creationId xmlns:a16="http://schemas.microsoft.com/office/drawing/2014/main" id="{C6B1AD85-4FA2-DA79-53D6-340464C7ABAE}"/>
                </a:ext>
              </a:extLst>
            </p:cNvPr>
            <p:cNvSpPr txBox="1"/>
            <p:nvPr/>
          </p:nvSpPr>
          <p:spPr>
            <a:xfrm>
              <a:off x="559532" y="1415713"/>
              <a:ext cx="1542524" cy="307777"/>
            </a:xfrm>
            <a:prstGeom prst="rect">
              <a:avLst/>
            </a:prstGeom>
            <a:noFill/>
          </p:spPr>
          <p:txBody>
            <a:bodyPr wrap="square" lIns="0" rIns="0" rtlCol="0" anchor="b">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1">
                  <a:ln>
                    <a:noFill/>
                  </a:ln>
                  <a:solidFill>
                    <a:srgbClr val="33CCCC"/>
                  </a:solidFill>
                  <a:effectLst/>
                  <a:uLnTx/>
                  <a:uFillTx/>
                </a:rPr>
                <a:t>Setting the Scene</a:t>
              </a:r>
            </a:p>
          </p:txBody>
        </p:sp>
        <p:sp>
          <p:nvSpPr>
            <p:cNvPr id="67" name="TextBox 66">
              <a:extLst>
                <a:ext uri="{FF2B5EF4-FFF2-40B4-BE49-F238E27FC236}">
                  <a16:creationId xmlns:a16="http://schemas.microsoft.com/office/drawing/2014/main" id="{CEB8C302-4499-43D7-95D1-B25D7DFA4F84}"/>
                </a:ext>
              </a:extLst>
            </p:cNvPr>
            <p:cNvSpPr txBox="1"/>
            <p:nvPr/>
          </p:nvSpPr>
          <p:spPr>
            <a:xfrm>
              <a:off x="2519739" y="4512888"/>
              <a:ext cx="1897979" cy="307777"/>
            </a:xfrm>
            <a:prstGeom prst="rect">
              <a:avLst/>
            </a:prstGeom>
            <a:noFill/>
          </p:spPr>
          <p:txBody>
            <a:bodyPr wrap="square" lIns="0" rIns="0" rtlCol="0" anchor="b">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1">
                  <a:ln>
                    <a:noFill/>
                  </a:ln>
                  <a:solidFill>
                    <a:srgbClr val="4472C4">
                      <a:lumMod val="75000"/>
                    </a:srgbClr>
                  </a:solidFill>
                  <a:effectLst/>
                  <a:uLnTx/>
                  <a:uFillTx/>
                </a:rPr>
                <a:t>Headline Results</a:t>
              </a:r>
            </a:p>
          </p:txBody>
        </p:sp>
        <p:sp>
          <p:nvSpPr>
            <p:cNvPr id="68" name="TextBox 67">
              <a:extLst>
                <a:ext uri="{FF2B5EF4-FFF2-40B4-BE49-F238E27FC236}">
                  <a16:creationId xmlns:a16="http://schemas.microsoft.com/office/drawing/2014/main" id="{F37A5799-4ED8-42FA-2391-094FAA219B6E}"/>
                </a:ext>
              </a:extLst>
            </p:cNvPr>
            <p:cNvSpPr txBox="1"/>
            <p:nvPr/>
          </p:nvSpPr>
          <p:spPr>
            <a:xfrm>
              <a:off x="4672619" y="1200269"/>
              <a:ext cx="1902753" cy="523220"/>
            </a:xfrm>
            <a:prstGeom prst="rect">
              <a:avLst/>
            </a:prstGeom>
            <a:noFill/>
          </p:spPr>
          <p:txBody>
            <a:bodyPr wrap="square" lIns="0" rIns="0" rtlCol="0" anchor="b">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1">
                  <a:ln>
                    <a:noFill/>
                  </a:ln>
                  <a:solidFill>
                    <a:srgbClr val="FFC000"/>
                  </a:solidFill>
                  <a:effectLst/>
                  <a:uLnTx/>
                  <a:uFillTx/>
                </a:rPr>
                <a:t>In-depth analysis and alignment</a:t>
              </a:r>
            </a:p>
          </p:txBody>
        </p:sp>
        <p:sp>
          <p:nvSpPr>
            <p:cNvPr id="69" name="TextBox 68">
              <a:extLst>
                <a:ext uri="{FF2B5EF4-FFF2-40B4-BE49-F238E27FC236}">
                  <a16:creationId xmlns:a16="http://schemas.microsoft.com/office/drawing/2014/main" id="{A4E7463A-1D86-BDE8-EDD4-7DD890CA9976}"/>
                </a:ext>
              </a:extLst>
            </p:cNvPr>
            <p:cNvSpPr txBox="1"/>
            <p:nvPr/>
          </p:nvSpPr>
          <p:spPr>
            <a:xfrm>
              <a:off x="6743627" y="4521100"/>
              <a:ext cx="1542524" cy="307777"/>
            </a:xfrm>
            <a:prstGeom prst="rect">
              <a:avLst/>
            </a:prstGeom>
            <a:noFill/>
          </p:spPr>
          <p:txBody>
            <a:bodyPr wrap="square" lIns="0" rIns="0" rtlCol="0" anchor="b">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1">
                  <a:ln>
                    <a:noFill/>
                  </a:ln>
                  <a:solidFill>
                    <a:srgbClr val="4472C4">
                      <a:lumMod val="60000"/>
                      <a:lumOff val="40000"/>
                    </a:srgbClr>
                  </a:solidFill>
                  <a:effectLst/>
                  <a:uLnTx/>
                  <a:uFillTx/>
                </a:rPr>
                <a:t>Benchmarking</a:t>
              </a:r>
            </a:p>
          </p:txBody>
        </p:sp>
        <p:sp>
          <p:nvSpPr>
            <p:cNvPr id="70" name="TextBox 69">
              <a:extLst>
                <a:ext uri="{FF2B5EF4-FFF2-40B4-BE49-F238E27FC236}">
                  <a16:creationId xmlns:a16="http://schemas.microsoft.com/office/drawing/2014/main" id="{0FB2750B-E1DF-2EB0-4F34-4D35F18AD25C}"/>
                </a:ext>
              </a:extLst>
            </p:cNvPr>
            <p:cNvSpPr txBox="1"/>
            <p:nvPr/>
          </p:nvSpPr>
          <p:spPr>
            <a:xfrm>
              <a:off x="8786151" y="1111855"/>
              <a:ext cx="2136378" cy="954107"/>
            </a:xfrm>
            <a:prstGeom prst="rect">
              <a:avLst/>
            </a:prstGeom>
            <a:noFill/>
          </p:spPr>
          <p:txBody>
            <a:bodyPr wrap="square" lIns="0" rIns="0" rtlCol="0" anchor="b">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1">
                  <a:ln>
                    <a:noFill/>
                  </a:ln>
                  <a:solidFill>
                    <a:srgbClr val="70AD47"/>
                  </a:solidFill>
                  <a:effectLst/>
                  <a:uLnTx/>
                  <a:uFillTx/>
                </a:rPr>
                <a:t>Further analysis + engagement to support action planning and prioritisation </a:t>
              </a:r>
            </a:p>
          </p:txBody>
        </p:sp>
        <p:sp>
          <p:nvSpPr>
            <p:cNvPr id="71" name="TextBox 70">
              <a:extLst>
                <a:ext uri="{FF2B5EF4-FFF2-40B4-BE49-F238E27FC236}">
                  <a16:creationId xmlns:a16="http://schemas.microsoft.com/office/drawing/2014/main" id="{3B4B30C8-464C-2BCA-2311-7C8D6EC5A154}"/>
                </a:ext>
              </a:extLst>
            </p:cNvPr>
            <p:cNvSpPr txBox="1"/>
            <p:nvPr/>
          </p:nvSpPr>
          <p:spPr>
            <a:xfrm>
              <a:off x="1257279" y="3604323"/>
              <a:ext cx="349775" cy="461665"/>
            </a:xfrm>
            <a:prstGeom prst="rect">
              <a:avLst/>
            </a:prstGeom>
            <a:noFill/>
          </p:spPr>
          <p:txBody>
            <a:bodyPr wrap="none"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i="0" u="none" strike="noStrike" kern="0" cap="none" spc="0" normalizeH="0" baseline="0" noProof="0" dirty="0">
                  <a:ln>
                    <a:noFill/>
                  </a:ln>
                  <a:solidFill>
                    <a:srgbClr val="33CCCC"/>
                  </a:solidFill>
                  <a:effectLst/>
                  <a:uLnTx/>
                  <a:uFillTx/>
                </a:rPr>
                <a:t>1</a:t>
              </a:r>
            </a:p>
          </p:txBody>
        </p:sp>
        <p:sp>
          <p:nvSpPr>
            <p:cNvPr id="72" name="Rectangle 71">
              <a:extLst>
                <a:ext uri="{FF2B5EF4-FFF2-40B4-BE49-F238E27FC236}">
                  <a16:creationId xmlns:a16="http://schemas.microsoft.com/office/drawing/2014/main" id="{2FCC938B-700D-029F-CBA9-644C65C920A7}"/>
                </a:ext>
              </a:extLst>
            </p:cNvPr>
            <p:cNvSpPr/>
            <p:nvPr/>
          </p:nvSpPr>
          <p:spPr>
            <a:xfrm>
              <a:off x="1792254" y="3844593"/>
              <a:ext cx="1296000" cy="277146"/>
            </a:xfrm>
            <a:prstGeom prst="rect">
              <a:avLst/>
            </a:prstGeom>
            <a:solidFill>
              <a:srgbClr val="4472C4">
                <a:lumMod val="50000"/>
                <a:alpha val="30000"/>
              </a:srgbClr>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rgbClr val="002060"/>
                </a:solidFill>
                <a:effectLst/>
                <a:uLnTx/>
                <a:uFillTx/>
                <a:latin typeface="Century Gothic" panose="020B0502020202020204" pitchFamily="34" charset="0"/>
                <a:ea typeface="+mn-ea"/>
                <a:cs typeface="+mn-cs"/>
              </a:endParaRPr>
            </a:p>
          </p:txBody>
        </p:sp>
        <p:grpSp>
          <p:nvGrpSpPr>
            <p:cNvPr id="73" name="Group 72">
              <a:extLst>
                <a:ext uri="{FF2B5EF4-FFF2-40B4-BE49-F238E27FC236}">
                  <a16:creationId xmlns:a16="http://schemas.microsoft.com/office/drawing/2014/main" id="{90F6E396-A128-A6AC-0EDB-D33825B500EE}"/>
                </a:ext>
              </a:extLst>
            </p:cNvPr>
            <p:cNvGrpSpPr/>
            <p:nvPr/>
          </p:nvGrpSpPr>
          <p:grpSpPr>
            <a:xfrm>
              <a:off x="6985809" y="1996657"/>
              <a:ext cx="957263" cy="957263"/>
              <a:chOff x="1069473" y="4452937"/>
              <a:chExt cx="1276350" cy="1276350"/>
            </a:xfrm>
          </p:grpSpPr>
          <p:sp>
            <p:nvSpPr>
              <p:cNvPr id="115" name="Oval 114">
                <a:extLst>
                  <a:ext uri="{FF2B5EF4-FFF2-40B4-BE49-F238E27FC236}">
                    <a16:creationId xmlns:a16="http://schemas.microsoft.com/office/drawing/2014/main" id="{7E95A10D-310A-F214-C621-DB6124EE33DE}"/>
                  </a:ext>
                </a:extLst>
              </p:cNvPr>
              <p:cNvSpPr/>
              <p:nvPr/>
            </p:nvSpPr>
            <p:spPr>
              <a:xfrm>
                <a:off x="1069473" y="4452937"/>
                <a:ext cx="1276350" cy="1276350"/>
              </a:xfrm>
              <a:prstGeom prst="ellipse">
                <a:avLst/>
              </a:prstGeom>
              <a:solidFill>
                <a:srgbClr val="E7E6E6"/>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16" name="Freeform: Shape 46">
                <a:extLst>
                  <a:ext uri="{FF2B5EF4-FFF2-40B4-BE49-F238E27FC236}">
                    <a16:creationId xmlns:a16="http://schemas.microsoft.com/office/drawing/2014/main" id="{DBA505F1-DB8E-ED8D-21FF-E78A0351FE6C}"/>
                  </a:ext>
                </a:extLst>
              </p:cNvPr>
              <p:cNvSpPr/>
              <p:nvPr/>
            </p:nvSpPr>
            <p:spPr>
              <a:xfrm>
                <a:off x="1069473" y="5037153"/>
                <a:ext cx="1276350" cy="692134"/>
              </a:xfrm>
              <a:custGeom>
                <a:avLst/>
                <a:gdLst>
                  <a:gd name="connsiteX0" fmla="*/ 5440 w 1276350"/>
                  <a:gd name="connsiteY0" fmla="*/ 0 h 692134"/>
                  <a:gd name="connsiteX1" fmla="*/ 12966 w 1276350"/>
                  <a:gd name="connsiteY1" fmla="*/ 74656 h 692134"/>
                  <a:gd name="connsiteX2" fmla="*/ 638175 w 1276350"/>
                  <a:gd name="connsiteY2" fmla="*/ 584216 h 692134"/>
                  <a:gd name="connsiteX3" fmla="*/ 1263385 w 1276350"/>
                  <a:gd name="connsiteY3" fmla="*/ 74656 h 692134"/>
                  <a:gd name="connsiteX4" fmla="*/ 1270911 w 1276350"/>
                  <a:gd name="connsiteY4" fmla="*/ 0 h 692134"/>
                  <a:gd name="connsiteX5" fmla="*/ 1276350 w 1276350"/>
                  <a:gd name="connsiteY5" fmla="*/ 53959 h 692134"/>
                  <a:gd name="connsiteX6" fmla="*/ 638175 w 1276350"/>
                  <a:gd name="connsiteY6" fmla="*/ 692134 h 692134"/>
                  <a:gd name="connsiteX7" fmla="*/ 0 w 1276350"/>
                  <a:gd name="connsiteY7" fmla="*/ 53959 h 69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76350" h="692134">
                    <a:moveTo>
                      <a:pt x="5440" y="0"/>
                    </a:moveTo>
                    <a:lnTo>
                      <a:pt x="12966" y="74656"/>
                    </a:lnTo>
                    <a:cubicBezTo>
                      <a:pt x="72473" y="365461"/>
                      <a:pt x="329778" y="584216"/>
                      <a:pt x="638175" y="584216"/>
                    </a:cubicBezTo>
                    <a:cubicBezTo>
                      <a:pt x="946572" y="584216"/>
                      <a:pt x="1203877" y="365461"/>
                      <a:pt x="1263385" y="74656"/>
                    </a:cubicBezTo>
                    <a:lnTo>
                      <a:pt x="1270911" y="0"/>
                    </a:lnTo>
                    <a:lnTo>
                      <a:pt x="1276350" y="53959"/>
                    </a:lnTo>
                    <a:cubicBezTo>
                      <a:pt x="1276350" y="406413"/>
                      <a:pt x="990629" y="692134"/>
                      <a:pt x="638175" y="692134"/>
                    </a:cubicBezTo>
                    <a:cubicBezTo>
                      <a:pt x="285721" y="692134"/>
                      <a:pt x="0" y="406413"/>
                      <a:pt x="0" y="53959"/>
                    </a:cubicBezTo>
                    <a:close/>
                  </a:path>
                </a:pathLst>
              </a:custGeom>
              <a:solidFill>
                <a:sysClr val="windowText" lastClr="000000">
                  <a:alpha val="30000"/>
                </a:sysClr>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sp>
          <p:nvSpPr>
            <p:cNvPr id="74" name="Rectangle 73">
              <a:extLst>
                <a:ext uri="{FF2B5EF4-FFF2-40B4-BE49-F238E27FC236}">
                  <a16:creationId xmlns:a16="http://schemas.microsoft.com/office/drawing/2014/main" id="{195286F4-3A9F-CAE2-6D1E-FC5207636C7D}"/>
                </a:ext>
              </a:extLst>
            </p:cNvPr>
            <p:cNvSpPr/>
            <p:nvPr/>
          </p:nvSpPr>
          <p:spPr>
            <a:xfrm>
              <a:off x="1406597" y="4116756"/>
              <a:ext cx="45719" cy="565289"/>
            </a:xfrm>
            <a:prstGeom prst="rect">
              <a:avLst/>
            </a:prstGeom>
            <a:solidFill>
              <a:srgbClr val="33CCCC"/>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nvGrpSpPr>
            <p:cNvPr id="75" name="Group 74">
              <a:extLst>
                <a:ext uri="{FF2B5EF4-FFF2-40B4-BE49-F238E27FC236}">
                  <a16:creationId xmlns:a16="http://schemas.microsoft.com/office/drawing/2014/main" id="{719DF2CD-C7DF-1938-9995-D1F1335884C3}"/>
                </a:ext>
              </a:extLst>
            </p:cNvPr>
            <p:cNvGrpSpPr/>
            <p:nvPr/>
          </p:nvGrpSpPr>
          <p:grpSpPr>
            <a:xfrm>
              <a:off x="941645" y="4646286"/>
              <a:ext cx="957263" cy="957263"/>
              <a:chOff x="1069473" y="4452937"/>
              <a:chExt cx="1276350" cy="1276350"/>
            </a:xfrm>
          </p:grpSpPr>
          <p:sp>
            <p:nvSpPr>
              <p:cNvPr id="113" name="Oval 112">
                <a:extLst>
                  <a:ext uri="{FF2B5EF4-FFF2-40B4-BE49-F238E27FC236}">
                    <a16:creationId xmlns:a16="http://schemas.microsoft.com/office/drawing/2014/main" id="{55683A4D-BE61-5388-3983-1B9B8C8EEC93}"/>
                  </a:ext>
                </a:extLst>
              </p:cNvPr>
              <p:cNvSpPr/>
              <p:nvPr/>
            </p:nvSpPr>
            <p:spPr>
              <a:xfrm>
                <a:off x="1069473" y="4452937"/>
                <a:ext cx="1276350" cy="1276350"/>
              </a:xfrm>
              <a:prstGeom prst="ellipse">
                <a:avLst/>
              </a:prstGeom>
              <a:solidFill>
                <a:srgbClr val="E7E6E6"/>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14" name="Freeform: Shape 46">
                <a:extLst>
                  <a:ext uri="{FF2B5EF4-FFF2-40B4-BE49-F238E27FC236}">
                    <a16:creationId xmlns:a16="http://schemas.microsoft.com/office/drawing/2014/main" id="{17D7BD3C-652F-B189-9FA5-943C3BF22B83}"/>
                  </a:ext>
                </a:extLst>
              </p:cNvPr>
              <p:cNvSpPr/>
              <p:nvPr/>
            </p:nvSpPr>
            <p:spPr>
              <a:xfrm>
                <a:off x="1069473" y="5037153"/>
                <a:ext cx="1276350" cy="692134"/>
              </a:xfrm>
              <a:custGeom>
                <a:avLst/>
                <a:gdLst>
                  <a:gd name="connsiteX0" fmla="*/ 5440 w 1276350"/>
                  <a:gd name="connsiteY0" fmla="*/ 0 h 692134"/>
                  <a:gd name="connsiteX1" fmla="*/ 12966 w 1276350"/>
                  <a:gd name="connsiteY1" fmla="*/ 74656 h 692134"/>
                  <a:gd name="connsiteX2" fmla="*/ 638175 w 1276350"/>
                  <a:gd name="connsiteY2" fmla="*/ 584216 h 692134"/>
                  <a:gd name="connsiteX3" fmla="*/ 1263385 w 1276350"/>
                  <a:gd name="connsiteY3" fmla="*/ 74656 h 692134"/>
                  <a:gd name="connsiteX4" fmla="*/ 1270911 w 1276350"/>
                  <a:gd name="connsiteY4" fmla="*/ 0 h 692134"/>
                  <a:gd name="connsiteX5" fmla="*/ 1276350 w 1276350"/>
                  <a:gd name="connsiteY5" fmla="*/ 53959 h 692134"/>
                  <a:gd name="connsiteX6" fmla="*/ 638175 w 1276350"/>
                  <a:gd name="connsiteY6" fmla="*/ 692134 h 692134"/>
                  <a:gd name="connsiteX7" fmla="*/ 0 w 1276350"/>
                  <a:gd name="connsiteY7" fmla="*/ 53959 h 69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76350" h="692134">
                    <a:moveTo>
                      <a:pt x="5440" y="0"/>
                    </a:moveTo>
                    <a:lnTo>
                      <a:pt x="12966" y="74656"/>
                    </a:lnTo>
                    <a:cubicBezTo>
                      <a:pt x="72473" y="365461"/>
                      <a:pt x="329778" y="584216"/>
                      <a:pt x="638175" y="584216"/>
                    </a:cubicBezTo>
                    <a:cubicBezTo>
                      <a:pt x="946572" y="584216"/>
                      <a:pt x="1203877" y="365461"/>
                      <a:pt x="1263385" y="74656"/>
                    </a:cubicBezTo>
                    <a:lnTo>
                      <a:pt x="1270911" y="0"/>
                    </a:lnTo>
                    <a:lnTo>
                      <a:pt x="1276350" y="53959"/>
                    </a:lnTo>
                    <a:cubicBezTo>
                      <a:pt x="1276350" y="406413"/>
                      <a:pt x="990629" y="692134"/>
                      <a:pt x="638175" y="692134"/>
                    </a:cubicBezTo>
                    <a:cubicBezTo>
                      <a:pt x="285721" y="692134"/>
                      <a:pt x="0" y="406413"/>
                      <a:pt x="0" y="53959"/>
                    </a:cubicBezTo>
                    <a:close/>
                  </a:path>
                </a:pathLst>
              </a:custGeom>
              <a:solidFill>
                <a:sysClr val="windowText" lastClr="000000">
                  <a:alpha val="30000"/>
                </a:sysClr>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76" name="Graphic 20" descr="Head with gears">
              <a:extLst>
                <a:ext uri="{FF2B5EF4-FFF2-40B4-BE49-F238E27FC236}">
                  <a16:creationId xmlns:a16="http://schemas.microsoft.com/office/drawing/2014/main" id="{F1AA728B-C87C-DD36-0F9E-3A81911DECD2}"/>
                </a:ext>
              </a:extLst>
            </p:cNvPr>
            <p:cNvGrpSpPr/>
            <p:nvPr/>
          </p:nvGrpSpPr>
          <p:grpSpPr>
            <a:xfrm>
              <a:off x="1183470" y="4769874"/>
              <a:ext cx="517343" cy="638365"/>
              <a:chOff x="2613653" y="7144008"/>
              <a:chExt cx="601102" cy="707179"/>
            </a:xfrm>
            <a:solidFill>
              <a:srgbClr val="003A76"/>
            </a:solidFill>
          </p:grpSpPr>
          <p:sp>
            <p:nvSpPr>
              <p:cNvPr id="110" name="Freeform: Shape 32">
                <a:extLst>
                  <a:ext uri="{FF2B5EF4-FFF2-40B4-BE49-F238E27FC236}">
                    <a16:creationId xmlns:a16="http://schemas.microsoft.com/office/drawing/2014/main" id="{0FD024D0-37A1-EDC9-474A-DF7133A7FE92}"/>
                  </a:ext>
                </a:extLst>
              </p:cNvPr>
              <p:cNvSpPr/>
              <p:nvPr/>
            </p:nvSpPr>
            <p:spPr>
              <a:xfrm>
                <a:off x="2869299" y="7268648"/>
                <a:ext cx="70717" cy="70717"/>
              </a:xfrm>
              <a:custGeom>
                <a:avLst/>
                <a:gdLst>
                  <a:gd name="connsiteX0" fmla="*/ 37127 w 70717"/>
                  <a:gd name="connsiteY0" fmla="*/ 0 h 70717"/>
                  <a:gd name="connsiteX1" fmla="*/ 0 w 70717"/>
                  <a:gd name="connsiteY1" fmla="*/ 37127 h 70717"/>
                  <a:gd name="connsiteX2" fmla="*/ 37127 w 70717"/>
                  <a:gd name="connsiteY2" fmla="*/ 74254 h 70717"/>
                  <a:gd name="connsiteX3" fmla="*/ 74254 w 70717"/>
                  <a:gd name="connsiteY3" fmla="*/ 37127 h 70717"/>
                  <a:gd name="connsiteX4" fmla="*/ 37127 w 70717"/>
                  <a:gd name="connsiteY4" fmla="*/ 0 h 707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717" h="70717">
                    <a:moveTo>
                      <a:pt x="37127" y="0"/>
                    </a:moveTo>
                    <a:cubicBezTo>
                      <a:pt x="16795" y="0"/>
                      <a:pt x="0" y="16796"/>
                      <a:pt x="0" y="37127"/>
                    </a:cubicBezTo>
                    <a:cubicBezTo>
                      <a:pt x="0" y="57458"/>
                      <a:pt x="16795" y="74254"/>
                      <a:pt x="37127" y="74254"/>
                    </a:cubicBezTo>
                    <a:cubicBezTo>
                      <a:pt x="57458" y="74254"/>
                      <a:pt x="74254" y="57458"/>
                      <a:pt x="74254" y="37127"/>
                    </a:cubicBezTo>
                    <a:cubicBezTo>
                      <a:pt x="74254" y="16796"/>
                      <a:pt x="57458" y="0"/>
                      <a:pt x="37127" y="0"/>
                    </a:cubicBezTo>
                    <a:close/>
                  </a:path>
                </a:pathLst>
              </a:custGeom>
              <a:solidFill>
                <a:srgbClr val="33CCCC"/>
              </a:solidFill>
              <a:ln w="8830"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black"/>
                  </a:solidFill>
                  <a:effectLst/>
                  <a:uLnTx/>
                  <a:uFillTx/>
                  <a:latin typeface="Calibri" panose="020F0502020204030204"/>
                </a:endParaRPr>
              </a:p>
            </p:txBody>
          </p:sp>
          <p:sp>
            <p:nvSpPr>
              <p:cNvPr id="111" name="Freeform: Shape 34">
                <a:extLst>
                  <a:ext uri="{FF2B5EF4-FFF2-40B4-BE49-F238E27FC236}">
                    <a16:creationId xmlns:a16="http://schemas.microsoft.com/office/drawing/2014/main" id="{798100AA-EF1F-FE5A-41F4-788079E5AF1C}"/>
                  </a:ext>
                </a:extLst>
              </p:cNvPr>
              <p:cNvSpPr/>
              <p:nvPr/>
            </p:nvSpPr>
            <p:spPr>
              <a:xfrm>
                <a:off x="2757918" y="7448095"/>
                <a:ext cx="70718" cy="70718"/>
              </a:xfrm>
              <a:custGeom>
                <a:avLst/>
                <a:gdLst>
                  <a:gd name="connsiteX0" fmla="*/ 74254 w 70717"/>
                  <a:gd name="connsiteY0" fmla="*/ 37127 h 70717"/>
                  <a:gd name="connsiteX1" fmla="*/ 37127 w 70717"/>
                  <a:gd name="connsiteY1" fmla="*/ 74254 h 70717"/>
                  <a:gd name="connsiteX2" fmla="*/ 0 w 70717"/>
                  <a:gd name="connsiteY2" fmla="*/ 37127 h 70717"/>
                  <a:gd name="connsiteX3" fmla="*/ 37127 w 70717"/>
                  <a:gd name="connsiteY3" fmla="*/ 0 h 70717"/>
                  <a:gd name="connsiteX4" fmla="*/ 74254 w 70717"/>
                  <a:gd name="connsiteY4" fmla="*/ 37127 h 707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717" h="70717">
                    <a:moveTo>
                      <a:pt x="74254" y="37127"/>
                    </a:moveTo>
                    <a:cubicBezTo>
                      <a:pt x="74254" y="57632"/>
                      <a:pt x="57632" y="74254"/>
                      <a:pt x="37127" y="74254"/>
                    </a:cubicBezTo>
                    <a:cubicBezTo>
                      <a:pt x="16622" y="74254"/>
                      <a:pt x="0" y="57632"/>
                      <a:pt x="0" y="37127"/>
                    </a:cubicBezTo>
                    <a:cubicBezTo>
                      <a:pt x="0" y="16622"/>
                      <a:pt x="16622" y="0"/>
                      <a:pt x="37127" y="0"/>
                    </a:cubicBezTo>
                    <a:cubicBezTo>
                      <a:pt x="57632" y="0"/>
                      <a:pt x="74254" y="16622"/>
                      <a:pt x="74254" y="37127"/>
                    </a:cubicBezTo>
                    <a:close/>
                  </a:path>
                </a:pathLst>
              </a:custGeom>
              <a:solidFill>
                <a:srgbClr val="33CCCC"/>
              </a:solidFill>
              <a:ln w="8830"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black"/>
                  </a:solidFill>
                  <a:effectLst/>
                  <a:uLnTx/>
                  <a:uFillTx/>
                  <a:latin typeface="Calibri" panose="020F0502020204030204"/>
                </a:endParaRPr>
              </a:p>
            </p:txBody>
          </p:sp>
          <p:sp>
            <p:nvSpPr>
              <p:cNvPr id="112" name="Freeform: Shape 42">
                <a:extLst>
                  <a:ext uri="{FF2B5EF4-FFF2-40B4-BE49-F238E27FC236}">
                    <a16:creationId xmlns:a16="http://schemas.microsoft.com/office/drawing/2014/main" id="{4E3F3099-069D-D05D-6F45-87196C5887AD}"/>
                  </a:ext>
                </a:extLst>
              </p:cNvPr>
              <p:cNvSpPr/>
              <p:nvPr/>
            </p:nvSpPr>
            <p:spPr>
              <a:xfrm>
                <a:off x="2613653" y="7144008"/>
                <a:ext cx="601102" cy="707179"/>
              </a:xfrm>
              <a:custGeom>
                <a:avLst/>
                <a:gdLst>
                  <a:gd name="connsiteX0" fmla="*/ 397966 w 601102"/>
                  <a:gd name="connsiteY0" fmla="*/ 174143 h 707179"/>
                  <a:gd name="connsiteX1" fmla="*/ 375866 w 601102"/>
                  <a:gd name="connsiteY1" fmla="*/ 184751 h 707179"/>
                  <a:gd name="connsiteX2" fmla="*/ 367027 w 601102"/>
                  <a:gd name="connsiteY2" fmla="*/ 204198 h 707179"/>
                  <a:gd name="connsiteX3" fmla="*/ 374982 w 601102"/>
                  <a:gd name="connsiteY3" fmla="*/ 227181 h 707179"/>
                  <a:gd name="connsiteX4" fmla="*/ 357303 w 601102"/>
                  <a:gd name="connsiteY4" fmla="*/ 244861 h 707179"/>
                  <a:gd name="connsiteX5" fmla="*/ 334320 w 601102"/>
                  <a:gd name="connsiteY5" fmla="*/ 236905 h 707179"/>
                  <a:gd name="connsiteX6" fmla="*/ 314872 w 601102"/>
                  <a:gd name="connsiteY6" fmla="*/ 244861 h 707179"/>
                  <a:gd name="connsiteX7" fmla="*/ 304265 w 601102"/>
                  <a:gd name="connsiteY7" fmla="*/ 266076 h 707179"/>
                  <a:gd name="connsiteX8" fmla="*/ 279513 w 601102"/>
                  <a:gd name="connsiteY8" fmla="*/ 266076 h 707179"/>
                  <a:gd name="connsiteX9" fmla="*/ 268906 w 601102"/>
                  <a:gd name="connsiteY9" fmla="*/ 243977 h 707179"/>
                  <a:gd name="connsiteX10" fmla="*/ 249458 w 601102"/>
                  <a:gd name="connsiteY10" fmla="*/ 236021 h 707179"/>
                  <a:gd name="connsiteX11" fmla="*/ 226475 w 601102"/>
                  <a:gd name="connsiteY11" fmla="*/ 243977 h 707179"/>
                  <a:gd name="connsiteX12" fmla="*/ 208795 w 601102"/>
                  <a:gd name="connsiteY12" fmla="*/ 226297 h 707179"/>
                  <a:gd name="connsiteX13" fmla="*/ 216751 w 601102"/>
                  <a:gd name="connsiteY13" fmla="*/ 203314 h 707179"/>
                  <a:gd name="connsiteX14" fmla="*/ 208795 w 601102"/>
                  <a:gd name="connsiteY14" fmla="*/ 183867 h 707179"/>
                  <a:gd name="connsiteX15" fmla="*/ 186696 w 601102"/>
                  <a:gd name="connsiteY15" fmla="*/ 173259 h 707179"/>
                  <a:gd name="connsiteX16" fmla="*/ 186696 w 601102"/>
                  <a:gd name="connsiteY16" fmla="*/ 148508 h 707179"/>
                  <a:gd name="connsiteX17" fmla="*/ 208795 w 601102"/>
                  <a:gd name="connsiteY17" fmla="*/ 137900 h 707179"/>
                  <a:gd name="connsiteX18" fmla="*/ 216751 w 601102"/>
                  <a:gd name="connsiteY18" fmla="*/ 118453 h 707179"/>
                  <a:gd name="connsiteX19" fmla="*/ 209679 w 601102"/>
                  <a:gd name="connsiteY19" fmla="*/ 95469 h 707179"/>
                  <a:gd name="connsiteX20" fmla="*/ 227359 w 601102"/>
                  <a:gd name="connsiteY20" fmla="*/ 77790 h 707179"/>
                  <a:gd name="connsiteX21" fmla="*/ 250342 w 601102"/>
                  <a:gd name="connsiteY21" fmla="*/ 85745 h 707179"/>
                  <a:gd name="connsiteX22" fmla="*/ 269790 w 601102"/>
                  <a:gd name="connsiteY22" fmla="*/ 77790 h 707179"/>
                  <a:gd name="connsiteX23" fmla="*/ 280397 w 601102"/>
                  <a:gd name="connsiteY23" fmla="*/ 55690 h 707179"/>
                  <a:gd name="connsiteX24" fmla="*/ 305149 w 601102"/>
                  <a:gd name="connsiteY24" fmla="*/ 55690 h 707179"/>
                  <a:gd name="connsiteX25" fmla="*/ 315756 w 601102"/>
                  <a:gd name="connsiteY25" fmla="*/ 76906 h 707179"/>
                  <a:gd name="connsiteX26" fmla="*/ 335204 w 601102"/>
                  <a:gd name="connsiteY26" fmla="*/ 84862 h 707179"/>
                  <a:gd name="connsiteX27" fmla="*/ 358187 w 601102"/>
                  <a:gd name="connsiteY27" fmla="*/ 76906 h 707179"/>
                  <a:gd name="connsiteX28" fmla="*/ 375866 w 601102"/>
                  <a:gd name="connsiteY28" fmla="*/ 94585 h 707179"/>
                  <a:gd name="connsiteX29" fmla="*/ 367911 w 601102"/>
                  <a:gd name="connsiteY29" fmla="*/ 117569 h 707179"/>
                  <a:gd name="connsiteX30" fmla="*/ 375866 w 601102"/>
                  <a:gd name="connsiteY30" fmla="*/ 137016 h 707179"/>
                  <a:gd name="connsiteX31" fmla="*/ 397966 w 601102"/>
                  <a:gd name="connsiteY31" fmla="*/ 147624 h 707179"/>
                  <a:gd name="connsiteX32" fmla="*/ 397966 w 601102"/>
                  <a:gd name="connsiteY32" fmla="*/ 174143 h 707179"/>
                  <a:gd name="connsiteX33" fmla="*/ 286585 w 601102"/>
                  <a:gd name="connsiteY33" fmla="*/ 353590 h 707179"/>
                  <a:gd name="connsiteX34" fmla="*/ 264486 w 601102"/>
                  <a:gd name="connsiteY34" fmla="*/ 364197 h 707179"/>
                  <a:gd name="connsiteX35" fmla="*/ 256530 w 601102"/>
                  <a:gd name="connsiteY35" fmla="*/ 383645 h 707179"/>
                  <a:gd name="connsiteX36" fmla="*/ 263602 w 601102"/>
                  <a:gd name="connsiteY36" fmla="*/ 406628 h 707179"/>
                  <a:gd name="connsiteX37" fmla="*/ 245922 w 601102"/>
                  <a:gd name="connsiteY37" fmla="*/ 424308 h 707179"/>
                  <a:gd name="connsiteX38" fmla="*/ 222939 w 601102"/>
                  <a:gd name="connsiteY38" fmla="*/ 416352 h 707179"/>
                  <a:gd name="connsiteX39" fmla="*/ 203492 w 601102"/>
                  <a:gd name="connsiteY39" fmla="*/ 424308 h 707179"/>
                  <a:gd name="connsiteX40" fmla="*/ 193768 w 601102"/>
                  <a:gd name="connsiteY40" fmla="*/ 445523 h 707179"/>
                  <a:gd name="connsiteX41" fmla="*/ 169017 w 601102"/>
                  <a:gd name="connsiteY41" fmla="*/ 445523 h 707179"/>
                  <a:gd name="connsiteX42" fmla="*/ 158409 w 601102"/>
                  <a:gd name="connsiteY42" fmla="*/ 423424 h 707179"/>
                  <a:gd name="connsiteX43" fmla="*/ 138961 w 601102"/>
                  <a:gd name="connsiteY43" fmla="*/ 415468 h 707179"/>
                  <a:gd name="connsiteX44" fmla="*/ 115978 w 601102"/>
                  <a:gd name="connsiteY44" fmla="*/ 422540 h 707179"/>
                  <a:gd name="connsiteX45" fmla="*/ 98299 w 601102"/>
                  <a:gd name="connsiteY45" fmla="*/ 404860 h 707179"/>
                  <a:gd name="connsiteX46" fmla="*/ 106254 w 601102"/>
                  <a:gd name="connsiteY46" fmla="*/ 381877 h 707179"/>
                  <a:gd name="connsiteX47" fmla="*/ 98299 w 601102"/>
                  <a:gd name="connsiteY47" fmla="*/ 362429 h 707179"/>
                  <a:gd name="connsiteX48" fmla="*/ 76199 w 601102"/>
                  <a:gd name="connsiteY48" fmla="*/ 351822 h 707179"/>
                  <a:gd name="connsiteX49" fmla="*/ 76199 w 601102"/>
                  <a:gd name="connsiteY49" fmla="*/ 327070 h 707179"/>
                  <a:gd name="connsiteX50" fmla="*/ 98299 w 601102"/>
                  <a:gd name="connsiteY50" fmla="*/ 316463 h 707179"/>
                  <a:gd name="connsiteX51" fmla="*/ 106254 w 601102"/>
                  <a:gd name="connsiteY51" fmla="*/ 297015 h 707179"/>
                  <a:gd name="connsiteX52" fmla="*/ 98299 w 601102"/>
                  <a:gd name="connsiteY52" fmla="*/ 274032 h 707179"/>
                  <a:gd name="connsiteX53" fmla="*/ 115978 w 601102"/>
                  <a:gd name="connsiteY53" fmla="*/ 256352 h 707179"/>
                  <a:gd name="connsiteX54" fmla="*/ 138961 w 601102"/>
                  <a:gd name="connsiteY54" fmla="*/ 264308 h 707179"/>
                  <a:gd name="connsiteX55" fmla="*/ 158409 w 601102"/>
                  <a:gd name="connsiteY55" fmla="*/ 256352 h 707179"/>
                  <a:gd name="connsiteX56" fmla="*/ 169017 w 601102"/>
                  <a:gd name="connsiteY56" fmla="*/ 234253 h 707179"/>
                  <a:gd name="connsiteX57" fmla="*/ 194652 w 601102"/>
                  <a:gd name="connsiteY57" fmla="*/ 234253 h 707179"/>
                  <a:gd name="connsiteX58" fmla="*/ 205259 w 601102"/>
                  <a:gd name="connsiteY58" fmla="*/ 256352 h 707179"/>
                  <a:gd name="connsiteX59" fmla="*/ 224707 w 601102"/>
                  <a:gd name="connsiteY59" fmla="*/ 264308 h 707179"/>
                  <a:gd name="connsiteX60" fmla="*/ 247690 w 601102"/>
                  <a:gd name="connsiteY60" fmla="*/ 256352 h 707179"/>
                  <a:gd name="connsiteX61" fmla="*/ 265370 w 601102"/>
                  <a:gd name="connsiteY61" fmla="*/ 274032 h 707179"/>
                  <a:gd name="connsiteX62" fmla="*/ 257414 w 601102"/>
                  <a:gd name="connsiteY62" fmla="*/ 297015 h 707179"/>
                  <a:gd name="connsiteX63" fmla="*/ 265370 w 601102"/>
                  <a:gd name="connsiteY63" fmla="*/ 316463 h 707179"/>
                  <a:gd name="connsiteX64" fmla="*/ 287469 w 601102"/>
                  <a:gd name="connsiteY64" fmla="*/ 327070 h 707179"/>
                  <a:gd name="connsiteX65" fmla="*/ 286585 w 601102"/>
                  <a:gd name="connsiteY65" fmla="*/ 353590 h 707179"/>
                  <a:gd name="connsiteX66" fmla="*/ 286585 w 601102"/>
                  <a:gd name="connsiteY66" fmla="*/ 353590 h 707179"/>
                  <a:gd name="connsiteX67" fmla="*/ 592440 w 601102"/>
                  <a:gd name="connsiteY67" fmla="*/ 386297 h 707179"/>
                  <a:gd name="connsiteX68" fmla="*/ 531446 w 601102"/>
                  <a:gd name="connsiteY68" fmla="*/ 280220 h 707179"/>
                  <a:gd name="connsiteX69" fmla="*/ 531446 w 601102"/>
                  <a:gd name="connsiteY69" fmla="*/ 275800 h 707179"/>
                  <a:gd name="connsiteX70" fmla="*/ 401502 w 601102"/>
                  <a:gd name="connsiteY70" fmla="*/ 37127 h 707179"/>
                  <a:gd name="connsiteX71" fmla="*/ 130122 w 601102"/>
                  <a:gd name="connsiteY71" fmla="*/ 37127 h 707179"/>
                  <a:gd name="connsiteX72" fmla="*/ 177 w 601102"/>
                  <a:gd name="connsiteY72" fmla="*/ 275800 h 707179"/>
                  <a:gd name="connsiteX73" fmla="*/ 104486 w 601102"/>
                  <a:gd name="connsiteY73" fmla="*/ 489722 h 707179"/>
                  <a:gd name="connsiteX74" fmla="*/ 104486 w 601102"/>
                  <a:gd name="connsiteY74" fmla="*/ 713367 h 707179"/>
                  <a:gd name="connsiteX75" fmla="*/ 383822 w 601102"/>
                  <a:gd name="connsiteY75" fmla="*/ 713367 h 707179"/>
                  <a:gd name="connsiteX76" fmla="*/ 383822 w 601102"/>
                  <a:gd name="connsiteY76" fmla="*/ 607290 h 707179"/>
                  <a:gd name="connsiteX77" fmla="*/ 427137 w 601102"/>
                  <a:gd name="connsiteY77" fmla="*/ 607290 h 707179"/>
                  <a:gd name="connsiteX78" fmla="*/ 501391 w 601102"/>
                  <a:gd name="connsiteY78" fmla="*/ 576351 h 707179"/>
                  <a:gd name="connsiteX79" fmla="*/ 531446 w 601102"/>
                  <a:gd name="connsiteY79" fmla="*/ 501213 h 707179"/>
                  <a:gd name="connsiteX80" fmla="*/ 531446 w 601102"/>
                  <a:gd name="connsiteY80" fmla="*/ 448175 h 707179"/>
                  <a:gd name="connsiteX81" fmla="*/ 570341 w 601102"/>
                  <a:gd name="connsiteY81" fmla="*/ 448175 h 707179"/>
                  <a:gd name="connsiteX82" fmla="*/ 592440 w 601102"/>
                  <a:gd name="connsiteY82" fmla="*/ 386297 h 707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601102" h="707179">
                    <a:moveTo>
                      <a:pt x="397966" y="174143"/>
                    </a:moveTo>
                    <a:lnTo>
                      <a:pt x="375866" y="184751"/>
                    </a:lnTo>
                    <a:cubicBezTo>
                      <a:pt x="374098" y="191822"/>
                      <a:pt x="370563" y="198010"/>
                      <a:pt x="367027" y="204198"/>
                    </a:cubicBezTo>
                    <a:lnTo>
                      <a:pt x="374982" y="227181"/>
                    </a:lnTo>
                    <a:lnTo>
                      <a:pt x="357303" y="244861"/>
                    </a:lnTo>
                    <a:lnTo>
                      <a:pt x="334320" y="236905"/>
                    </a:lnTo>
                    <a:cubicBezTo>
                      <a:pt x="328132" y="240441"/>
                      <a:pt x="321944" y="243093"/>
                      <a:pt x="314872" y="244861"/>
                    </a:cubicBezTo>
                    <a:lnTo>
                      <a:pt x="304265" y="266076"/>
                    </a:lnTo>
                    <a:lnTo>
                      <a:pt x="279513" y="266076"/>
                    </a:lnTo>
                    <a:lnTo>
                      <a:pt x="268906" y="243977"/>
                    </a:lnTo>
                    <a:cubicBezTo>
                      <a:pt x="261834" y="242209"/>
                      <a:pt x="255646" y="239557"/>
                      <a:pt x="249458" y="236021"/>
                    </a:cubicBezTo>
                    <a:lnTo>
                      <a:pt x="226475" y="243977"/>
                    </a:lnTo>
                    <a:lnTo>
                      <a:pt x="208795" y="226297"/>
                    </a:lnTo>
                    <a:lnTo>
                      <a:pt x="216751" y="203314"/>
                    </a:lnTo>
                    <a:cubicBezTo>
                      <a:pt x="213215" y="197126"/>
                      <a:pt x="210563" y="190938"/>
                      <a:pt x="208795" y="183867"/>
                    </a:cubicBezTo>
                    <a:lnTo>
                      <a:pt x="186696" y="173259"/>
                    </a:lnTo>
                    <a:lnTo>
                      <a:pt x="186696" y="148508"/>
                    </a:lnTo>
                    <a:lnTo>
                      <a:pt x="208795" y="137900"/>
                    </a:lnTo>
                    <a:cubicBezTo>
                      <a:pt x="210563" y="130828"/>
                      <a:pt x="213215" y="124640"/>
                      <a:pt x="216751" y="118453"/>
                    </a:cubicBezTo>
                    <a:lnTo>
                      <a:pt x="209679" y="95469"/>
                    </a:lnTo>
                    <a:lnTo>
                      <a:pt x="227359" y="77790"/>
                    </a:lnTo>
                    <a:lnTo>
                      <a:pt x="250342" y="85745"/>
                    </a:lnTo>
                    <a:cubicBezTo>
                      <a:pt x="256530" y="82210"/>
                      <a:pt x="262718" y="79558"/>
                      <a:pt x="269790" y="77790"/>
                    </a:cubicBezTo>
                    <a:lnTo>
                      <a:pt x="280397" y="55690"/>
                    </a:lnTo>
                    <a:lnTo>
                      <a:pt x="305149" y="55690"/>
                    </a:lnTo>
                    <a:lnTo>
                      <a:pt x="315756" y="76906"/>
                    </a:lnTo>
                    <a:cubicBezTo>
                      <a:pt x="322828" y="78674"/>
                      <a:pt x="329016" y="81326"/>
                      <a:pt x="335204" y="84862"/>
                    </a:cubicBezTo>
                    <a:lnTo>
                      <a:pt x="358187" y="76906"/>
                    </a:lnTo>
                    <a:lnTo>
                      <a:pt x="375866" y="94585"/>
                    </a:lnTo>
                    <a:lnTo>
                      <a:pt x="367911" y="117569"/>
                    </a:lnTo>
                    <a:cubicBezTo>
                      <a:pt x="371447" y="123756"/>
                      <a:pt x="374098" y="129944"/>
                      <a:pt x="375866" y="137016"/>
                    </a:cubicBezTo>
                    <a:lnTo>
                      <a:pt x="397966" y="147624"/>
                    </a:lnTo>
                    <a:lnTo>
                      <a:pt x="397966" y="174143"/>
                    </a:lnTo>
                    <a:close/>
                    <a:moveTo>
                      <a:pt x="286585" y="353590"/>
                    </a:moveTo>
                    <a:lnTo>
                      <a:pt x="264486" y="364197"/>
                    </a:lnTo>
                    <a:cubicBezTo>
                      <a:pt x="262718" y="371269"/>
                      <a:pt x="260066" y="377457"/>
                      <a:pt x="256530" y="383645"/>
                    </a:cubicBezTo>
                    <a:lnTo>
                      <a:pt x="263602" y="406628"/>
                    </a:lnTo>
                    <a:lnTo>
                      <a:pt x="245922" y="424308"/>
                    </a:lnTo>
                    <a:lnTo>
                      <a:pt x="222939" y="416352"/>
                    </a:lnTo>
                    <a:cubicBezTo>
                      <a:pt x="216751" y="419888"/>
                      <a:pt x="210563" y="422540"/>
                      <a:pt x="203492" y="424308"/>
                    </a:cubicBezTo>
                    <a:lnTo>
                      <a:pt x="193768" y="445523"/>
                    </a:lnTo>
                    <a:lnTo>
                      <a:pt x="169017" y="445523"/>
                    </a:lnTo>
                    <a:lnTo>
                      <a:pt x="158409" y="423424"/>
                    </a:lnTo>
                    <a:cubicBezTo>
                      <a:pt x="151337" y="421656"/>
                      <a:pt x="145149" y="419004"/>
                      <a:pt x="138961" y="415468"/>
                    </a:cubicBezTo>
                    <a:lnTo>
                      <a:pt x="115978" y="422540"/>
                    </a:lnTo>
                    <a:lnTo>
                      <a:pt x="98299" y="404860"/>
                    </a:lnTo>
                    <a:lnTo>
                      <a:pt x="106254" y="381877"/>
                    </a:lnTo>
                    <a:cubicBezTo>
                      <a:pt x="102718" y="375689"/>
                      <a:pt x="100067" y="369501"/>
                      <a:pt x="98299" y="362429"/>
                    </a:cubicBezTo>
                    <a:lnTo>
                      <a:pt x="76199" y="351822"/>
                    </a:lnTo>
                    <a:lnTo>
                      <a:pt x="76199" y="327070"/>
                    </a:lnTo>
                    <a:lnTo>
                      <a:pt x="98299" y="316463"/>
                    </a:lnTo>
                    <a:cubicBezTo>
                      <a:pt x="100067" y="309391"/>
                      <a:pt x="102718" y="303203"/>
                      <a:pt x="106254" y="297015"/>
                    </a:cubicBezTo>
                    <a:lnTo>
                      <a:pt x="98299" y="274032"/>
                    </a:lnTo>
                    <a:lnTo>
                      <a:pt x="115978" y="256352"/>
                    </a:lnTo>
                    <a:lnTo>
                      <a:pt x="138961" y="264308"/>
                    </a:lnTo>
                    <a:cubicBezTo>
                      <a:pt x="145149" y="260772"/>
                      <a:pt x="151337" y="258120"/>
                      <a:pt x="158409" y="256352"/>
                    </a:cubicBezTo>
                    <a:lnTo>
                      <a:pt x="169017" y="234253"/>
                    </a:lnTo>
                    <a:lnTo>
                      <a:pt x="194652" y="234253"/>
                    </a:lnTo>
                    <a:lnTo>
                      <a:pt x="205259" y="256352"/>
                    </a:lnTo>
                    <a:cubicBezTo>
                      <a:pt x="212331" y="258120"/>
                      <a:pt x="218519" y="260772"/>
                      <a:pt x="224707" y="264308"/>
                    </a:cubicBezTo>
                    <a:lnTo>
                      <a:pt x="247690" y="256352"/>
                    </a:lnTo>
                    <a:lnTo>
                      <a:pt x="265370" y="274032"/>
                    </a:lnTo>
                    <a:lnTo>
                      <a:pt x="257414" y="297015"/>
                    </a:lnTo>
                    <a:cubicBezTo>
                      <a:pt x="260950" y="303203"/>
                      <a:pt x="263602" y="309391"/>
                      <a:pt x="265370" y="316463"/>
                    </a:cubicBezTo>
                    <a:lnTo>
                      <a:pt x="287469" y="327070"/>
                    </a:lnTo>
                    <a:lnTo>
                      <a:pt x="286585" y="353590"/>
                    </a:lnTo>
                    <a:lnTo>
                      <a:pt x="286585" y="353590"/>
                    </a:lnTo>
                    <a:close/>
                    <a:moveTo>
                      <a:pt x="592440" y="386297"/>
                    </a:moveTo>
                    <a:lnTo>
                      <a:pt x="531446" y="280220"/>
                    </a:lnTo>
                    <a:lnTo>
                      <a:pt x="531446" y="275800"/>
                    </a:lnTo>
                    <a:cubicBezTo>
                      <a:pt x="534982" y="178563"/>
                      <a:pt x="485479" y="87513"/>
                      <a:pt x="401502" y="37127"/>
                    </a:cubicBezTo>
                    <a:cubicBezTo>
                      <a:pt x="317524" y="-12376"/>
                      <a:pt x="214099" y="-12376"/>
                      <a:pt x="130122" y="37127"/>
                    </a:cubicBezTo>
                    <a:cubicBezTo>
                      <a:pt x="46144" y="86629"/>
                      <a:pt x="-3358" y="178563"/>
                      <a:pt x="177" y="275800"/>
                    </a:cubicBezTo>
                    <a:cubicBezTo>
                      <a:pt x="177" y="359777"/>
                      <a:pt x="38188" y="438451"/>
                      <a:pt x="104486" y="489722"/>
                    </a:cubicBezTo>
                    <a:lnTo>
                      <a:pt x="104486" y="713367"/>
                    </a:lnTo>
                    <a:lnTo>
                      <a:pt x="383822" y="713367"/>
                    </a:lnTo>
                    <a:lnTo>
                      <a:pt x="383822" y="607290"/>
                    </a:lnTo>
                    <a:lnTo>
                      <a:pt x="427137" y="607290"/>
                    </a:lnTo>
                    <a:cubicBezTo>
                      <a:pt x="455424" y="607290"/>
                      <a:pt x="481943" y="595798"/>
                      <a:pt x="501391" y="576351"/>
                    </a:cubicBezTo>
                    <a:cubicBezTo>
                      <a:pt x="520838" y="556020"/>
                      <a:pt x="531446" y="529500"/>
                      <a:pt x="531446" y="501213"/>
                    </a:cubicBezTo>
                    <a:lnTo>
                      <a:pt x="531446" y="448175"/>
                    </a:lnTo>
                    <a:lnTo>
                      <a:pt x="570341" y="448175"/>
                    </a:lnTo>
                    <a:cubicBezTo>
                      <a:pt x="593324" y="445523"/>
                      <a:pt x="613655" y="419004"/>
                      <a:pt x="592440" y="386297"/>
                    </a:cubicBezTo>
                    <a:close/>
                  </a:path>
                </a:pathLst>
              </a:custGeom>
              <a:solidFill>
                <a:srgbClr val="33CCCC"/>
              </a:solidFill>
              <a:ln w="8830"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black"/>
                  </a:solidFill>
                  <a:effectLst/>
                  <a:uLnTx/>
                  <a:uFillTx/>
                  <a:latin typeface="Calibri" panose="020F0502020204030204"/>
                </a:endParaRPr>
              </a:p>
            </p:txBody>
          </p:sp>
        </p:grpSp>
        <p:sp>
          <p:nvSpPr>
            <p:cNvPr id="77" name="Rectangle 76">
              <a:extLst>
                <a:ext uri="{FF2B5EF4-FFF2-40B4-BE49-F238E27FC236}">
                  <a16:creationId xmlns:a16="http://schemas.microsoft.com/office/drawing/2014/main" id="{9114140D-8BFF-CC48-5718-1577EEF45FEA}"/>
                </a:ext>
              </a:extLst>
            </p:cNvPr>
            <p:cNvSpPr/>
            <p:nvPr/>
          </p:nvSpPr>
          <p:spPr>
            <a:xfrm>
              <a:off x="3421643" y="2979877"/>
              <a:ext cx="51967" cy="565289"/>
            </a:xfrm>
            <a:prstGeom prst="rect">
              <a:avLst/>
            </a:prstGeom>
            <a:solidFill>
              <a:srgbClr val="4472C4">
                <a:lumMod val="75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nvGrpSpPr>
            <p:cNvPr id="78" name="Group 77">
              <a:extLst>
                <a:ext uri="{FF2B5EF4-FFF2-40B4-BE49-F238E27FC236}">
                  <a16:creationId xmlns:a16="http://schemas.microsoft.com/office/drawing/2014/main" id="{681D84F1-2E6C-250F-2F49-C0A6981D3665}"/>
                </a:ext>
              </a:extLst>
            </p:cNvPr>
            <p:cNvGrpSpPr/>
            <p:nvPr/>
          </p:nvGrpSpPr>
          <p:grpSpPr>
            <a:xfrm>
              <a:off x="2953361" y="2042377"/>
              <a:ext cx="957263" cy="957263"/>
              <a:chOff x="1069473" y="4452937"/>
              <a:chExt cx="1276350" cy="1276350"/>
            </a:xfrm>
          </p:grpSpPr>
          <p:sp>
            <p:nvSpPr>
              <p:cNvPr id="108" name="Oval 107">
                <a:extLst>
                  <a:ext uri="{FF2B5EF4-FFF2-40B4-BE49-F238E27FC236}">
                    <a16:creationId xmlns:a16="http://schemas.microsoft.com/office/drawing/2014/main" id="{3E016D06-BC08-8190-615E-0B4970CADDA5}"/>
                  </a:ext>
                </a:extLst>
              </p:cNvPr>
              <p:cNvSpPr/>
              <p:nvPr/>
            </p:nvSpPr>
            <p:spPr>
              <a:xfrm>
                <a:off x="1069473" y="4452937"/>
                <a:ext cx="1276350" cy="1276350"/>
              </a:xfrm>
              <a:prstGeom prst="ellipse">
                <a:avLst/>
              </a:prstGeom>
              <a:solidFill>
                <a:srgbClr val="E7E6E6"/>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09" name="Freeform: Shape 46">
                <a:extLst>
                  <a:ext uri="{FF2B5EF4-FFF2-40B4-BE49-F238E27FC236}">
                    <a16:creationId xmlns:a16="http://schemas.microsoft.com/office/drawing/2014/main" id="{21CDE000-5F29-C562-488B-B13FB51AE5D5}"/>
                  </a:ext>
                </a:extLst>
              </p:cNvPr>
              <p:cNvSpPr/>
              <p:nvPr/>
            </p:nvSpPr>
            <p:spPr>
              <a:xfrm>
                <a:off x="1069473" y="5037153"/>
                <a:ext cx="1276350" cy="692134"/>
              </a:xfrm>
              <a:custGeom>
                <a:avLst/>
                <a:gdLst>
                  <a:gd name="connsiteX0" fmla="*/ 5440 w 1276350"/>
                  <a:gd name="connsiteY0" fmla="*/ 0 h 692134"/>
                  <a:gd name="connsiteX1" fmla="*/ 12966 w 1276350"/>
                  <a:gd name="connsiteY1" fmla="*/ 74656 h 692134"/>
                  <a:gd name="connsiteX2" fmla="*/ 638175 w 1276350"/>
                  <a:gd name="connsiteY2" fmla="*/ 584216 h 692134"/>
                  <a:gd name="connsiteX3" fmla="*/ 1263385 w 1276350"/>
                  <a:gd name="connsiteY3" fmla="*/ 74656 h 692134"/>
                  <a:gd name="connsiteX4" fmla="*/ 1270911 w 1276350"/>
                  <a:gd name="connsiteY4" fmla="*/ 0 h 692134"/>
                  <a:gd name="connsiteX5" fmla="*/ 1276350 w 1276350"/>
                  <a:gd name="connsiteY5" fmla="*/ 53959 h 692134"/>
                  <a:gd name="connsiteX6" fmla="*/ 638175 w 1276350"/>
                  <a:gd name="connsiteY6" fmla="*/ 692134 h 692134"/>
                  <a:gd name="connsiteX7" fmla="*/ 0 w 1276350"/>
                  <a:gd name="connsiteY7" fmla="*/ 53959 h 69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76350" h="692134">
                    <a:moveTo>
                      <a:pt x="5440" y="0"/>
                    </a:moveTo>
                    <a:lnTo>
                      <a:pt x="12966" y="74656"/>
                    </a:lnTo>
                    <a:cubicBezTo>
                      <a:pt x="72473" y="365461"/>
                      <a:pt x="329778" y="584216"/>
                      <a:pt x="638175" y="584216"/>
                    </a:cubicBezTo>
                    <a:cubicBezTo>
                      <a:pt x="946572" y="584216"/>
                      <a:pt x="1203877" y="365461"/>
                      <a:pt x="1263385" y="74656"/>
                    </a:cubicBezTo>
                    <a:lnTo>
                      <a:pt x="1270911" y="0"/>
                    </a:lnTo>
                    <a:lnTo>
                      <a:pt x="1276350" y="53959"/>
                    </a:lnTo>
                    <a:cubicBezTo>
                      <a:pt x="1276350" y="406413"/>
                      <a:pt x="990629" y="692134"/>
                      <a:pt x="638175" y="692134"/>
                    </a:cubicBezTo>
                    <a:cubicBezTo>
                      <a:pt x="285721" y="692134"/>
                      <a:pt x="0" y="406413"/>
                      <a:pt x="0" y="53959"/>
                    </a:cubicBezTo>
                    <a:close/>
                  </a:path>
                </a:pathLst>
              </a:custGeom>
              <a:solidFill>
                <a:sysClr val="windowText" lastClr="000000">
                  <a:alpha val="30000"/>
                </a:sysClr>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pic>
          <p:nvPicPr>
            <p:cNvPr id="79" name="Picture 78">
              <a:extLst>
                <a:ext uri="{FF2B5EF4-FFF2-40B4-BE49-F238E27FC236}">
                  <a16:creationId xmlns:a16="http://schemas.microsoft.com/office/drawing/2014/main" id="{EF5E1DCC-9D57-5B65-8AB9-92F36BF71929}"/>
                </a:ext>
              </a:extLst>
            </p:cNvPr>
            <p:cNvPicPr>
              <a:picLocks noChangeAspect="1"/>
            </p:cNvPicPr>
            <p:nvPr/>
          </p:nvPicPr>
          <p:blipFill rotWithShape="1">
            <a:blip r:embed="rId4" cstate="print">
              <a:duotone>
                <a:srgbClr val="4472C4">
                  <a:shade val="45000"/>
                  <a:satMod val="135000"/>
                </a:srgbClr>
                <a:prstClr val="white"/>
              </a:duotone>
              <a:extLst>
                <a:ext uri="{28A0092B-C50C-407E-A947-70E740481C1C}">
                  <a14:useLocalDpi xmlns:a14="http://schemas.microsoft.com/office/drawing/2010/main" val="0"/>
                </a:ext>
              </a:extLst>
            </a:blip>
            <a:srcRect b="15556"/>
            <a:stretch/>
          </p:blipFill>
          <p:spPr>
            <a:xfrm>
              <a:off x="3018977" y="2135930"/>
              <a:ext cx="864030" cy="729626"/>
            </a:xfrm>
            <a:prstGeom prst="rect">
              <a:avLst/>
            </a:prstGeom>
          </p:spPr>
        </p:pic>
        <p:sp>
          <p:nvSpPr>
            <p:cNvPr id="80" name="Rectangle 79">
              <a:extLst>
                <a:ext uri="{FF2B5EF4-FFF2-40B4-BE49-F238E27FC236}">
                  <a16:creationId xmlns:a16="http://schemas.microsoft.com/office/drawing/2014/main" id="{18CDCC8B-1424-ECD2-52E6-94280C3DCE59}"/>
                </a:ext>
              </a:extLst>
            </p:cNvPr>
            <p:cNvSpPr/>
            <p:nvPr/>
          </p:nvSpPr>
          <p:spPr>
            <a:xfrm>
              <a:off x="5475804" y="4116756"/>
              <a:ext cx="45719" cy="565289"/>
            </a:xfrm>
            <a:prstGeom prst="rect">
              <a:avLst/>
            </a:prstGeom>
            <a:solidFill>
              <a:srgbClr val="FFC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nvGrpSpPr>
            <p:cNvPr id="81" name="Group 80">
              <a:extLst>
                <a:ext uri="{FF2B5EF4-FFF2-40B4-BE49-F238E27FC236}">
                  <a16:creationId xmlns:a16="http://schemas.microsoft.com/office/drawing/2014/main" id="{345E15AD-4494-A363-F7DD-9DBD437630BE}"/>
                </a:ext>
              </a:extLst>
            </p:cNvPr>
            <p:cNvGrpSpPr/>
            <p:nvPr/>
          </p:nvGrpSpPr>
          <p:grpSpPr>
            <a:xfrm>
              <a:off x="5020033" y="4586874"/>
              <a:ext cx="957263" cy="957263"/>
              <a:chOff x="1069473" y="4452937"/>
              <a:chExt cx="1276350" cy="1276350"/>
            </a:xfrm>
          </p:grpSpPr>
          <p:sp>
            <p:nvSpPr>
              <p:cNvPr id="106" name="Oval 105">
                <a:extLst>
                  <a:ext uri="{FF2B5EF4-FFF2-40B4-BE49-F238E27FC236}">
                    <a16:creationId xmlns:a16="http://schemas.microsoft.com/office/drawing/2014/main" id="{56F01FF5-070D-0699-0ADC-F6132AE203D1}"/>
                  </a:ext>
                </a:extLst>
              </p:cNvPr>
              <p:cNvSpPr/>
              <p:nvPr/>
            </p:nvSpPr>
            <p:spPr>
              <a:xfrm>
                <a:off x="1069473" y="4452937"/>
                <a:ext cx="1276350" cy="1276350"/>
              </a:xfrm>
              <a:prstGeom prst="ellipse">
                <a:avLst/>
              </a:prstGeom>
              <a:solidFill>
                <a:srgbClr val="E7E6E6"/>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07" name="Freeform: Shape 46">
                <a:extLst>
                  <a:ext uri="{FF2B5EF4-FFF2-40B4-BE49-F238E27FC236}">
                    <a16:creationId xmlns:a16="http://schemas.microsoft.com/office/drawing/2014/main" id="{E8F0D7F2-E188-3A6C-E0DB-5BD6570B40CB}"/>
                  </a:ext>
                </a:extLst>
              </p:cNvPr>
              <p:cNvSpPr/>
              <p:nvPr/>
            </p:nvSpPr>
            <p:spPr>
              <a:xfrm>
                <a:off x="1069473" y="5037153"/>
                <a:ext cx="1276350" cy="692134"/>
              </a:xfrm>
              <a:custGeom>
                <a:avLst/>
                <a:gdLst>
                  <a:gd name="connsiteX0" fmla="*/ 5440 w 1276350"/>
                  <a:gd name="connsiteY0" fmla="*/ 0 h 692134"/>
                  <a:gd name="connsiteX1" fmla="*/ 12966 w 1276350"/>
                  <a:gd name="connsiteY1" fmla="*/ 74656 h 692134"/>
                  <a:gd name="connsiteX2" fmla="*/ 638175 w 1276350"/>
                  <a:gd name="connsiteY2" fmla="*/ 584216 h 692134"/>
                  <a:gd name="connsiteX3" fmla="*/ 1263385 w 1276350"/>
                  <a:gd name="connsiteY3" fmla="*/ 74656 h 692134"/>
                  <a:gd name="connsiteX4" fmla="*/ 1270911 w 1276350"/>
                  <a:gd name="connsiteY4" fmla="*/ 0 h 692134"/>
                  <a:gd name="connsiteX5" fmla="*/ 1276350 w 1276350"/>
                  <a:gd name="connsiteY5" fmla="*/ 53959 h 692134"/>
                  <a:gd name="connsiteX6" fmla="*/ 638175 w 1276350"/>
                  <a:gd name="connsiteY6" fmla="*/ 692134 h 692134"/>
                  <a:gd name="connsiteX7" fmla="*/ 0 w 1276350"/>
                  <a:gd name="connsiteY7" fmla="*/ 53959 h 69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76350" h="692134">
                    <a:moveTo>
                      <a:pt x="5440" y="0"/>
                    </a:moveTo>
                    <a:lnTo>
                      <a:pt x="12966" y="74656"/>
                    </a:lnTo>
                    <a:cubicBezTo>
                      <a:pt x="72473" y="365461"/>
                      <a:pt x="329778" y="584216"/>
                      <a:pt x="638175" y="584216"/>
                    </a:cubicBezTo>
                    <a:cubicBezTo>
                      <a:pt x="946572" y="584216"/>
                      <a:pt x="1203877" y="365461"/>
                      <a:pt x="1263385" y="74656"/>
                    </a:cubicBezTo>
                    <a:lnTo>
                      <a:pt x="1270911" y="0"/>
                    </a:lnTo>
                    <a:lnTo>
                      <a:pt x="1276350" y="53959"/>
                    </a:lnTo>
                    <a:cubicBezTo>
                      <a:pt x="1276350" y="406413"/>
                      <a:pt x="990629" y="692134"/>
                      <a:pt x="638175" y="692134"/>
                    </a:cubicBezTo>
                    <a:cubicBezTo>
                      <a:pt x="285721" y="692134"/>
                      <a:pt x="0" y="406413"/>
                      <a:pt x="0" y="53959"/>
                    </a:cubicBezTo>
                    <a:close/>
                  </a:path>
                </a:pathLst>
              </a:custGeom>
              <a:solidFill>
                <a:sysClr val="windowText" lastClr="000000">
                  <a:alpha val="30000"/>
                </a:sysClr>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sp>
          <p:nvSpPr>
            <p:cNvPr id="82" name="TextBox 81">
              <a:extLst>
                <a:ext uri="{FF2B5EF4-FFF2-40B4-BE49-F238E27FC236}">
                  <a16:creationId xmlns:a16="http://schemas.microsoft.com/office/drawing/2014/main" id="{38501729-D24B-B524-87A2-7EA7E18BB1B5}"/>
                </a:ext>
              </a:extLst>
            </p:cNvPr>
            <p:cNvSpPr txBox="1"/>
            <p:nvPr/>
          </p:nvSpPr>
          <p:spPr>
            <a:xfrm>
              <a:off x="649169" y="1679910"/>
              <a:ext cx="2139478" cy="1708160"/>
            </a:xfrm>
            <a:prstGeom prst="rect">
              <a:avLst/>
            </a:prstGeom>
            <a:noFill/>
          </p:spPr>
          <p:txBody>
            <a:bodyPr wrap="square" lIns="0" rIns="0" rtlCol="0" anchor="b">
              <a:spAutoFit/>
            </a:bodyPr>
            <a:lstStyle/>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kern="0" noProof="1">
                  <a:solidFill>
                    <a:srgbClr val="E7E6E6">
                      <a:lumMod val="25000"/>
                    </a:srgbClr>
                  </a:solidFill>
                </a:rPr>
                <a:t>Refreshed survey - designed with leaders, colleagues and stakeholders </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kern="0" noProof="1">
                  <a:solidFill>
                    <a:srgbClr val="E7E6E6">
                      <a:lumMod val="25000"/>
                    </a:srgbClr>
                  </a:solidFill>
                </a:rPr>
                <a:t>Questions aligned to strategic priorities and programmes to measure impact e.g. Your Leadership Matters, Your Safety Matters, Policing Together, People Strategy etc</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kern="0" noProof="1">
                  <a:solidFill>
                    <a:srgbClr val="E7E6E6">
                      <a:lumMod val="25000"/>
                    </a:srgbClr>
                  </a:solidFill>
                </a:rPr>
                <a:t>Benchmarking questions</a:t>
              </a:r>
            </a:p>
          </p:txBody>
        </p:sp>
        <p:grpSp>
          <p:nvGrpSpPr>
            <p:cNvPr id="83" name="Graphic 22" descr="Research">
              <a:extLst>
                <a:ext uri="{FF2B5EF4-FFF2-40B4-BE49-F238E27FC236}">
                  <a16:creationId xmlns:a16="http://schemas.microsoft.com/office/drawing/2014/main" id="{CC689C26-EF90-4395-3C90-D742863B6735}"/>
                </a:ext>
              </a:extLst>
            </p:cNvPr>
            <p:cNvGrpSpPr/>
            <p:nvPr/>
          </p:nvGrpSpPr>
          <p:grpSpPr>
            <a:xfrm>
              <a:off x="5176733" y="4702910"/>
              <a:ext cx="636461" cy="636461"/>
              <a:chOff x="7334034" y="7094505"/>
              <a:chExt cx="848615" cy="848615"/>
            </a:xfrm>
            <a:solidFill>
              <a:srgbClr val="FFC000"/>
            </a:solidFill>
          </p:grpSpPr>
          <p:sp>
            <p:nvSpPr>
              <p:cNvPr id="104" name="Freeform: Shape 44">
                <a:extLst>
                  <a:ext uri="{FF2B5EF4-FFF2-40B4-BE49-F238E27FC236}">
                    <a16:creationId xmlns:a16="http://schemas.microsoft.com/office/drawing/2014/main" id="{4DEC7E34-24C7-7C67-0DC6-2ADA0A03204F}"/>
                  </a:ext>
                </a:extLst>
              </p:cNvPr>
              <p:cNvSpPr/>
              <p:nvPr/>
            </p:nvSpPr>
            <p:spPr>
              <a:xfrm>
                <a:off x="7402979" y="7167870"/>
                <a:ext cx="698339" cy="698339"/>
              </a:xfrm>
              <a:custGeom>
                <a:avLst/>
                <a:gdLst>
                  <a:gd name="connsiteX0" fmla="*/ 571936 w 698339"/>
                  <a:gd name="connsiteY0" fmla="*/ 484423 h 698339"/>
                  <a:gd name="connsiteX1" fmla="*/ 517130 w 698339"/>
                  <a:gd name="connsiteY1" fmla="*/ 467627 h 698339"/>
                  <a:gd name="connsiteX2" fmla="*/ 477351 w 698339"/>
                  <a:gd name="connsiteY2" fmla="*/ 428732 h 698339"/>
                  <a:gd name="connsiteX3" fmla="*/ 532157 w 698339"/>
                  <a:gd name="connsiteY3" fmla="*/ 267849 h 698339"/>
                  <a:gd name="connsiteX4" fmla="*/ 266965 w 698339"/>
                  <a:gd name="connsiteY4" fmla="*/ 5 h 698339"/>
                  <a:gd name="connsiteX5" fmla="*/ 5 w 698339"/>
                  <a:gd name="connsiteY5" fmla="*/ 265197 h 698339"/>
                  <a:gd name="connsiteX6" fmla="*/ 265197 w 698339"/>
                  <a:gd name="connsiteY6" fmla="*/ 532157 h 698339"/>
                  <a:gd name="connsiteX7" fmla="*/ 427848 w 698339"/>
                  <a:gd name="connsiteY7" fmla="*/ 477351 h 698339"/>
                  <a:gd name="connsiteX8" fmla="*/ 466743 w 698339"/>
                  <a:gd name="connsiteY8" fmla="*/ 516246 h 698339"/>
                  <a:gd name="connsiteX9" fmla="*/ 483539 w 698339"/>
                  <a:gd name="connsiteY9" fmla="*/ 571936 h 698339"/>
                  <a:gd name="connsiteX10" fmla="*/ 594035 w 698339"/>
                  <a:gd name="connsiteY10" fmla="*/ 682433 h 698339"/>
                  <a:gd name="connsiteX11" fmla="*/ 681549 w 698339"/>
                  <a:gd name="connsiteY11" fmla="*/ 682433 h 698339"/>
                  <a:gd name="connsiteX12" fmla="*/ 681549 w 698339"/>
                  <a:gd name="connsiteY12" fmla="*/ 594919 h 698339"/>
                  <a:gd name="connsiteX13" fmla="*/ 571936 w 698339"/>
                  <a:gd name="connsiteY13" fmla="*/ 484423 h 698339"/>
                  <a:gd name="connsiteX14" fmla="*/ 266965 w 698339"/>
                  <a:gd name="connsiteY14" fmla="*/ 479119 h 698339"/>
                  <a:gd name="connsiteX15" fmla="*/ 54811 w 698339"/>
                  <a:gd name="connsiteY15" fmla="*/ 266965 h 698339"/>
                  <a:gd name="connsiteX16" fmla="*/ 266965 w 698339"/>
                  <a:gd name="connsiteY16" fmla="*/ 54811 h 698339"/>
                  <a:gd name="connsiteX17" fmla="*/ 479119 w 698339"/>
                  <a:gd name="connsiteY17" fmla="*/ 266965 h 698339"/>
                  <a:gd name="connsiteX18" fmla="*/ 266965 w 698339"/>
                  <a:gd name="connsiteY18" fmla="*/ 479119 h 6983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98339" h="698339">
                    <a:moveTo>
                      <a:pt x="571936" y="484423"/>
                    </a:moveTo>
                    <a:cubicBezTo>
                      <a:pt x="557792" y="470279"/>
                      <a:pt x="536577" y="463207"/>
                      <a:pt x="517130" y="467627"/>
                    </a:cubicBezTo>
                    <a:lnTo>
                      <a:pt x="477351" y="428732"/>
                    </a:lnTo>
                    <a:cubicBezTo>
                      <a:pt x="512710" y="382766"/>
                      <a:pt x="532157" y="326191"/>
                      <a:pt x="532157" y="267849"/>
                    </a:cubicBezTo>
                    <a:cubicBezTo>
                      <a:pt x="533041" y="120225"/>
                      <a:pt x="413705" y="889"/>
                      <a:pt x="266965" y="5"/>
                    </a:cubicBezTo>
                    <a:cubicBezTo>
                      <a:pt x="120225" y="-879"/>
                      <a:pt x="889" y="118457"/>
                      <a:pt x="5" y="265197"/>
                    </a:cubicBezTo>
                    <a:cubicBezTo>
                      <a:pt x="-879" y="411937"/>
                      <a:pt x="118457" y="531273"/>
                      <a:pt x="265197" y="532157"/>
                    </a:cubicBezTo>
                    <a:cubicBezTo>
                      <a:pt x="323539" y="532157"/>
                      <a:pt x="380998" y="512710"/>
                      <a:pt x="427848" y="477351"/>
                    </a:cubicBezTo>
                    <a:lnTo>
                      <a:pt x="466743" y="516246"/>
                    </a:lnTo>
                    <a:cubicBezTo>
                      <a:pt x="463207" y="536577"/>
                      <a:pt x="469395" y="556909"/>
                      <a:pt x="483539" y="571936"/>
                    </a:cubicBezTo>
                    <a:lnTo>
                      <a:pt x="594035" y="682433"/>
                    </a:lnTo>
                    <a:cubicBezTo>
                      <a:pt x="617903" y="706300"/>
                      <a:pt x="657682" y="706300"/>
                      <a:pt x="681549" y="682433"/>
                    </a:cubicBezTo>
                    <a:cubicBezTo>
                      <a:pt x="705416" y="658566"/>
                      <a:pt x="705416" y="618787"/>
                      <a:pt x="681549" y="594919"/>
                    </a:cubicBezTo>
                    <a:lnTo>
                      <a:pt x="571936" y="484423"/>
                    </a:lnTo>
                    <a:close/>
                    <a:moveTo>
                      <a:pt x="266965" y="479119"/>
                    </a:moveTo>
                    <a:cubicBezTo>
                      <a:pt x="149396" y="479119"/>
                      <a:pt x="54811" y="384534"/>
                      <a:pt x="54811" y="266965"/>
                    </a:cubicBezTo>
                    <a:cubicBezTo>
                      <a:pt x="54811" y="149396"/>
                      <a:pt x="149396" y="54811"/>
                      <a:pt x="266965" y="54811"/>
                    </a:cubicBezTo>
                    <a:cubicBezTo>
                      <a:pt x="384534" y="54811"/>
                      <a:pt x="479119" y="149396"/>
                      <a:pt x="479119" y="266965"/>
                    </a:cubicBezTo>
                    <a:cubicBezTo>
                      <a:pt x="479119" y="383650"/>
                      <a:pt x="383650" y="479119"/>
                      <a:pt x="266965" y="479119"/>
                    </a:cubicBezTo>
                    <a:close/>
                  </a:path>
                </a:pathLst>
              </a:custGeom>
              <a:grpFill/>
              <a:ln w="8830"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black"/>
                  </a:solidFill>
                  <a:effectLst/>
                  <a:uLnTx/>
                  <a:uFillTx/>
                  <a:latin typeface="Calibri" panose="020F0502020204030204"/>
                </a:endParaRPr>
              </a:p>
            </p:txBody>
          </p:sp>
          <p:sp>
            <p:nvSpPr>
              <p:cNvPr id="105" name="Freeform: Shape 48">
                <a:extLst>
                  <a:ext uri="{FF2B5EF4-FFF2-40B4-BE49-F238E27FC236}">
                    <a16:creationId xmlns:a16="http://schemas.microsoft.com/office/drawing/2014/main" id="{73DA771B-C9EE-3794-7A02-79ADFFC9AC32}"/>
                  </a:ext>
                </a:extLst>
              </p:cNvPr>
              <p:cNvSpPr/>
              <p:nvPr/>
            </p:nvSpPr>
            <p:spPr>
              <a:xfrm>
                <a:off x="7479890" y="7299248"/>
                <a:ext cx="380109" cy="274032"/>
              </a:xfrm>
              <a:custGeom>
                <a:avLst/>
                <a:gdLst>
                  <a:gd name="connsiteX0" fmla="*/ 380109 w 380108"/>
                  <a:gd name="connsiteY0" fmla="*/ 122327 h 274031"/>
                  <a:gd name="connsiteX1" fmla="*/ 329722 w 380108"/>
                  <a:gd name="connsiteY1" fmla="*/ 122327 h 274031"/>
                  <a:gd name="connsiteX2" fmla="*/ 318231 w 380108"/>
                  <a:gd name="connsiteY2" fmla="*/ 129399 h 274031"/>
                  <a:gd name="connsiteX3" fmla="*/ 284640 w 380108"/>
                  <a:gd name="connsiteY3" fmla="*/ 165642 h 274031"/>
                  <a:gd name="connsiteX4" fmla="*/ 256352 w 380108"/>
                  <a:gd name="connsiteY4" fmla="*/ 67521 h 274031"/>
                  <a:gd name="connsiteX5" fmla="*/ 236905 w 380108"/>
                  <a:gd name="connsiteY5" fmla="*/ 56913 h 274031"/>
                  <a:gd name="connsiteX6" fmla="*/ 226297 w 380108"/>
                  <a:gd name="connsiteY6" fmla="*/ 66637 h 274031"/>
                  <a:gd name="connsiteX7" fmla="*/ 173259 w 380108"/>
                  <a:gd name="connsiteY7" fmla="*/ 207189 h 274031"/>
                  <a:gd name="connsiteX8" fmla="*/ 137016 w 380108"/>
                  <a:gd name="connsiteY8" fmla="*/ 12714 h 274031"/>
                  <a:gd name="connsiteX9" fmla="*/ 119336 w 380108"/>
                  <a:gd name="connsiteY9" fmla="*/ 339 h 274031"/>
                  <a:gd name="connsiteX10" fmla="*/ 106961 w 380108"/>
                  <a:gd name="connsiteY10" fmla="*/ 10946 h 274031"/>
                  <a:gd name="connsiteX11" fmla="*/ 68950 w 380108"/>
                  <a:gd name="connsiteY11" fmla="*/ 122327 h 274031"/>
                  <a:gd name="connsiteX12" fmla="*/ 0 w 380108"/>
                  <a:gd name="connsiteY12" fmla="*/ 122327 h 274031"/>
                  <a:gd name="connsiteX13" fmla="*/ 0 w 380108"/>
                  <a:gd name="connsiteY13" fmla="*/ 157686 h 274031"/>
                  <a:gd name="connsiteX14" fmla="*/ 80442 w 380108"/>
                  <a:gd name="connsiteY14" fmla="*/ 157686 h 274031"/>
                  <a:gd name="connsiteX15" fmla="*/ 95469 w 380108"/>
                  <a:gd name="connsiteY15" fmla="*/ 144427 h 274031"/>
                  <a:gd name="connsiteX16" fmla="*/ 117569 w 380108"/>
                  <a:gd name="connsiteY16" fmla="*/ 77244 h 274031"/>
                  <a:gd name="connsiteX17" fmla="*/ 152927 w 380108"/>
                  <a:gd name="connsiteY17" fmla="*/ 267299 h 274031"/>
                  <a:gd name="connsiteX18" fmla="*/ 167071 w 380108"/>
                  <a:gd name="connsiteY18" fmla="*/ 279675 h 274031"/>
                  <a:gd name="connsiteX19" fmla="*/ 168839 w 380108"/>
                  <a:gd name="connsiteY19" fmla="*/ 279675 h 274031"/>
                  <a:gd name="connsiteX20" fmla="*/ 183867 w 380108"/>
                  <a:gd name="connsiteY20" fmla="*/ 269951 h 274031"/>
                  <a:gd name="connsiteX21" fmla="*/ 240441 w 380108"/>
                  <a:gd name="connsiteY21" fmla="*/ 121443 h 274031"/>
                  <a:gd name="connsiteX22" fmla="*/ 263424 w 380108"/>
                  <a:gd name="connsiteY22" fmla="*/ 201001 h 274031"/>
                  <a:gd name="connsiteX23" fmla="*/ 282872 w 380108"/>
                  <a:gd name="connsiteY23" fmla="*/ 211609 h 274031"/>
                  <a:gd name="connsiteX24" fmla="*/ 289943 w 380108"/>
                  <a:gd name="connsiteY24" fmla="*/ 207189 h 274031"/>
                  <a:gd name="connsiteX25" fmla="*/ 337678 w 380108"/>
                  <a:gd name="connsiteY25" fmla="*/ 157686 h 274031"/>
                  <a:gd name="connsiteX26" fmla="*/ 380993 w 380108"/>
                  <a:gd name="connsiteY26" fmla="*/ 157686 h 274031"/>
                  <a:gd name="connsiteX27" fmla="*/ 380993 w 380108"/>
                  <a:gd name="connsiteY27" fmla="*/ 122327 h 274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80108" h="274031">
                    <a:moveTo>
                      <a:pt x="380109" y="122327"/>
                    </a:moveTo>
                    <a:lnTo>
                      <a:pt x="329722" y="122327"/>
                    </a:lnTo>
                    <a:cubicBezTo>
                      <a:pt x="325302" y="123211"/>
                      <a:pt x="320883" y="125863"/>
                      <a:pt x="318231" y="129399"/>
                    </a:cubicBezTo>
                    <a:lnTo>
                      <a:pt x="284640" y="165642"/>
                    </a:lnTo>
                    <a:lnTo>
                      <a:pt x="256352" y="67521"/>
                    </a:lnTo>
                    <a:cubicBezTo>
                      <a:pt x="253701" y="59565"/>
                      <a:pt x="244861" y="54261"/>
                      <a:pt x="236905" y="56913"/>
                    </a:cubicBezTo>
                    <a:cubicBezTo>
                      <a:pt x="232485" y="58681"/>
                      <a:pt x="228065" y="61333"/>
                      <a:pt x="226297" y="66637"/>
                    </a:cubicBezTo>
                    <a:lnTo>
                      <a:pt x="173259" y="207189"/>
                    </a:lnTo>
                    <a:lnTo>
                      <a:pt x="137016" y="12714"/>
                    </a:lnTo>
                    <a:cubicBezTo>
                      <a:pt x="135248" y="3875"/>
                      <a:pt x="127292" y="-1429"/>
                      <a:pt x="119336" y="339"/>
                    </a:cubicBezTo>
                    <a:cubicBezTo>
                      <a:pt x="114033" y="1223"/>
                      <a:pt x="109613" y="5643"/>
                      <a:pt x="106961" y="10946"/>
                    </a:cubicBezTo>
                    <a:lnTo>
                      <a:pt x="68950" y="122327"/>
                    </a:lnTo>
                    <a:lnTo>
                      <a:pt x="0" y="122327"/>
                    </a:lnTo>
                    <a:lnTo>
                      <a:pt x="0" y="157686"/>
                    </a:lnTo>
                    <a:lnTo>
                      <a:pt x="80442" y="157686"/>
                    </a:lnTo>
                    <a:cubicBezTo>
                      <a:pt x="87513" y="156802"/>
                      <a:pt x="93701" y="151498"/>
                      <a:pt x="95469" y="144427"/>
                    </a:cubicBezTo>
                    <a:lnTo>
                      <a:pt x="117569" y="77244"/>
                    </a:lnTo>
                    <a:lnTo>
                      <a:pt x="152927" y="267299"/>
                    </a:lnTo>
                    <a:cubicBezTo>
                      <a:pt x="153811" y="274371"/>
                      <a:pt x="159999" y="279675"/>
                      <a:pt x="167071" y="279675"/>
                    </a:cubicBezTo>
                    <a:lnTo>
                      <a:pt x="168839" y="279675"/>
                    </a:lnTo>
                    <a:cubicBezTo>
                      <a:pt x="175027" y="279675"/>
                      <a:pt x="181215" y="276139"/>
                      <a:pt x="183867" y="269951"/>
                    </a:cubicBezTo>
                    <a:lnTo>
                      <a:pt x="240441" y="121443"/>
                    </a:lnTo>
                    <a:lnTo>
                      <a:pt x="263424" y="201001"/>
                    </a:lnTo>
                    <a:cubicBezTo>
                      <a:pt x="266076" y="208957"/>
                      <a:pt x="274032" y="214260"/>
                      <a:pt x="282872" y="211609"/>
                    </a:cubicBezTo>
                    <a:cubicBezTo>
                      <a:pt x="285524" y="210725"/>
                      <a:pt x="288176" y="208957"/>
                      <a:pt x="289943" y="207189"/>
                    </a:cubicBezTo>
                    <a:lnTo>
                      <a:pt x="337678" y="157686"/>
                    </a:lnTo>
                    <a:lnTo>
                      <a:pt x="380993" y="157686"/>
                    </a:lnTo>
                    <a:lnTo>
                      <a:pt x="380993" y="122327"/>
                    </a:lnTo>
                    <a:close/>
                  </a:path>
                </a:pathLst>
              </a:custGeom>
              <a:grpFill/>
              <a:ln w="8830"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black"/>
                  </a:solidFill>
                  <a:effectLst/>
                  <a:uLnTx/>
                  <a:uFillTx/>
                  <a:latin typeface="Calibri" panose="020F0502020204030204"/>
                </a:endParaRPr>
              </a:p>
            </p:txBody>
          </p:sp>
        </p:grpSp>
        <p:sp>
          <p:nvSpPr>
            <p:cNvPr id="84" name="Freeform 41">
              <a:extLst>
                <a:ext uri="{FF2B5EF4-FFF2-40B4-BE49-F238E27FC236}">
                  <a16:creationId xmlns:a16="http://schemas.microsoft.com/office/drawing/2014/main" id="{F1F06D4A-28FC-50D9-BEF4-5BD85ECC07B1}"/>
                </a:ext>
              </a:extLst>
            </p:cNvPr>
            <p:cNvSpPr>
              <a:spLocks noEditPoints="1"/>
            </p:cNvSpPr>
            <p:nvPr/>
          </p:nvSpPr>
          <p:spPr bwMode="auto">
            <a:xfrm>
              <a:off x="7217296" y="2164247"/>
              <a:ext cx="494288" cy="521589"/>
            </a:xfrm>
            <a:custGeom>
              <a:avLst/>
              <a:gdLst>
                <a:gd name="T0" fmla="*/ 168 w 324"/>
                <a:gd name="T1" fmla="*/ 177 h 322"/>
                <a:gd name="T2" fmla="*/ 123 w 324"/>
                <a:gd name="T3" fmla="*/ 143 h 322"/>
                <a:gd name="T4" fmla="*/ 65 w 324"/>
                <a:gd name="T5" fmla="*/ 142 h 322"/>
                <a:gd name="T6" fmla="*/ 18 w 324"/>
                <a:gd name="T7" fmla="*/ 175 h 322"/>
                <a:gd name="T8" fmla="*/ 0 w 324"/>
                <a:gd name="T9" fmla="*/ 229 h 322"/>
                <a:gd name="T10" fmla="*/ 17 w 324"/>
                <a:gd name="T11" fmla="*/ 284 h 322"/>
                <a:gd name="T12" fmla="*/ 63 w 324"/>
                <a:gd name="T13" fmla="*/ 319 h 322"/>
                <a:gd name="T14" fmla="*/ 115 w 324"/>
                <a:gd name="T15" fmla="*/ 320 h 322"/>
                <a:gd name="T16" fmla="*/ 145 w 324"/>
                <a:gd name="T17" fmla="*/ 294 h 322"/>
                <a:gd name="T18" fmla="*/ 172 w 324"/>
                <a:gd name="T19" fmla="*/ 252 h 322"/>
                <a:gd name="T20" fmla="*/ 146 w 324"/>
                <a:gd name="T21" fmla="*/ 249 h 322"/>
                <a:gd name="T22" fmla="*/ 125 w 324"/>
                <a:gd name="T23" fmla="*/ 277 h 322"/>
                <a:gd name="T24" fmla="*/ 92 w 324"/>
                <a:gd name="T25" fmla="*/ 284 h 322"/>
                <a:gd name="T26" fmla="*/ 69 w 324"/>
                <a:gd name="T27" fmla="*/ 293 h 322"/>
                <a:gd name="T28" fmla="*/ 37 w 324"/>
                <a:gd name="T29" fmla="*/ 267 h 322"/>
                <a:gd name="T30" fmla="*/ 26 w 324"/>
                <a:gd name="T31" fmla="*/ 227 h 322"/>
                <a:gd name="T32" fmla="*/ 41 w 324"/>
                <a:gd name="T33" fmla="*/ 189 h 322"/>
                <a:gd name="T34" fmla="*/ 76 w 324"/>
                <a:gd name="T35" fmla="*/ 168 h 322"/>
                <a:gd name="T36" fmla="*/ 115 w 324"/>
                <a:gd name="T37" fmla="*/ 164 h 322"/>
                <a:gd name="T38" fmla="*/ 150 w 324"/>
                <a:gd name="T39" fmla="*/ 190 h 322"/>
                <a:gd name="T40" fmla="*/ 163 w 324"/>
                <a:gd name="T41" fmla="*/ 232 h 322"/>
                <a:gd name="T42" fmla="*/ 61 w 324"/>
                <a:gd name="T43" fmla="*/ 214 h 322"/>
                <a:gd name="T44" fmla="*/ 103 w 324"/>
                <a:gd name="T45" fmla="*/ 265 h 322"/>
                <a:gd name="T46" fmla="*/ 105 w 324"/>
                <a:gd name="T47" fmla="*/ 237 h 322"/>
                <a:gd name="T48" fmla="*/ 80 w 324"/>
                <a:gd name="T49" fmla="*/ 224 h 322"/>
                <a:gd name="T50" fmla="*/ 106 w 324"/>
                <a:gd name="T51" fmla="*/ 226 h 322"/>
                <a:gd name="T52" fmla="*/ 308 w 324"/>
                <a:gd name="T53" fmla="*/ 62 h 322"/>
                <a:gd name="T54" fmla="*/ 276 w 324"/>
                <a:gd name="T55" fmla="*/ 23 h 322"/>
                <a:gd name="T56" fmla="*/ 227 w 324"/>
                <a:gd name="T57" fmla="*/ 10 h 322"/>
                <a:gd name="T58" fmla="*/ 180 w 324"/>
                <a:gd name="T59" fmla="*/ 29 h 322"/>
                <a:gd name="T60" fmla="*/ 152 w 324"/>
                <a:gd name="T61" fmla="*/ 71 h 322"/>
                <a:gd name="T62" fmla="*/ 155 w 324"/>
                <a:gd name="T63" fmla="*/ 122 h 322"/>
                <a:gd name="T64" fmla="*/ 187 w 324"/>
                <a:gd name="T65" fmla="*/ 161 h 322"/>
                <a:gd name="T66" fmla="*/ 236 w 324"/>
                <a:gd name="T67" fmla="*/ 174 h 322"/>
                <a:gd name="T68" fmla="*/ 276 w 324"/>
                <a:gd name="T69" fmla="*/ 156 h 322"/>
                <a:gd name="T70" fmla="*/ 305 w 324"/>
                <a:gd name="T71" fmla="*/ 117 h 322"/>
                <a:gd name="T72" fmla="*/ 298 w 324"/>
                <a:gd name="T73" fmla="*/ 96 h 322"/>
                <a:gd name="T74" fmla="*/ 283 w 324"/>
                <a:gd name="T75" fmla="*/ 134 h 322"/>
                <a:gd name="T76" fmla="*/ 248 w 324"/>
                <a:gd name="T77" fmla="*/ 155 h 322"/>
                <a:gd name="T78" fmla="*/ 209 w 324"/>
                <a:gd name="T79" fmla="*/ 158 h 322"/>
                <a:gd name="T80" fmla="*/ 174 w 324"/>
                <a:gd name="T81" fmla="*/ 132 h 322"/>
                <a:gd name="T82" fmla="*/ 161 w 324"/>
                <a:gd name="T83" fmla="*/ 91 h 322"/>
                <a:gd name="T84" fmla="*/ 175 w 324"/>
                <a:gd name="T85" fmla="*/ 50 h 322"/>
                <a:gd name="T86" fmla="*/ 211 w 324"/>
                <a:gd name="T87" fmla="*/ 26 h 322"/>
                <a:gd name="T88" fmla="*/ 250 w 324"/>
                <a:gd name="T89" fmla="*/ 30 h 322"/>
                <a:gd name="T90" fmla="*/ 284 w 324"/>
                <a:gd name="T91" fmla="*/ 51 h 322"/>
                <a:gd name="T92" fmla="*/ 298 w 324"/>
                <a:gd name="T93" fmla="*/ 90 h 322"/>
                <a:gd name="T94" fmla="*/ 221 w 324"/>
                <a:gd name="T95" fmla="*/ 58 h 322"/>
                <a:gd name="T96" fmla="*/ 231 w 324"/>
                <a:gd name="T97" fmla="*/ 128 h 322"/>
                <a:gd name="T98" fmla="*/ 248 w 324"/>
                <a:gd name="T99" fmla="*/ 61 h 322"/>
                <a:gd name="T100" fmla="*/ 218 w 324"/>
                <a:gd name="T101" fmla="*/ 96 h 322"/>
                <a:gd name="T102" fmla="*/ 238 w 324"/>
                <a:gd name="T103" fmla="*/ 79 h 3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24" h="322">
                  <a:moveTo>
                    <a:pt x="172" y="212"/>
                  </a:moveTo>
                  <a:cubicBezTo>
                    <a:pt x="171" y="211"/>
                    <a:pt x="168" y="209"/>
                    <a:pt x="167" y="208"/>
                  </a:cubicBezTo>
                  <a:cubicBezTo>
                    <a:pt x="167" y="206"/>
                    <a:pt x="168" y="203"/>
                    <a:pt x="169" y="201"/>
                  </a:cubicBezTo>
                  <a:cubicBezTo>
                    <a:pt x="171" y="194"/>
                    <a:pt x="174" y="185"/>
                    <a:pt x="168" y="177"/>
                  </a:cubicBezTo>
                  <a:cubicBezTo>
                    <a:pt x="163" y="169"/>
                    <a:pt x="153" y="169"/>
                    <a:pt x="146" y="169"/>
                  </a:cubicBezTo>
                  <a:cubicBezTo>
                    <a:pt x="144" y="169"/>
                    <a:pt x="141" y="168"/>
                    <a:pt x="139" y="168"/>
                  </a:cubicBezTo>
                  <a:cubicBezTo>
                    <a:pt x="139" y="167"/>
                    <a:pt x="138" y="164"/>
                    <a:pt x="137" y="162"/>
                  </a:cubicBezTo>
                  <a:cubicBezTo>
                    <a:pt x="135" y="155"/>
                    <a:pt x="132" y="146"/>
                    <a:pt x="123" y="143"/>
                  </a:cubicBezTo>
                  <a:cubicBezTo>
                    <a:pt x="114" y="140"/>
                    <a:pt x="105" y="145"/>
                    <a:pt x="100" y="149"/>
                  </a:cubicBezTo>
                  <a:cubicBezTo>
                    <a:pt x="98" y="150"/>
                    <a:pt x="95" y="152"/>
                    <a:pt x="94" y="153"/>
                  </a:cubicBezTo>
                  <a:cubicBezTo>
                    <a:pt x="92" y="152"/>
                    <a:pt x="90" y="150"/>
                    <a:pt x="88" y="149"/>
                  </a:cubicBezTo>
                  <a:cubicBezTo>
                    <a:pt x="83" y="145"/>
                    <a:pt x="74" y="139"/>
                    <a:pt x="65" y="142"/>
                  </a:cubicBezTo>
                  <a:cubicBezTo>
                    <a:pt x="56" y="145"/>
                    <a:pt x="53" y="154"/>
                    <a:pt x="50" y="161"/>
                  </a:cubicBezTo>
                  <a:cubicBezTo>
                    <a:pt x="49" y="163"/>
                    <a:pt x="48" y="166"/>
                    <a:pt x="48" y="167"/>
                  </a:cubicBezTo>
                  <a:cubicBezTo>
                    <a:pt x="46" y="167"/>
                    <a:pt x="43" y="167"/>
                    <a:pt x="41" y="167"/>
                  </a:cubicBezTo>
                  <a:cubicBezTo>
                    <a:pt x="34" y="167"/>
                    <a:pt x="24" y="168"/>
                    <a:pt x="18" y="175"/>
                  </a:cubicBezTo>
                  <a:cubicBezTo>
                    <a:pt x="13" y="183"/>
                    <a:pt x="15" y="192"/>
                    <a:pt x="17" y="199"/>
                  </a:cubicBezTo>
                  <a:cubicBezTo>
                    <a:pt x="18" y="201"/>
                    <a:pt x="19" y="204"/>
                    <a:pt x="19" y="206"/>
                  </a:cubicBezTo>
                  <a:cubicBezTo>
                    <a:pt x="18" y="207"/>
                    <a:pt x="15" y="209"/>
                    <a:pt x="14" y="210"/>
                  </a:cubicBezTo>
                  <a:cubicBezTo>
                    <a:pt x="8" y="214"/>
                    <a:pt x="0" y="220"/>
                    <a:pt x="0" y="229"/>
                  </a:cubicBezTo>
                  <a:cubicBezTo>
                    <a:pt x="0" y="239"/>
                    <a:pt x="7" y="245"/>
                    <a:pt x="13" y="249"/>
                  </a:cubicBezTo>
                  <a:cubicBezTo>
                    <a:pt x="15" y="251"/>
                    <a:pt x="18" y="253"/>
                    <a:pt x="18" y="253"/>
                  </a:cubicBezTo>
                  <a:cubicBezTo>
                    <a:pt x="18" y="255"/>
                    <a:pt x="17" y="258"/>
                    <a:pt x="16" y="261"/>
                  </a:cubicBezTo>
                  <a:cubicBezTo>
                    <a:pt x="14" y="268"/>
                    <a:pt x="11" y="277"/>
                    <a:pt x="17" y="284"/>
                  </a:cubicBezTo>
                  <a:cubicBezTo>
                    <a:pt x="22" y="292"/>
                    <a:pt x="32" y="292"/>
                    <a:pt x="39" y="293"/>
                  </a:cubicBezTo>
                  <a:cubicBezTo>
                    <a:pt x="41" y="293"/>
                    <a:pt x="44" y="293"/>
                    <a:pt x="46" y="293"/>
                  </a:cubicBezTo>
                  <a:cubicBezTo>
                    <a:pt x="47" y="295"/>
                    <a:pt x="48" y="298"/>
                    <a:pt x="48" y="299"/>
                  </a:cubicBezTo>
                  <a:cubicBezTo>
                    <a:pt x="51" y="306"/>
                    <a:pt x="54" y="315"/>
                    <a:pt x="63" y="319"/>
                  </a:cubicBezTo>
                  <a:cubicBezTo>
                    <a:pt x="72" y="322"/>
                    <a:pt x="80" y="316"/>
                    <a:pt x="86" y="312"/>
                  </a:cubicBezTo>
                  <a:cubicBezTo>
                    <a:pt x="87" y="311"/>
                    <a:pt x="90" y="309"/>
                    <a:pt x="92" y="309"/>
                  </a:cubicBezTo>
                  <a:cubicBezTo>
                    <a:pt x="93" y="309"/>
                    <a:pt x="95" y="311"/>
                    <a:pt x="97" y="312"/>
                  </a:cubicBezTo>
                  <a:cubicBezTo>
                    <a:pt x="102" y="316"/>
                    <a:pt x="108" y="320"/>
                    <a:pt x="115" y="320"/>
                  </a:cubicBezTo>
                  <a:cubicBezTo>
                    <a:pt x="117" y="320"/>
                    <a:pt x="118" y="320"/>
                    <a:pt x="120" y="319"/>
                  </a:cubicBezTo>
                  <a:cubicBezTo>
                    <a:pt x="129" y="316"/>
                    <a:pt x="133" y="307"/>
                    <a:pt x="135" y="300"/>
                  </a:cubicBezTo>
                  <a:cubicBezTo>
                    <a:pt x="136" y="298"/>
                    <a:pt x="137" y="296"/>
                    <a:pt x="138" y="294"/>
                  </a:cubicBezTo>
                  <a:cubicBezTo>
                    <a:pt x="139" y="294"/>
                    <a:pt x="142" y="294"/>
                    <a:pt x="145" y="294"/>
                  </a:cubicBezTo>
                  <a:cubicBezTo>
                    <a:pt x="152" y="294"/>
                    <a:pt x="161" y="294"/>
                    <a:pt x="167" y="286"/>
                  </a:cubicBezTo>
                  <a:cubicBezTo>
                    <a:pt x="173" y="279"/>
                    <a:pt x="170" y="269"/>
                    <a:pt x="168" y="262"/>
                  </a:cubicBezTo>
                  <a:cubicBezTo>
                    <a:pt x="168" y="260"/>
                    <a:pt x="167" y="257"/>
                    <a:pt x="167" y="256"/>
                  </a:cubicBezTo>
                  <a:cubicBezTo>
                    <a:pt x="168" y="255"/>
                    <a:pt x="170" y="253"/>
                    <a:pt x="172" y="252"/>
                  </a:cubicBezTo>
                  <a:cubicBezTo>
                    <a:pt x="177" y="247"/>
                    <a:pt x="185" y="242"/>
                    <a:pt x="185" y="232"/>
                  </a:cubicBezTo>
                  <a:cubicBezTo>
                    <a:pt x="186" y="223"/>
                    <a:pt x="178" y="217"/>
                    <a:pt x="172" y="212"/>
                  </a:cubicBezTo>
                  <a:close/>
                  <a:moveTo>
                    <a:pt x="159" y="235"/>
                  </a:moveTo>
                  <a:cubicBezTo>
                    <a:pt x="154" y="238"/>
                    <a:pt x="148" y="242"/>
                    <a:pt x="146" y="249"/>
                  </a:cubicBezTo>
                  <a:cubicBezTo>
                    <a:pt x="144" y="255"/>
                    <a:pt x="146" y="262"/>
                    <a:pt x="148" y="268"/>
                  </a:cubicBezTo>
                  <a:cubicBezTo>
                    <a:pt x="148" y="269"/>
                    <a:pt x="148" y="271"/>
                    <a:pt x="149" y="272"/>
                  </a:cubicBezTo>
                  <a:cubicBezTo>
                    <a:pt x="147" y="273"/>
                    <a:pt x="145" y="273"/>
                    <a:pt x="144" y="273"/>
                  </a:cubicBezTo>
                  <a:cubicBezTo>
                    <a:pt x="138" y="273"/>
                    <a:pt x="131" y="273"/>
                    <a:pt x="125" y="277"/>
                  </a:cubicBezTo>
                  <a:cubicBezTo>
                    <a:pt x="120" y="281"/>
                    <a:pt x="117" y="287"/>
                    <a:pt x="115" y="293"/>
                  </a:cubicBezTo>
                  <a:cubicBezTo>
                    <a:pt x="115" y="294"/>
                    <a:pt x="114" y="295"/>
                    <a:pt x="113" y="297"/>
                  </a:cubicBezTo>
                  <a:cubicBezTo>
                    <a:pt x="112" y="296"/>
                    <a:pt x="110" y="294"/>
                    <a:pt x="109" y="293"/>
                  </a:cubicBezTo>
                  <a:cubicBezTo>
                    <a:pt x="104" y="290"/>
                    <a:pt x="99" y="284"/>
                    <a:pt x="92" y="284"/>
                  </a:cubicBezTo>
                  <a:cubicBezTo>
                    <a:pt x="92" y="284"/>
                    <a:pt x="92" y="284"/>
                    <a:pt x="92" y="284"/>
                  </a:cubicBezTo>
                  <a:cubicBezTo>
                    <a:pt x="85" y="284"/>
                    <a:pt x="79" y="289"/>
                    <a:pt x="74" y="293"/>
                  </a:cubicBezTo>
                  <a:cubicBezTo>
                    <a:pt x="73" y="294"/>
                    <a:pt x="71" y="296"/>
                    <a:pt x="70" y="297"/>
                  </a:cubicBezTo>
                  <a:cubicBezTo>
                    <a:pt x="70" y="296"/>
                    <a:pt x="69" y="294"/>
                    <a:pt x="69" y="293"/>
                  </a:cubicBezTo>
                  <a:cubicBezTo>
                    <a:pt x="67" y="287"/>
                    <a:pt x="64" y="280"/>
                    <a:pt x="59" y="276"/>
                  </a:cubicBezTo>
                  <a:cubicBezTo>
                    <a:pt x="53" y="272"/>
                    <a:pt x="46" y="272"/>
                    <a:pt x="40" y="271"/>
                  </a:cubicBezTo>
                  <a:cubicBezTo>
                    <a:pt x="39" y="271"/>
                    <a:pt x="37" y="271"/>
                    <a:pt x="36" y="271"/>
                  </a:cubicBezTo>
                  <a:cubicBezTo>
                    <a:pt x="36" y="270"/>
                    <a:pt x="36" y="268"/>
                    <a:pt x="37" y="267"/>
                  </a:cubicBezTo>
                  <a:cubicBezTo>
                    <a:pt x="39" y="261"/>
                    <a:pt x="41" y="254"/>
                    <a:pt x="39" y="247"/>
                  </a:cubicBezTo>
                  <a:cubicBezTo>
                    <a:pt x="37" y="241"/>
                    <a:pt x="31" y="236"/>
                    <a:pt x="26" y="232"/>
                  </a:cubicBezTo>
                  <a:cubicBezTo>
                    <a:pt x="25" y="232"/>
                    <a:pt x="24" y="231"/>
                    <a:pt x="23" y="230"/>
                  </a:cubicBezTo>
                  <a:cubicBezTo>
                    <a:pt x="24" y="229"/>
                    <a:pt x="25" y="228"/>
                    <a:pt x="26" y="227"/>
                  </a:cubicBezTo>
                  <a:cubicBezTo>
                    <a:pt x="31" y="223"/>
                    <a:pt x="37" y="219"/>
                    <a:pt x="39" y="213"/>
                  </a:cubicBezTo>
                  <a:cubicBezTo>
                    <a:pt x="41" y="206"/>
                    <a:pt x="39" y="199"/>
                    <a:pt x="38" y="193"/>
                  </a:cubicBezTo>
                  <a:cubicBezTo>
                    <a:pt x="37" y="192"/>
                    <a:pt x="37" y="190"/>
                    <a:pt x="37" y="189"/>
                  </a:cubicBezTo>
                  <a:cubicBezTo>
                    <a:pt x="38" y="189"/>
                    <a:pt x="40" y="189"/>
                    <a:pt x="41" y="189"/>
                  </a:cubicBezTo>
                  <a:cubicBezTo>
                    <a:pt x="47" y="189"/>
                    <a:pt x="54" y="189"/>
                    <a:pt x="60" y="185"/>
                  </a:cubicBezTo>
                  <a:cubicBezTo>
                    <a:pt x="66" y="181"/>
                    <a:pt x="68" y="174"/>
                    <a:pt x="70" y="169"/>
                  </a:cubicBezTo>
                  <a:cubicBezTo>
                    <a:pt x="71" y="167"/>
                    <a:pt x="71" y="166"/>
                    <a:pt x="72" y="164"/>
                  </a:cubicBezTo>
                  <a:cubicBezTo>
                    <a:pt x="73" y="165"/>
                    <a:pt x="75" y="167"/>
                    <a:pt x="76" y="168"/>
                  </a:cubicBezTo>
                  <a:cubicBezTo>
                    <a:pt x="81" y="172"/>
                    <a:pt x="87" y="177"/>
                    <a:pt x="93" y="177"/>
                  </a:cubicBezTo>
                  <a:cubicBezTo>
                    <a:pt x="94" y="177"/>
                    <a:pt x="94" y="177"/>
                    <a:pt x="94" y="177"/>
                  </a:cubicBezTo>
                  <a:cubicBezTo>
                    <a:pt x="101" y="177"/>
                    <a:pt x="106" y="172"/>
                    <a:pt x="111" y="168"/>
                  </a:cubicBezTo>
                  <a:cubicBezTo>
                    <a:pt x="112" y="168"/>
                    <a:pt x="114" y="165"/>
                    <a:pt x="115" y="164"/>
                  </a:cubicBezTo>
                  <a:cubicBezTo>
                    <a:pt x="116" y="166"/>
                    <a:pt x="116" y="168"/>
                    <a:pt x="117" y="169"/>
                  </a:cubicBezTo>
                  <a:cubicBezTo>
                    <a:pt x="119" y="175"/>
                    <a:pt x="121" y="181"/>
                    <a:pt x="127" y="185"/>
                  </a:cubicBezTo>
                  <a:cubicBezTo>
                    <a:pt x="132" y="189"/>
                    <a:pt x="139" y="190"/>
                    <a:pt x="145" y="190"/>
                  </a:cubicBezTo>
                  <a:cubicBezTo>
                    <a:pt x="146" y="190"/>
                    <a:pt x="148" y="190"/>
                    <a:pt x="150" y="190"/>
                  </a:cubicBezTo>
                  <a:cubicBezTo>
                    <a:pt x="149" y="192"/>
                    <a:pt x="149" y="193"/>
                    <a:pt x="149" y="194"/>
                  </a:cubicBezTo>
                  <a:cubicBezTo>
                    <a:pt x="147" y="200"/>
                    <a:pt x="145" y="207"/>
                    <a:pt x="147" y="214"/>
                  </a:cubicBezTo>
                  <a:cubicBezTo>
                    <a:pt x="149" y="221"/>
                    <a:pt x="154" y="225"/>
                    <a:pt x="159" y="229"/>
                  </a:cubicBezTo>
                  <a:cubicBezTo>
                    <a:pt x="160" y="230"/>
                    <a:pt x="162" y="231"/>
                    <a:pt x="163" y="232"/>
                  </a:cubicBezTo>
                  <a:cubicBezTo>
                    <a:pt x="161" y="233"/>
                    <a:pt x="160" y="234"/>
                    <a:pt x="159" y="235"/>
                  </a:cubicBezTo>
                  <a:close/>
                  <a:moveTo>
                    <a:pt x="109" y="199"/>
                  </a:moveTo>
                  <a:cubicBezTo>
                    <a:pt x="101" y="195"/>
                    <a:pt x="91" y="194"/>
                    <a:pt x="82" y="197"/>
                  </a:cubicBezTo>
                  <a:cubicBezTo>
                    <a:pt x="73" y="200"/>
                    <a:pt x="66" y="206"/>
                    <a:pt x="61" y="214"/>
                  </a:cubicBezTo>
                  <a:cubicBezTo>
                    <a:pt x="57" y="223"/>
                    <a:pt x="56" y="232"/>
                    <a:pt x="59" y="241"/>
                  </a:cubicBezTo>
                  <a:cubicBezTo>
                    <a:pt x="62" y="250"/>
                    <a:pt x="68" y="258"/>
                    <a:pt x="76" y="262"/>
                  </a:cubicBezTo>
                  <a:cubicBezTo>
                    <a:pt x="81" y="265"/>
                    <a:pt x="87" y="266"/>
                    <a:pt x="93" y="266"/>
                  </a:cubicBezTo>
                  <a:cubicBezTo>
                    <a:pt x="96" y="266"/>
                    <a:pt x="100" y="266"/>
                    <a:pt x="103" y="265"/>
                  </a:cubicBezTo>
                  <a:cubicBezTo>
                    <a:pt x="112" y="262"/>
                    <a:pt x="120" y="256"/>
                    <a:pt x="124" y="247"/>
                  </a:cubicBezTo>
                  <a:cubicBezTo>
                    <a:pt x="129" y="239"/>
                    <a:pt x="129" y="229"/>
                    <a:pt x="127" y="220"/>
                  </a:cubicBezTo>
                  <a:cubicBezTo>
                    <a:pt x="124" y="211"/>
                    <a:pt x="118" y="204"/>
                    <a:pt x="109" y="199"/>
                  </a:cubicBezTo>
                  <a:close/>
                  <a:moveTo>
                    <a:pt x="105" y="237"/>
                  </a:moveTo>
                  <a:cubicBezTo>
                    <a:pt x="103" y="241"/>
                    <a:pt x="101" y="243"/>
                    <a:pt x="97" y="244"/>
                  </a:cubicBezTo>
                  <a:cubicBezTo>
                    <a:pt x="93" y="245"/>
                    <a:pt x="89" y="245"/>
                    <a:pt x="86" y="243"/>
                  </a:cubicBezTo>
                  <a:cubicBezTo>
                    <a:pt x="83" y="241"/>
                    <a:pt x="80" y="239"/>
                    <a:pt x="79" y="235"/>
                  </a:cubicBezTo>
                  <a:cubicBezTo>
                    <a:pt x="78" y="231"/>
                    <a:pt x="78" y="227"/>
                    <a:pt x="80" y="224"/>
                  </a:cubicBezTo>
                  <a:cubicBezTo>
                    <a:pt x="82" y="221"/>
                    <a:pt x="85" y="218"/>
                    <a:pt x="88" y="217"/>
                  </a:cubicBezTo>
                  <a:cubicBezTo>
                    <a:pt x="90" y="217"/>
                    <a:pt x="91" y="216"/>
                    <a:pt x="93" y="216"/>
                  </a:cubicBezTo>
                  <a:cubicBezTo>
                    <a:pt x="95" y="216"/>
                    <a:pt x="97" y="217"/>
                    <a:pt x="99" y="218"/>
                  </a:cubicBezTo>
                  <a:cubicBezTo>
                    <a:pt x="103" y="220"/>
                    <a:pt x="105" y="223"/>
                    <a:pt x="106" y="226"/>
                  </a:cubicBezTo>
                  <a:cubicBezTo>
                    <a:pt x="107" y="230"/>
                    <a:pt x="107" y="234"/>
                    <a:pt x="105" y="237"/>
                  </a:cubicBezTo>
                  <a:close/>
                  <a:moveTo>
                    <a:pt x="311" y="74"/>
                  </a:moveTo>
                  <a:cubicBezTo>
                    <a:pt x="309" y="72"/>
                    <a:pt x="307" y="70"/>
                    <a:pt x="306" y="69"/>
                  </a:cubicBezTo>
                  <a:cubicBezTo>
                    <a:pt x="306" y="67"/>
                    <a:pt x="307" y="64"/>
                    <a:pt x="308" y="62"/>
                  </a:cubicBezTo>
                  <a:cubicBezTo>
                    <a:pt x="310" y="55"/>
                    <a:pt x="313" y="46"/>
                    <a:pt x="307" y="38"/>
                  </a:cubicBezTo>
                  <a:cubicBezTo>
                    <a:pt x="302" y="31"/>
                    <a:pt x="292" y="30"/>
                    <a:pt x="285" y="30"/>
                  </a:cubicBezTo>
                  <a:cubicBezTo>
                    <a:pt x="283" y="30"/>
                    <a:pt x="280" y="30"/>
                    <a:pt x="278" y="29"/>
                  </a:cubicBezTo>
                  <a:cubicBezTo>
                    <a:pt x="277" y="28"/>
                    <a:pt x="276" y="25"/>
                    <a:pt x="276" y="23"/>
                  </a:cubicBezTo>
                  <a:cubicBezTo>
                    <a:pt x="273" y="16"/>
                    <a:pt x="270" y="7"/>
                    <a:pt x="261" y="4"/>
                  </a:cubicBezTo>
                  <a:cubicBezTo>
                    <a:pt x="252" y="1"/>
                    <a:pt x="244" y="6"/>
                    <a:pt x="238" y="10"/>
                  </a:cubicBezTo>
                  <a:cubicBezTo>
                    <a:pt x="237" y="12"/>
                    <a:pt x="234" y="13"/>
                    <a:pt x="232" y="14"/>
                  </a:cubicBezTo>
                  <a:cubicBezTo>
                    <a:pt x="231" y="13"/>
                    <a:pt x="229" y="12"/>
                    <a:pt x="227" y="10"/>
                  </a:cubicBezTo>
                  <a:cubicBezTo>
                    <a:pt x="221" y="6"/>
                    <a:pt x="213" y="0"/>
                    <a:pt x="204" y="3"/>
                  </a:cubicBezTo>
                  <a:cubicBezTo>
                    <a:pt x="195" y="6"/>
                    <a:pt x="191" y="16"/>
                    <a:pt x="189" y="22"/>
                  </a:cubicBezTo>
                  <a:cubicBezTo>
                    <a:pt x="188" y="24"/>
                    <a:pt x="187" y="27"/>
                    <a:pt x="186" y="28"/>
                  </a:cubicBezTo>
                  <a:cubicBezTo>
                    <a:pt x="185" y="29"/>
                    <a:pt x="182" y="29"/>
                    <a:pt x="180" y="29"/>
                  </a:cubicBezTo>
                  <a:cubicBezTo>
                    <a:pt x="172" y="29"/>
                    <a:pt x="163" y="29"/>
                    <a:pt x="157" y="36"/>
                  </a:cubicBezTo>
                  <a:cubicBezTo>
                    <a:pt x="151" y="44"/>
                    <a:pt x="154" y="53"/>
                    <a:pt x="156" y="60"/>
                  </a:cubicBezTo>
                  <a:cubicBezTo>
                    <a:pt x="156" y="62"/>
                    <a:pt x="157" y="65"/>
                    <a:pt x="157" y="67"/>
                  </a:cubicBezTo>
                  <a:cubicBezTo>
                    <a:pt x="156" y="68"/>
                    <a:pt x="154" y="70"/>
                    <a:pt x="152" y="71"/>
                  </a:cubicBezTo>
                  <a:cubicBezTo>
                    <a:pt x="147" y="75"/>
                    <a:pt x="139" y="81"/>
                    <a:pt x="139" y="91"/>
                  </a:cubicBezTo>
                  <a:cubicBezTo>
                    <a:pt x="138" y="100"/>
                    <a:pt x="146" y="106"/>
                    <a:pt x="152" y="110"/>
                  </a:cubicBezTo>
                  <a:cubicBezTo>
                    <a:pt x="153" y="112"/>
                    <a:pt x="156" y="114"/>
                    <a:pt x="157" y="115"/>
                  </a:cubicBezTo>
                  <a:cubicBezTo>
                    <a:pt x="157" y="116"/>
                    <a:pt x="156" y="120"/>
                    <a:pt x="155" y="122"/>
                  </a:cubicBezTo>
                  <a:cubicBezTo>
                    <a:pt x="153" y="129"/>
                    <a:pt x="150" y="138"/>
                    <a:pt x="156" y="146"/>
                  </a:cubicBezTo>
                  <a:cubicBezTo>
                    <a:pt x="161" y="153"/>
                    <a:pt x="171" y="154"/>
                    <a:pt x="178" y="154"/>
                  </a:cubicBezTo>
                  <a:cubicBezTo>
                    <a:pt x="180" y="154"/>
                    <a:pt x="183" y="154"/>
                    <a:pt x="185" y="155"/>
                  </a:cubicBezTo>
                  <a:cubicBezTo>
                    <a:pt x="185" y="156"/>
                    <a:pt x="186" y="159"/>
                    <a:pt x="187" y="161"/>
                  </a:cubicBezTo>
                  <a:cubicBezTo>
                    <a:pt x="189" y="168"/>
                    <a:pt x="192" y="177"/>
                    <a:pt x="201" y="180"/>
                  </a:cubicBezTo>
                  <a:cubicBezTo>
                    <a:pt x="210" y="183"/>
                    <a:pt x="218" y="178"/>
                    <a:pt x="224" y="174"/>
                  </a:cubicBezTo>
                  <a:cubicBezTo>
                    <a:pt x="226" y="172"/>
                    <a:pt x="229" y="171"/>
                    <a:pt x="230" y="170"/>
                  </a:cubicBezTo>
                  <a:cubicBezTo>
                    <a:pt x="232" y="171"/>
                    <a:pt x="234" y="172"/>
                    <a:pt x="236" y="174"/>
                  </a:cubicBezTo>
                  <a:cubicBezTo>
                    <a:pt x="240" y="177"/>
                    <a:pt x="247" y="181"/>
                    <a:pt x="254" y="181"/>
                  </a:cubicBezTo>
                  <a:cubicBezTo>
                    <a:pt x="255" y="181"/>
                    <a:pt x="257" y="181"/>
                    <a:pt x="259" y="181"/>
                  </a:cubicBezTo>
                  <a:cubicBezTo>
                    <a:pt x="268" y="178"/>
                    <a:pt x="271" y="168"/>
                    <a:pt x="274" y="162"/>
                  </a:cubicBezTo>
                  <a:cubicBezTo>
                    <a:pt x="275" y="160"/>
                    <a:pt x="276" y="157"/>
                    <a:pt x="276" y="156"/>
                  </a:cubicBezTo>
                  <a:cubicBezTo>
                    <a:pt x="278" y="155"/>
                    <a:pt x="281" y="155"/>
                    <a:pt x="283" y="155"/>
                  </a:cubicBezTo>
                  <a:cubicBezTo>
                    <a:pt x="290" y="155"/>
                    <a:pt x="300" y="155"/>
                    <a:pt x="306" y="148"/>
                  </a:cubicBezTo>
                  <a:cubicBezTo>
                    <a:pt x="311" y="140"/>
                    <a:pt x="309" y="131"/>
                    <a:pt x="307" y="124"/>
                  </a:cubicBezTo>
                  <a:cubicBezTo>
                    <a:pt x="306" y="122"/>
                    <a:pt x="305" y="119"/>
                    <a:pt x="305" y="117"/>
                  </a:cubicBezTo>
                  <a:cubicBezTo>
                    <a:pt x="306" y="116"/>
                    <a:pt x="309" y="114"/>
                    <a:pt x="310" y="113"/>
                  </a:cubicBezTo>
                  <a:cubicBezTo>
                    <a:pt x="316" y="109"/>
                    <a:pt x="324" y="103"/>
                    <a:pt x="324" y="93"/>
                  </a:cubicBezTo>
                  <a:cubicBezTo>
                    <a:pt x="324" y="84"/>
                    <a:pt x="317" y="78"/>
                    <a:pt x="311" y="74"/>
                  </a:cubicBezTo>
                  <a:close/>
                  <a:moveTo>
                    <a:pt x="298" y="96"/>
                  </a:moveTo>
                  <a:cubicBezTo>
                    <a:pt x="293" y="100"/>
                    <a:pt x="287" y="104"/>
                    <a:pt x="285" y="110"/>
                  </a:cubicBezTo>
                  <a:cubicBezTo>
                    <a:pt x="283" y="117"/>
                    <a:pt x="285" y="123"/>
                    <a:pt x="286" y="129"/>
                  </a:cubicBezTo>
                  <a:cubicBezTo>
                    <a:pt x="287" y="131"/>
                    <a:pt x="287" y="132"/>
                    <a:pt x="287" y="134"/>
                  </a:cubicBezTo>
                  <a:cubicBezTo>
                    <a:pt x="286" y="134"/>
                    <a:pt x="284" y="134"/>
                    <a:pt x="283" y="134"/>
                  </a:cubicBezTo>
                  <a:cubicBezTo>
                    <a:pt x="277" y="134"/>
                    <a:pt x="270" y="134"/>
                    <a:pt x="264" y="138"/>
                  </a:cubicBezTo>
                  <a:cubicBezTo>
                    <a:pt x="258" y="142"/>
                    <a:pt x="256" y="148"/>
                    <a:pt x="254" y="154"/>
                  </a:cubicBezTo>
                  <a:cubicBezTo>
                    <a:pt x="253" y="155"/>
                    <a:pt x="253" y="157"/>
                    <a:pt x="252" y="158"/>
                  </a:cubicBezTo>
                  <a:cubicBezTo>
                    <a:pt x="251" y="157"/>
                    <a:pt x="249" y="155"/>
                    <a:pt x="248" y="155"/>
                  </a:cubicBezTo>
                  <a:cubicBezTo>
                    <a:pt x="243" y="151"/>
                    <a:pt x="237" y="145"/>
                    <a:pt x="231" y="145"/>
                  </a:cubicBezTo>
                  <a:cubicBezTo>
                    <a:pt x="230" y="145"/>
                    <a:pt x="230" y="145"/>
                    <a:pt x="230" y="145"/>
                  </a:cubicBezTo>
                  <a:cubicBezTo>
                    <a:pt x="223" y="145"/>
                    <a:pt x="218" y="151"/>
                    <a:pt x="213" y="154"/>
                  </a:cubicBezTo>
                  <a:cubicBezTo>
                    <a:pt x="212" y="155"/>
                    <a:pt x="210" y="157"/>
                    <a:pt x="209" y="158"/>
                  </a:cubicBezTo>
                  <a:cubicBezTo>
                    <a:pt x="208" y="157"/>
                    <a:pt x="208" y="155"/>
                    <a:pt x="207" y="154"/>
                  </a:cubicBezTo>
                  <a:cubicBezTo>
                    <a:pt x="205" y="148"/>
                    <a:pt x="203" y="141"/>
                    <a:pt x="197" y="137"/>
                  </a:cubicBezTo>
                  <a:cubicBezTo>
                    <a:pt x="192" y="133"/>
                    <a:pt x="185" y="133"/>
                    <a:pt x="179" y="133"/>
                  </a:cubicBezTo>
                  <a:cubicBezTo>
                    <a:pt x="178" y="133"/>
                    <a:pt x="176" y="133"/>
                    <a:pt x="174" y="132"/>
                  </a:cubicBezTo>
                  <a:cubicBezTo>
                    <a:pt x="175" y="131"/>
                    <a:pt x="175" y="129"/>
                    <a:pt x="175" y="128"/>
                  </a:cubicBezTo>
                  <a:cubicBezTo>
                    <a:pt x="177" y="122"/>
                    <a:pt x="179" y="115"/>
                    <a:pt x="177" y="109"/>
                  </a:cubicBezTo>
                  <a:cubicBezTo>
                    <a:pt x="175" y="102"/>
                    <a:pt x="170" y="98"/>
                    <a:pt x="165" y="94"/>
                  </a:cubicBezTo>
                  <a:cubicBezTo>
                    <a:pt x="164" y="93"/>
                    <a:pt x="162" y="92"/>
                    <a:pt x="161" y="91"/>
                  </a:cubicBezTo>
                  <a:cubicBezTo>
                    <a:pt x="163" y="90"/>
                    <a:pt x="164" y="89"/>
                    <a:pt x="165" y="88"/>
                  </a:cubicBezTo>
                  <a:cubicBezTo>
                    <a:pt x="170" y="84"/>
                    <a:pt x="176" y="80"/>
                    <a:pt x="178" y="74"/>
                  </a:cubicBezTo>
                  <a:cubicBezTo>
                    <a:pt x="180" y="67"/>
                    <a:pt x="178" y="61"/>
                    <a:pt x="176" y="55"/>
                  </a:cubicBezTo>
                  <a:cubicBezTo>
                    <a:pt x="176" y="53"/>
                    <a:pt x="176" y="52"/>
                    <a:pt x="175" y="50"/>
                  </a:cubicBezTo>
                  <a:cubicBezTo>
                    <a:pt x="177" y="50"/>
                    <a:pt x="179" y="50"/>
                    <a:pt x="180" y="50"/>
                  </a:cubicBezTo>
                  <a:cubicBezTo>
                    <a:pt x="186" y="50"/>
                    <a:pt x="193" y="50"/>
                    <a:pt x="199" y="46"/>
                  </a:cubicBezTo>
                  <a:cubicBezTo>
                    <a:pt x="204" y="42"/>
                    <a:pt x="207" y="36"/>
                    <a:pt x="209" y="30"/>
                  </a:cubicBezTo>
                  <a:cubicBezTo>
                    <a:pt x="209" y="29"/>
                    <a:pt x="210" y="27"/>
                    <a:pt x="211" y="26"/>
                  </a:cubicBezTo>
                  <a:cubicBezTo>
                    <a:pt x="212" y="27"/>
                    <a:pt x="214" y="29"/>
                    <a:pt x="215" y="29"/>
                  </a:cubicBezTo>
                  <a:cubicBezTo>
                    <a:pt x="220" y="33"/>
                    <a:pt x="225" y="39"/>
                    <a:pt x="232" y="39"/>
                  </a:cubicBezTo>
                  <a:cubicBezTo>
                    <a:pt x="232" y="39"/>
                    <a:pt x="232" y="39"/>
                    <a:pt x="232" y="39"/>
                  </a:cubicBezTo>
                  <a:cubicBezTo>
                    <a:pt x="239" y="39"/>
                    <a:pt x="245" y="33"/>
                    <a:pt x="250" y="30"/>
                  </a:cubicBezTo>
                  <a:cubicBezTo>
                    <a:pt x="251" y="29"/>
                    <a:pt x="253" y="27"/>
                    <a:pt x="254" y="26"/>
                  </a:cubicBezTo>
                  <a:cubicBezTo>
                    <a:pt x="254" y="27"/>
                    <a:pt x="255" y="29"/>
                    <a:pt x="255" y="30"/>
                  </a:cubicBezTo>
                  <a:cubicBezTo>
                    <a:pt x="257" y="36"/>
                    <a:pt x="260" y="43"/>
                    <a:pt x="265" y="47"/>
                  </a:cubicBezTo>
                  <a:cubicBezTo>
                    <a:pt x="271" y="51"/>
                    <a:pt x="278" y="51"/>
                    <a:pt x="284" y="51"/>
                  </a:cubicBezTo>
                  <a:cubicBezTo>
                    <a:pt x="285" y="51"/>
                    <a:pt x="287" y="51"/>
                    <a:pt x="288" y="52"/>
                  </a:cubicBezTo>
                  <a:cubicBezTo>
                    <a:pt x="288" y="53"/>
                    <a:pt x="288" y="55"/>
                    <a:pt x="287" y="56"/>
                  </a:cubicBezTo>
                  <a:cubicBezTo>
                    <a:pt x="285" y="62"/>
                    <a:pt x="283" y="69"/>
                    <a:pt x="285" y="75"/>
                  </a:cubicBezTo>
                  <a:cubicBezTo>
                    <a:pt x="287" y="82"/>
                    <a:pt x="293" y="86"/>
                    <a:pt x="298" y="90"/>
                  </a:cubicBezTo>
                  <a:cubicBezTo>
                    <a:pt x="299" y="91"/>
                    <a:pt x="300" y="92"/>
                    <a:pt x="301" y="93"/>
                  </a:cubicBezTo>
                  <a:cubicBezTo>
                    <a:pt x="300" y="94"/>
                    <a:pt x="299" y="95"/>
                    <a:pt x="298" y="96"/>
                  </a:cubicBezTo>
                  <a:close/>
                  <a:moveTo>
                    <a:pt x="248" y="61"/>
                  </a:moveTo>
                  <a:cubicBezTo>
                    <a:pt x="239" y="56"/>
                    <a:pt x="230" y="55"/>
                    <a:pt x="221" y="58"/>
                  </a:cubicBezTo>
                  <a:cubicBezTo>
                    <a:pt x="212" y="61"/>
                    <a:pt x="204" y="67"/>
                    <a:pt x="200" y="75"/>
                  </a:cubicBezTo>
                  <a:cubicBezTo>
                    <a:pt x="195" y="84"/>
                    <a:pt x="195" y="93"/>
                    <a:pt x="197" y="103"/>
                  </a:cubicBezTo>
                  <a:cubicBezTo>
                    <a:pt x="200" y="112"/>
                    <a:pt x="206" y="119"/>
                    <a:pt x="215" y="123"/>
                  </a:cubicBezTo>
                  <a:cubicBezTo>
                    <a:pt x="220" y="126"/>
                    <a:pt x="226" y="128"/>
                    <a:pt x="231" y="128"/>
                  </a:cubicBezTo>
                  <a:cubicBezTo>
                    <a:pt x="235" y="128"/>
                    <a:pt x="238" y="127"/>
                    <a:pt x="242" y="126"/>
                  </a:cubicBezTo>
                  <a:cubicBezTo>
                    <a:pt x="251" y="123"/>
                    <a:pt x="258" y="117"/>
                    <a:pt x="263" y="109"/>
                  </a:cubicBezTo>
                  <a:cubicBezTo>
                    <a:pt x="267" y="100"/>
                    <a:pt x="268" y="91"/>
                    <a:pt x="265" y="81"/>
                  </a:cubicBezTo>
                  <a:cubicBezTo>
                    <a:pt x="262" y="72"/>
                    <a:pt x="256" y="65"/>
                    <a:pt x="248" y="61"/>
                  </a:cubicBezTo>
                  <a:close/>
                  <a:moveTo>
                    <a:pt x="244" y="99"/>
                  </a:moveTo>
                  <a:cubicBezTo>
                    <a:pt x="242" y="102"/>
                    <a:pt x="239" y="104"/>
                    <a:pt x="236" y="106"/>
                  </a:cubicBezTo>
                  <a:cubicBezTo>
                    <a:pt x="232" y="107"/>
                    <a:pt x="228" y="106"/>
                    <a:pt x="225" y="105"/>
                  </a:cubicBezTo>
                  <a:cubicBezTo>
                    <a:pt x="221" y="103"/>
                    <a:pt x="219" y="100"/>
                    <a:pt x="218" y="96"/>
                  </a:cubicBezTo>
                  <a:cubicBezTo>
                    <a:pt x="217" y="93"/>
                    <a:pt x="217" y="89"/>
                    <a:pt x="219" y="85"/>
                  </a:cubicBezTo>
                  <a:cubicBezTo>
                    <a:pt x="221" y="82"/>
                    <a:pt x="223" y="80"/>
                    <a:pt x="227" y="78"/>
                  </a:cubicBezTo>
                  <a:cubicBezTo>
                    <a:pt x="229" y="78"/>
                    <a:pt x="230" y="78"/>
                    <a:pt x="231" y="78"/>
                  </a:cubicBezTo>
                  <a:cubicBezTo>
                    <a:pt x="234" y="78"/>
                    <a:pt x="236" y="78"/>
                    <a:pt x="238" y="79"/>
                  </a:cubicBezTo>
                  <a:cubicBezTo>
                    <a:pt x="241" y="81"/>
                    <a:pt x="244" y="84"/>
                    <a:pt x="245" y="88"/>
                  </a:cubicBezTo>
                  <a:cubicBezTo>
                    <a:pt x="246" y="91"/>
                    <a:pt x="246" y="95"/>
                    <a:pt x="244" y="99"/>
                  </a:cubicBezTo>
                  <a:close/>
                </a:path>
              </a:pathLst>
            </a:custGeom>
            <a:solidFill>
              <a:srgbClr val="8FAADC"/>
            </a:solidFill>
            <a:ln>
              <a:noFill/>
            </a:ln>
          </p:spPr>
          <p:txBody>
            <a:bodyPr vert="horz" wrap="square" lIns="91440" tIns="45720" rIns="91440" bIns="45720" numCol="1" anchor="t" anchorCtr="0" compatLnSpc="1">
              <a:prstTxWarp prst="textNoShape">
                <a:avLst/>
              </a:prstTxWarp>
            </a:bodyPr>
            <a:lstStyle/>
            <a:p>
              <a:endParaRPr lang="en-GB"/>
            </a:p>
          </p:txBody>
        </p:sp>
        <p:sp>
          <p:nvSpPr>
            <p:cNvPr id="85" name="TextBox 84">
              <a:extLst>
                <a:ext uri="{FF2B5EF4-FFF2-40B4-BE49-F238E27FC236}">
                  <a16:creationId xmlns:a16="http://schemas.microsoft.com/office/drawing/2014/main" id="{5C336F9B-B24D-2705-933A-140C4B30B7C5}"/>
                </a:ext>
              </a:extLst>
            </p:cNvPr>
            <p:cNvSpPr txBox="1"/>
            <p:nvPr/>
          </p:nvSpPr>
          <p:spPr>
            <a:xfrm>
              <a:off x="4641155" y="1805466"/>
              <a:ext cx="2244417" cy="1546577"/>
            </a:xfrm>
            <a:prstGeom prst="rect">
              <a:avLst/>
            </a:prstGeom>
            <a:noFill/>
          </p:spPr>
          <p:txBody>
            <a:bodyPr wrap="square" lIns="0" rIns="0" rtlCol="0" anchor="b">
              <a:spAutoFit/>
            </a:bodyPr>
            <a:lstStyle/>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kern="0" noProof="1">
                  <a:solidFill>
                    <a:srgbClr val="E7E6E6">
                      <a:lumMod val="25000"/>
                    </a:srgbClr>
                  </a:solidFill>
                </a:rPr>
                <a:t>Qualitative analysis (23,000+ open-ended comments)</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kern="0" noProof="1">
                  <a:solidFill>
                    <a:srgbClr val="E7E6E6">
                      <a:lumMod val="25000"/>
                    </a:srgbClr>
                  </a:solidFill>
                </a:rPr>
                <a:t>Divisional, length of service/grade/rank and demographic analysis</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kern="0" noProof="1">
                  <a:solidFill>
                    <a:srgbClr val="E7E6E6">
                      <a:lumMod val="25000"/>
                    </a:srgbClr>
                  </a:solidFill>
                </a:rPr>
                <a:t>Correlation and driver analysis </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kern="0" noProof="1">
                  <a:solidFill>
                    <a:srgbClr val="E7E6E6">
                      <a:lumMod val="25000"/>
                    </a:srgbClr>
                  </a:solidFill>
                </a:rPr>
                <a:t>Strategic insights and recommendations</a:t>
              </a:r>
            </a:p>
            <a:p>
              <a:pPr marR="0" lvl="0" defTabSz="914400" eaLnBrk="1" fontAlgn="auto" latinLnBrk="0" hangingPunct="1">
                <a:lnSpc>
                  <a:spcPct val="100000"/>
                </a:lnSpc>
                <a:spcBef>
                  <a:spcPts val="0"/>
                </a:spcBef>
                <a:spcAft>
                  <a:spcPts val="0"/>
                </a:spcAft>
                <a:buClrTx/>
                <a:buSzTx/>
                <a:tabLst/>
                <a:defRPr/>
              </a:pPr>
              <a:endParaRPr kumimoji="0" lang="en-US" sz="1050" b="0" i="0" u="none" strike="noStrike" kern="0" cap="none" spc="0" normalizeH="0" baseline="0" noProof="1">
                <a:ln>
                  <a:noFill/>
                </a:ln>
                <a:solidFill>
                  <a:srgbClr val="E7E6E6">
                    <a:lumMod val="25000"/>
                  </a:srgbClr>
                </a:solidFill>
                <a:effectLst/>
                <a:uLnTx/>
                <a:uFillTx/>
              </a:endParaRPr>
            </a:p>
          </p:txBody>
        </p:sp>
        <p:sp>
          <p:nvSpPr>
            <p:cNvPr id="86" name="Rectangle 85">
              <a:extLst>
                <a:ext uri="{FF2B5EF4-FFF2-40B4-BE49-F238E27FC236}">
                  <a16:creationId xmlns:a16="http://schemas.microsoft.com/office/drawing/2014/main" id="{8E43C181-5F67-8D9F-151B-D5723AFCFA67}"/>
                </a:ext>
              </a:extLst>
            </p:cNvPr>
            <p:cNvSpPr/>
            <p:nvPr/>
          </p:nvSpPr>
          <p:spPr>
            <a:xfrm>
              <a:off x="7488905" y="2941847"/>
              <a:ext cx="51967" cy="565289"/>
            </a:xfrm>
            <a:prstGeom prst="rect">
              <a:avLst/>
            </a:prstGeom>
            <a:solidFill>
              <a:srgbClr val="8FAADC"/>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7" name="Rectangle 86">
              <a:extLst>
                <a:ext uri="{FF2B5EF4-FFF2-40B4-BE49-F238E27FC236}">
                  <a16:creationId xmlns:a16="http://schemas.microsoft.com/office/drawing/2014/main" id="{9E0CE2B8-8301-6415-6065-A00DF8083ADA}"/>
                </a:ext>
              </a:extLst>
            </p:cNvPr>
            <p:cNvSpPr/>
            <p:nvPr/>
          </p:nvSpPr>
          <p:spPr>
            <a:xfrm>
              <a:off x="9505204" y="4125416"/>
              <a:ext cx="51967" cy="565289"/>
            </a:xfrm>
            <a:prstGeom prst="rect">
              <a:avLst/>
            </a:prstGeom>
            <a:solidFill>
              <a:schemeClr val="accent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nvGrpSpPr>
            <p:cNvPr id="88" name="Group 87">
              <a:extLst>
                <a:ext uri="{FF2B5EF4-FFF2-40B4-BE49-F238E27FC236}">
                  <a16:creationId xmlns:a16="http://schemas.microsoft.com/office/drawing/2014/main" id="{1B96E2EE-896C-FA83-0CDF-C121CA6FE843}"/>
                </a:ext>
              </a:extLst>
            </p:cNvPr>
            <p:cNvGrpSpPr/>
            <p:nvPr/>
          </p:nvGrpSpPr>
          <p:grpSpPr>
            <a:xfrm>
              <a:off x="9049641" y="4586874"/>
              <a:ext cx="957263" cy="957263"/>
              <a:chOff x="1069473" y="4452937"/>
              <a:chExt cx="1276350" cy="1276350"/>
            </a:xfrm>
          </p:grpSpPr>
          <p:sp>
            <p:nvSpPr>
              <p:cNvPr id="102" name="Oval 101">
                <a:extLst>
                  <a:ext uri="{FF2B5EF4-FFF2-40B4-BE49-F238E27FC236}">
                    <a16:creationId xmlns:a16="http://schemas.microsoft.com/office/drawing/2014/main" id="{7B762D9C-11D0-BA2F-79CB-B6891F82BCC6}"/>
                  </a:ext>
                </a:extLst>
              </p:cNvPr>
              <p:cNvSpPr/>
              <p:nvPr/>
            </p:nvSpPr>
            <p:spPr>
              <a:xfrm>
                <a:off x="1069473" y="4452937"/>
                <a:ext cx="1276350" cy="1276350"/>
              </a:xfrm>
              <a:prstGeom prst="ellipse">
                <a:avLst/>
              </a:prstGeom>
              <a:solidFill>
                <a:srgbClr val="E7E6E6"/>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03" name="Freeform: Shape 46">
                <a:extLst>
                  <a:ext uri="{FF2B5EF4-FFF2-40B4-BE49-F238E27FC236}">
                    <a16:creationId xmlns:a16="http://schemas.microsoft.com/office/drawing/2014/main" id="{27D80D02-D3E7-6692-67ED-D375C63A1419}"/>
                  </a:ext>
                </a:extLst>
              </p:cNvPr>
              <p:cNvSpPr/>
              <p:nvPr/>
            </p:nvSpPr>
            <p:spPr>
              <a:xfrm>
                <a:off x="1069473" y="5037153"/>
                <a:ext cx="1276350" cy="692134"/>
              </a:xfrm>
              <a:custGeom>
                <a:avLst/>
                <a:gdLst>
                  <a:gd name="connsiteX0" fmla="*/ 5440 w 1276350"/>
                  <a:gd name="connsiteY0" fmla="*/ 0 h 692134"/>
                  <a:gd name="connsiteX1" fmla="*/ 12966 w 1276350"/>
                  <a:gd name="connsiteY1" fmla="*/ 74656 h 692134"/>
                  <a:gd name="connsiteX2" fmla="*/ 638175 w 1276350"/>
                  <a:gd name="connsiteY2" fmla="*/ 584216 h 692134"/>
                  <a:gd name="connsiteX3" fmla="*/ 1263385 w 1276350"/>
                  <a:gd name="connsiteY3" fmla="*/ 74656 h 692134"/>
                  <a:gd name="connsiteX4" fmla="*/ 1270911 w 1276350"/>
                  <a:gd name="connsiteY4" fmla="*/ 0 h 692134"/>
                  <a:gd name="connsiteX5" fmla="*/ 1276350 w 1276350"/>
                  <a:gd name="connsiteY5" fmla="*/ 53959 h 692134"/>
                  <a:gd name="connsiteX6" fmla="*/ 638175 w 1276350"/>
                  <a:gd name="connsiteY6" fmla="*/ 692134 h 692134"/>
                  <a:gd name="connsiteX7" fmla="*/ 0 w 1276350"/>
                  <a:gd name="connsiteY7" fmla="*/ 53959 h 69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76350" h="692134">
                    <a:moveTo>
                      <a:pt x="5440" y="0"/>
                    </a:moveTo>
                    <a:lnTo>
                      <a:pt x="12966" y="74656"/>
                    </a:lnTo>
                    <a:cubicBezTo>
                      <a:pt x="72473" y="365461"/>
                      <a:pt x="329778" y="584216"/>
                      <a:pt x="638175" y="584216"/>
                    </a:cubicBezTo>
                    <a:cubicBezTo>
                      <a:pt x="946572" y="584216"/>
                      <a:pt x="1203877" y="365461"/>
                      <a:pt x="1263385" y="74656"/>
                    </a:cubicBezTo>
                    <a:lnTo>
                      <a:pt x="1270911" y="0"/>
                    </a:lnTo>
                    <a:lnTo>
                      <a:pt x="1276350" y="53959"/>
                    </a:lnTo>
                    <a:cubicBezTo>
                      <a:pt x="1276350" y="406413"/>
                      <a:pt x="990629" y="692134"/>
                      <a:pt x="638175" y="692134"/>
                    </a:cubicBezTo>
                    <a:cubicBezTo>
                      <a:pt x="285721" y="692134"/>
                      <a:pt x="0" y="406413"/>
                      <a:pt x="0" y="53959"/>
                    </a:cubicBezTo>
                    <a:close/>
                  </a:path>
                </a:pathLst>
              </a:custGeom>
              <a:solidFill>
                <a:sysClr val="windowText" lastClr="000000">
                  <a:alpha val="30000"/>
                </a:sysClr>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89" name="Graphic 24" descr="Bar graph with upward trend">
              <a:extLst>
                <a:ext uri="{FF2B5EF4-FFF2-40B4-BE49-F238E27FC236}">
                  <a16:creationId xmlns:a16="http://schemas.microsoft.com/office/drawing/2014/main" id="{3912414B-374F-8F8E-C51E-DB61CB9492DA}"/>
                </a:ext>
              </a:extLst>
            </p:cNvPr>
            <p:cNvGrpSpPr/>
            <p:nvPr/>
          </p:nvGrpSpPr>
          <p:grpSpPr>
            <a:xfrm>
              <a:off x="9195323" y="4742689"/>
              <a:ext cx="636461" cy="636461"/>
              <a:chOff x="3869706" y="7094505"/>
              <a:chExt cx="848615" cy="848615"/>
            </a:xfrm>
            <a:solidFill>
              <a:schemeClr val="accent6"/>
            </a:solidFill>
          </p:grpSpPr>
          <p:sp>
            <p:nvSpPr>
              <p:cNvPr id="97" name="Freeform: Shape 109">
                <a:extLst>
                  <a:ext uri="{FF2B5EF4-FFF2-40B4-BE49-F238E27FC236}">
                    <a16:creationId xmlns:a16="http://schemas.microsoft.com/office/drawing/2014/main" id="{88E191DB-6382-6194-0ED8-3BA37DD261E2}"/>
                  </a:ext>
                </a:extLst>
              </p:cNvPr>
              <p:cNvSpPr/>
              <p:nvPr/>
            </p:nvSpPr>
            <p:spPr>
              <a:xfrm>
                <a:off x="3993462" y="7209422"/>
                <a:ext cx="609942" cy="618782"/>
              </a:xfrm>
              <a:custGeom>
                <a:avLst/>
                <a:gdLst>
                  <a:gd name="connsiteX0" fmla="*/ 53038 w 609942"/>
                  <a:gd name="connsiteY0" fmla="*/ 0 h 618781"/>
                  <a:gd name="connsiteX1" fmla="*/ 0 w 609942"/>
                  <a:gd name="connsiteY1" fmla="*/ 0 h 618781"/>
                  <a:gd name="connsiteX2" fmla="*/ 0 w 609942"/>
                  <a:gd name="connsiteY2" fmla="*/ 618782 h 618781"/>
                  <a:gd name="connsiteX3" fmla="*/ 609942 w 609942"/>
                  <a:gd name="connsiteY3" fmla="*/ 618782 h 618781"/>
                  <a:gd name="connsiteX4" fmla="*/ 609942 w 609942"/>
                  <a:gd name="connsiteY4" fmla="*/ 565743 h 618781"/>
                  <a:gd name="connsiteX5" fmla="*/ 53038 w 609942"/>
                  <a:gd name="connsiteY5" fmla="*/ 565743 h 618781"/>
                  <a:gd name="connsiteX6" fmla="*/ 53038 w 609942"/>
                  <a:gd name="connsiteY6" fmla="*/ 0 h 618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942" h="618781">
                    <a:moveTo>
                      <a:pt x="53038" y="0"/>
                    </a:moveTo>
                    <a:lnTo>
                      <a:pt x="0" y="0"/>
                    </a:lnTo>
                    <a:lnTo>
                      <a:pt x="0" y="618782"/>
                    </a:lnTo>
                    <a:lnTo>
                      <a:pt x="609942" y="618782"/>
                    </a:lnTo>
                    <a:lnTo>
                      <a:pt x="609942" y="565743"/>
                    </a:lnTo>
                    <a:lnTo>
                      <a:pt x="53038" y="565743"/>
                    </a:lnTo>
                    <a:lnTo>
                      <a:pt x="53038" y="0"/>
                    </a:lnTo>
                    <a:close/>
                  </a:path>
                </a:pathLst>
              </a:custGeom>
              <a:grpFill/>
              <a:ln w="8830"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black"/>
                  </a:solidFill>
                  <a:effectLst/>
                  <a:uLnTx/>
                  <a:uFillTx/>
                  <a:latin typeface="Calibri" panose="020F0502020204030204"/>
                </a:endParaRPr>
              </a:p>
            </p:txBody>
          </p:sp>
          <p:sp>
            <p:nvSpPr>
              <p:cNvPr id="98" name="Freeform: Shape 110">
                <a:extLst>
                  <a:ext uri="{FF2B5EF4-FFF2-40B4-BE49-F238E27FC236}">
                    <a16:creationId xmlns:a16="http://schemas.microsoft.com/office/drawing/2014/main" id="{F3DB62C9-77A3-94E2-776D-21B5B51F4A94}"/>
                  </a:ext>
                </a:extLst>
              </p:cNvPr>
              <p:cNvSpPr/>
              <p:nvPr/>
            </p:nvSpPr>
            <p:spPr>
              <a:xfrm>
                <a:off x="4470808" y="7209422"/>
                <a:ext cx="132596" cy="512705"/>
              </a:xfrm>
              <a:custGeom>
                <a:avLst/>
                <a:gdLst>
                  <a:gd name="connsiteX0" fmla="*/ 132596 w 132596"/>
                  <a:gd name="connsiteY0" fmla="*/ 512705 h 512704"/>
                  <a:gd name="connsiteX1" fmla="*/ 0 w 132596"/>
                  <a:gd name="connsiteY1" fmla="*/ 512705 h 512704"/>
                  <a:gd name="connsiteX2" fmla="*/ 0 w 132596"/>
                  <a:gd name="connsiteY2" fmla="*/ 0 h 512704"/>
                  <a:gd name="connsiteX3" fmla="*/ 132596 w 132596"/>
                  <a:gd name="connsiteY3" fmla="*/ 0 h 512704"/>
                </a:gdLst>
                <a:ahLst/>
                <a:cxnLst>
                  <a:cxn ang="0">
                    <a:pos x="connsiteX0" y="connsiteY0"/>
                  </a:cxn>
                  <a:cxn ang="0">
                    <a:pos x="connsiteX1" y="connsiteY1"/>
                  </a:cxn>
                  <a:cxn ang="0">
                    <a:pos x="connsiteX2" y="connsiteY2"/>
                  </a:cxn>
                  <a:cxn ang="0">
                    <a:pos x="connsiteX3" y="connsiteY3"/>
                  </a:cxn>
                </a:cxnLst>
                <a:rect l="l" t="t" r="r" b="b"/>
                <a:pathLst>
                  <a:path w="132596" h="512704">
                    <a:moveTo>
                      <a:pt x="132596" y="512705"/>
                    </a:moveTo>
                    <a:lnTo>
                      <a:pt x="0" y="512705"/>
                    </a:lnTo>
                    <a:lnTo>
                      <a:pt x="0" y="0"/>
                    </a:lnTo>
                    <a:lnTo>
                      <a:pt x="132596" y="0"/>
                    </a:lnTo>
                    <a:close/>
                  </a:path>
                </a:pathLst>
              </a:custGeom>
              <a:grpFill/>
              <a:ln w="8830"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black"/>
                  </a:solidFill>
                  <a:effectLst/>
                  <a:uLnTx/>
                  <a:uFillTx/>
                  <a:latin typeface="Calibri" panose="020F0502020204030204"/>
                </a:endParaRPr>
              </a:p>
            </p:txBody>
          </p:sp>
          <p:sp>
            <p:nvSpPr>
              <p:cNvPr id="99" name="Freeform: Shape 111">
                <a:extLst>
                  <a:ext uri="{FF2B5EF4-FFF2-40B4-BE49-F238E27FC236}">
                    <a16:creationId xmlns:a16="http://schemas.microsoft.com/office/drawing/2014/main" id="{237E00F2-D6B1-C142-DB80-190E3C64F807}"/>
                  </a:ext>
                </a:extLst>
              </p:cNvPr>
              <p:cNvSpPr/>
              <p:nvPr/>
            </p:nvSpPr>
            <p:spPr>
              <a:xfrm>
                <a:off x="4285174" y="7386216"/>
                <a:ext cx="132596" cy="335910"/>
              </a:xfrm>
              <a:custGeom>
                <a:avLst/>
                <a:gdLst>
                  <a:gd name="connsiteX0" fmla="*/ 132596 w 132596"/>
                  <a:gd name="connsiteY0" fmla="*/ 335910 h 335910"/>
                  <a:gd name="connsiteX1" fmla="*/ 0 w 132596"/>
                  <a:gd name="connsiteY1" fmla="*/ 335910 h 335910"/>
                  <a:gd name="connsiteX2" fmla="*/ 0 w 132596"/>
                  <a:gd name="connsiteY2" fmla="*/ 0 h 335910"/>
                  <a:gd name="connsiteX3" fmla="*/ 132596 w 132596"/>
                  <a:gd name="connsiteY3" fmla="*/ 0 h 335910"/>
                </a:gdLst>
                <a:ahLst/>
                <a:cxnLst>
                  <a:cxn ang="0">
                    <a:pos x="connsiteX0" y="connsiteY0"/>
                  </a:cxn>
                  <a:cxn ang="0">
                    <a:pos x="connsiteX1" y="connsiteY1"/>
                  </a:cxn>
                  <a:cxn ang="0">
                    <a:pos x="connsiteX2" y="connsiteY2"/>
                  </a:cxn>
                  <a:cxn ang="0">
                    <a:pos x="connsiteX3" y="connsiteY3"/>
                  </a:cxn>
                </a:cxnLst>
                <a:rect l="l" t="t" r="r" b="b"/>
                <a:pathLst>
                  <a:path w="132596" h="335910">
                    <a:moveTo>
                      <a:pt x="132596" y="335910"/>
                    </a:moveTo>
                    <a:lnTo>
                      <a:pt x="0" y="335910"/>
                    </a:lnTo>
                    <a:lnTo>
                      <a:pt x="0" y="0"/>
                    </a:lnTo>
                    <a:lnTo>
                      <a:pt x="132596" y="0"/>
                    </a:lnTo>
                    <a:close/>
                  </a:path>
                </a:pathLst>
              </a:custGeom>
              <a:grpFill/>
              <a:ln w="8830"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black"/>
                  </a:solidFill>
                  <a:effectLst/>
                  <a:uLnTx/>
                  <a:uFillTx/>
                  <a:latin typeface="Calibri" panose="020F0502020204030204"/>
                </a:endParaRPr>
              </a:p>
            </p:txBody>
          </p:sp>
          <p:sp>
            <p:nvSpPr>
              <p:cNvPr id="100" name="Freeform: Shape 112">
                <a:extLst>
                  <a:ext uri="{FF2B5EF4-FFF2-40B4-BE49-F238E27FC236}">
                    <a16:creationId xmlns:a16="http://schemas.microsoft.com/office/drawing/2014/main" id="{53E07437-6EAB-F1B2-0B6B-109EE0040D62}"/>
                  </a:ext>
                </a:extLst>
              </p:cNvPr>
              <p:cNvSpPr/>
              <p:nvPr/>
            </p:nvSpPr>
            <p:spPr>
              <a:xfrm>
                <a:off x="4099539" y="7545332"/>
                <a:ext cx="132596" cy="176795"/>
              </a:xfrm>
              <a:custGeom>
                <a:avLst/>
                <a:gdLst>
                  <a:gd name="connsiteX0" fmla="*/ 132596 w 132596"/>
                  <a:gd name="connsiteY0" fmla="*/ 176795 h 176794"/>
                  <a:gd name="connsiteX1" fmla="*/ 0 w 132596"/>
                  <a:gd name="connsiteY1" fmla="*/ 176795 h 176794"/>
                  <a:gd name="connsiteX2" fmla="*/ 0 w 132596"/>
                  <a:gd name="connsiteY2" fmla="*/ 0 h 176794"/>
                  <a:gd name="connsiteX3" fmla="*/ 132596 w 132596"/>
                  <a:gd name="connsiteY3" fmla="*/ 0 h 176794"/>
                </a:gdLst>
                <a:ahLst/>
                <a:cxnLst>
                  <a:cxn ang="0">
                    <a:pos x="connsiteX0" y="connsiteY0"/>
                  </a:cxn>
                  <a:cxn ang="0">
                    <a:pos x="connsiteX1" y="connsiteY1"/>
                  </a:cxn>
                  <a:cxn ang="0">
                    <a:pos x="connsiteX2" y="connsiteY2"/>
                  </a:cxn>
                  <a:cxn ang="0">
                    <a:pos x="connsiteX3" y="connsiteY3"/>
                  </a:cxn>
                </a:cxnLst>
                <a:rect l="l" t="t" r="r" b="b"/>
                <a:pathLst>
                  <a:path w="132596" h="176794">
                    <a:moveTo>
                      <a:pt x="132596" y="176795"/>
                    </a:moveTo>
                    <a:lnTo>
                      <a:pt x="0" y="176795"/>
                    </a:lnTo>
                    <a:lnTo>
                      <a:pt x="0" y="0"/>
                    </a:lnTo>
                    <a:lnTo>
                      <a:pt x="132596" y="0"/>
                    </a:lnTo>
                    <a:close/>
                  </a:path>
                </a:pathLst>
              </a:custGeom>
              <a:grpFill/>
              <a:ln w="8830"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black"/>
                  </a:solidFill>
                  <a:effectLst/>
                  <a:uLnTx/>
                  <a:uFillTx/>
                  <a:latin typeface="Calibri" panose="020F0502020204030204"/>
                </a:endParaRPr>
              </a:p>
            </p:txBody>
          </p:sp>
          <p:sp>
            <p:nvSpPr>
              <p:cNvPr id="101" name="Freeform: Shape 113">
                <a:extLst>
                  <a:ext uri="{FF2B5EF4-FFF2-40B4-BE49-F238E27FC236}">
                    <a16:creationId xmlns:a16="http://schemas.microsoft.com/office/drawing/2014/main" id="{CC805387-5428-7554-9971-3EF694460AC0}"/>
                  </a:ext>
                </a:extLst>
              </p:cNvPr>
              <p:cNvSpPr/>
              <p:nvPr/>
            </p:nvSpPr>
            <p:spPr>
              <a:xfrm>
                <a:off x="4095915" y="7209422"/>
                <a:ext cx="282872" cy="282872"/>
              </a:xfrm>
              <a:custGeom>
                <a:avLst/>
                <a:gdLst>
                  <a:gd name="connsiteX0" fmla="*/ 286496 w 282871"/>
                  <a:gd name="connsiteY0" fmla="*/ 121458 h 282871"/>
                  <a:gd name="connsiteX1" fmla="*/ 286496 w 282871"/>
                  <a:gd name="connsiteY1" fmla="*/ 0 h 282871"/>
                  <a:gd name="connsiteX2" fmla="*/ 165038 w 282871"/>
                  <a:gd name="connsiteY2" fmla="*/ 0 h 282871"/>
                  <a:gd name="connsiteX3" fmla="*/ 213303 w 282871"/>
                  <a:gd name="connsiteY3" fmla="*/ 48265 h 282871"/>
                  <a:gd name="connsiteX4" fmla="*/ 0 w 282871"/>
                  <a:gd name="connsiteY4" fmla="*/ 261568 h 282871"/>
                  <a:gd name="connsiteX5" fmla="*/ 24928 w 282871"/>
                  <a:gd name="connsiteY5" fmla="*/ 286496 h 282871"/>
                  <a:gd name="connsiteX6" fmla="*/ 238231 w 282871"/>
                  <a:gd name="connsiteY6" fmla="*/ 73281 h 282871"/>
                  <a:gd name="connsiteX7" fmla="*/ 286496 w 282871"/>
                  <a:gd name="connsiteY7" fmla="*/ 121458 h 2828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2871" h="282871">
                    <a:moveTo>
                      <a:pt x="286496" y="121458"/>
                    </a:moveTo>
                    <a:lnTo>
                      <a:pt x="286496" y="0"/>
                    </a:lnTo>
                    <a:lnTo>
                      <a:pt x="165038" y="0"/>
                    </a:lnTo>
                    <a:lnTo>
                      <a:pt x="213303" y="48265"/>
                    </a:lnTo>
                    <a:lnTo>
                      <a:pt x="0" y="261568"/>
                    </a:lnTo>
                    <a:lnTo>
                      <a:pt x="24928" y="286496"/>
                    </a:lnTo>
                    <a:lnTo>
                      <a:pt x="238231" y="73281"/>
                    </a:lnTo>
                    <a:lnTo>
                      <a:pt x="286496" y="121458"/>
                    </a:lnTo>
                    <a:close/>
                  </a:path>
                </a:pathLst>
              </a:custGeom>
              <a:grpFill/>
              <a:ln w="8830"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black"/>
                  </a:solidFill>
                  <a:effectLst/>
                  <a:uLnTx/>
                  <a:uFillTx/>
                  <a:latin typeface="Calibri" panose="020F0502020204030204"/>
                </a:endParaRPr>
              </a:p>
            </p:txBody>
          </p:sp>
        </p:grpSp>
        <p:cxnSp>
          <p:nvCxnSpPr>
            <p:cNvPr id="90" name="Straight Connector 89">
              <a:extLst>
                <a:ext uri="{FF2B5EF4-FFF2-40B4-BE49-F238E27FC236}">
                  <a16:creationId xmlns:a16="http://schemas.microsoft.com/office/drawing/2014/main" id="{86816A1C-A67B-FCFD-2540-4A9A293A3CA8}"/>
                </a:ext>
              </a:extLst>
            </p:cNvPr>
            <p:cNvCxnSpPr/>
            <p:nvPr/>
          </p:nvCxnSpPr>
          <p:spPr>
            <a:xfrm>
              <a:off x="603681" y="1377498"/>
              <a:ext cx="0" cy="1729686"/>
            </a:xfrm>
            <a:prstGeom prst="line">
              <a:avLst/>
            </a:prstGeom>
            <a:ln>
              <a:solidFill>
                <a:schemeClr val="bg2"/>
              </a:solidFill>
            </a:ln>
          </p:spPr>
          <p:style>
            <a:lnRef idx="2">
              <a:schemeClr val="accent1"/>
            </a:lnRef>
            <a:fillRef idx="0">
              <a:schemeClr val="accent1"/>
            </a:fillRef>
            <a:effectRef idx="1">
              <a:schemeClr val="accent1"/>
            </a:effectRef>
            <a:fontRef idx="minor">
              <a:schemeClr val="tx1"/>
            </a:fontRef>
          </p:style>
        </p:cxnSp>
        <p:cxnSp>
          <p:nvCxnSpPr>
            <p:cNvPr id="91" name="Straight Connector 90">
              <a:extLst>
                <a:ext uri="{FF2B5EF4-FFF2-40B4-BE49-F238E27FC236}">
                  <a16:creationId xmlns:a16="http://schemas.microsoft.com/office/drawing/2014/main" id="{1002FFA4-218C-E597-0972-9E0FFBC108B6}"/>
                </a:ext>
              </a:extLst>
            </p:cNvPr>
            <p:cNvCxnSpPr/>
            <p:nvPr/>
          </p:nvCxnSpPr>
          <p:spPr>
            <a:xfrm>
              <a:off x="2609263" y="4479155"/>
              <a:ext cx="0" cy="1729686"/>
            </a:xfrm>
            <a:prstGeom prst="line">
              <a:avLst/>
            </a:prstGeom>
            <a:ln>
              <a:solidFill>
                <a:schemeClr val="bg2"/>
              </a:solidFill>
            </a:ln>
          </p:spPr>
          <p:style>
            <a:lnRef idx="2">
              <a:schemeClr val="accent1"/>
            </a:lnRef>
            <a:fillRef idx="0">
              <a:schemeClr val="accent1"/>
            </a:fillRef>
            <a:effectRef idx="1">
              <a:schemeClr val="accent1"/>
            </a:effectRef>
            <a:fontRef idx="minor">
              <a:schemeClr val="tx1"/>
            </a:fontRef>
          </p:style>
        </p:cxnSp>
        <p:cxnSp>
          <p:nvCxnSpPr>
            <p:cNvPr id="92" name="Straight Connector 91">
              <a:extLst>
                <a:ext uri="{FF2B5EF4-FFF2-40B4-BE49-F238E27FC236}">
                  <a16:creationId xmlns:a16="http://schemas.microsoft.com/office/drawing/2014/main" id="{5CF10FC3-C8C1-946E-2BA3-2B306CF19379}"/>
                </a:ext>
              </a:extLst>
            </p:cNvPr>
            <p:cNvCxnSpPr/>
            <p:nvPr/>
          </p:nvCxnSpPr>
          <p:spPr>
            <a:xfrm>
              <a:off x="4523373" y="1410200"/>
              <a:ext cx="0" cy="1729686"/>
            </a:xfrm>
            <a:prstGeom prst="line">
              <a:avLst/>
            </a:prstGeom>
            <a:ln>
              <a:solidFill>
                <a:schemeClr val="bg2"/>
              </a:solidFill>
            </a:ln>
          </p:spPr>
          <p:style>
            <a:lnRef idx="2">
              <a:schemeClr val="accent1"/>
            </a:lnRef>
            <a:fillRef idx="0">
              <a:schemeClr val="accent1"/>
            </a:fillRef>
            <a:effectRef idx="1">
              <a:schemeClr val="accent1"/>
            </a:effectRef>
            <a:fontRef idx="minor">
              <a:schemeClr val="tx1"/>
            </a:fontRef>
          </p:style>
        </p:cxnSp>
        <p:cxnSp>
          <p:nvCxnSpPr>
            <p:cNvPr id="93" name="Straight Connector 92">
              <a:extLst>
                <a:ext uri="{FF2B5EF4-FFF2-40B4-BE49-F238E27FC236}">
                  <a16:creationId xmlns:a16="http://schemas.microsoft.com/office/drawing/2014/main" id="{ED0B7165-849B-F205-B4E9-34DA1BE2870B}"/>
                </a:ext>
              </a:extLst>
            </p:cNvPr>
            <p:cNvCxnSpPr/>
            <p:nvPr/>
          </p:nvCxnSpPr>
          <p:spPr>
            <a:xfrm>
              <a:off x="6743627" y="4479155"/>
              <a:ext cx="0" cy="1729686"/>
            </a:xfrm>
            <a:prstGeom prst="line">
              <a:avLst/>
            </a:prstGeom>
            <a:ln>
              <a:solidFill>
                <a:schemeClr val="bg2"/>
              </a:solidFill>
            </a:ln>
          </p:spPr>
          <p:style>
            <a:lnRef idx="2">
              <a:schemeClr val="accent1"/>
            </a:lnRef>
            <a:fillRef idx="0">
              <a:schemeClr val="accent1"/>
            </a:fillRef>
            <a:effectRef idx="1">
              <a:schemeClr val="accent1"/>
            </a:effectRef>
            <a:fontRef idx="minor">
              <a:schemeClr val="tx1"/>
            </a:fontRef>
          </p:style>
        </p:cxnSp>
        <p:cxnSp>
          <p:nvCxnSpPr>
            <p:cNvPr id="94" name="Straight Connector 93">
              <a:extLst>
                <a:ext uri="{FF2B5EF4-FFF2-40B4-BE49-F238E27FC236}">
                  <a16:creationId xmlns:a16="http://schemas.microsoft.com/office/drawing/2014/main" id="{4FC0A3C1-6F0C-038E-A54F-54AC3D68CF28}"/>
                </a:ext>
              </a:extLst>
            </p:cNvPr>
            <p:cNvCxnSpPr/>
            <p:nvPr/>
          </p:nvCxnSpPr>
          <p:spPr>
            <a:xfrm>
              <a:off x="8781495" y="1377498"/>
              <a:ext cx="0" cy="1729686"/>
            </a:xfrm>
            <a:prstGeom prst="line">
              <a:avLst/>
            </a:prstGeom>
            <a:ln>
              <a:solidFill>
                <a:schemeClr val="bg2"/>
              </a:solidFill>
            </a:ln>
          </p:spPr>
          <p:style>
            <a:lnRef idx="2">
              <a:schemeClr val="accent1"/>
            </a:lnRef>
            <a:fillRef idx="0">
              <a:schemeClr val="accent1"/>
            </a:fillRef>
            <a:effectRef idx="1">
              <a:schemeClr val="accent1"/>
            </a:effectRef>
            <a:fontRef idx="minor">
              <a:schemeClr val="tx1"/>
            </a:fontRef>
          </p:style>
        </p:cxnSp>
        <p:sp>
          <p:nvSpPr>
            <p:cNvPr id="95" name="TextBox 94">
              <a:extLst>
                <a:ext uri="{FF2B5EF4-FFF2-40B4-BE49-F238E27FC236}">
                  <a16:creationId xmlns:a16="http://schemas.microsoft.com/office/drawing/2014/main" id="{46684C93-B978-9965-9C80-DCB9459B695C}"/>
                </a:ext>
              </a:extLst>
            </p:cNvPr>
            <p:cNvSpPr txBox="1"/>
            <p:nvPr/>
          </p:nvSpPr>
          <p:spPr>
            <a:xfrm>
              <a:off x="6885572" y="4692834"/>
              <a:ext cx="1796987" cy="1546577"/>
            </a:xfrm>
            <a:prstGeom prst="rect">
              <a:avLst/>
            </a:prstGeom>
            <a:noFill/>
          </p:spPr>
          <p:txBody>
            <a:bodyPr wrap="square" lIns="0" rIns="0" rtlCol="0" anchor="b">
              <a:spAutoFit/>
            </a:bodyPr>
            <a:lstStyle/>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050" kern="0" noProof="1">
                <a:solidFill>
                  <a:srgbClr val="E7E6E6">
                    <a:lumMod val="25000"/>
                  </a:srgbClr>
                </a:solidFill>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kern="0" noProof="1">
                  <a:solidFill>
                    <a:srgbClr val="E7E6E6">
                      <a:lumMod val="25000"/>
                    </a:srgbClr>
                  </a:solidFill>
                </a:rPr>
                <a:t>Your Voice Matters 2015 and 2021 surveys </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kern="0" noProof="1">
                  <a:solidFill>
                    <a:srgbClr val="E7E6E6">
                      <a:lumMod val="25000"/>
                    </a:srgbClr>
                  </a:solidFill>
                </a:rPr>
                <a:t>National Wellbeing Survey 2023</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kern="0" noProof="1">
                  <a:solidFill>
                    <a:srgbClr val="E7E6E6">
                      <a:lumMod val="25000"/>
                    </a:srgbClr>
                  </a:solidFill>
                </a:rPr>
                <a:t>Civil Service Survey</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kern="0" noProof="1">
                  <a:solidFill>
                    <a:srgbClr val="E7E6E6">
                      <a:lumMod val="25000"/>
                    </a:srgbClr>
                  </a:solidFill>
                </a:rPr>
                <a:t>WHO</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050" kern="0" noProof="1">
                <a:solidFill>
                  <a:srgbClr val="E7E6E6">
                    <a:lumMod val="25000"/>
                  </a:srgbClr>
                </a:solidFill>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050" b="0" i="0" u="none" strike="noStrike" kern="0" cap="none" spc="0" normalizeH="0" baseline="0" noProof="1">
                <a:ln>
                  <a:noFill/>
                </a:ln>
                <a:solidFill>
                  <a:srgbClr val="E7E6E6">
                    <a:lumMod val="25000"/>
                  </a:srgbClr>
                </a:solidFill>
                <a:effectLst/>
                <a:uLnTx/>
                <a:uFillTx/>
              </a:endParaRPr>
            </a:p>
          </p:txBody>
        </p:sp>
        <p:sp>
          <p:nvSpPr>
            <p:cNvPr id="96" name="TextBox 95">
              <a:extLst>
                <a:ext uri="{FF2B5EF4-FFF2-40B4-BE49-F238E27FC236}">
                  <a16:creationId xmlns:a16="http://schemas.microsoft.com/office/drawing/2014/main" id="{2CAD0341-8453-6BB9-3F4D-9F0FF940280E}"/>
                </a:ext>
              </a:extLst>
            </p:cNvPr>
            <p:cNvSpPr txBox="1"/>
            <p:nvPr/>
          </p:nvSpPr>
          <p:spPr>
            <a:xfrm>
              <a:off x="8936768" y="2081611"/>
              <a:ext cx="2326088" cy="1546577"/>
            </a:xfrm>
            <a:prstGeom prst="rect">
              <a:avLst/>
            </a:prstGeom>
            <a:noFill/>
          </p:spPr>
          <p:txBody>
            <a:bodyPr wrap="square" lIns="0" rIns="0" rtlCol="0" anchor="b">
              <a:spAutoFit/>
            </a:bodyPr>
            <a:lstStyle/>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kern="0" noProof="1">
                  <a:solidFill>
                    <a:srgbClr val="E7E6E6">
                      <a:lumMod val="25000"/>
                    </a:srgbClr>
                  </a:solidFill>
                </a:rPr>
                <a:t>Progressive and R&amp;I team to explore areas with SMTs as required</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kern="0" noProof="1">
                  <a:solidFill>
                    <a:srgbClr val="E7E6E6">
                      <a:lumMod val="25000"/>
                    </a:srgbClr>
                  </a:solidFill>
                </a:rPr>
                <a:t>Action planning framework developed</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kern="0" noProof="1">
                  <a:solidFill>
                    <a:srgbClr val="E7E6E6">
                      <a:lumMod val="25000"/>
                    </a:srgbClr>
                  </a:solidFill>
                </a:rPr>
                <a:t>Comms and engagement plan incl. ‘We asked, You Said, We listened / We’re doing’</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050" kern="0" noProof="1">
                <a:solidFill>
                  <a:srgbClr val="E7E6E6">
                    <a:lumMod val="25000"/>
                  </a:srgbClr>
                </a:solidFill>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050" b="0" i="0" u="none" strike="noStrike" kern="0" cap="none" spc="0" normalizeH="0" baseline="0" noProof="1">
                <a:ln>
                  <a:noFill/>
                </a:ln>
                <a:solidFill>
                  <a:srgbClr val="E7E6E6">
                    <a:lumMod val="25000"/>
                  </a:srgbClr>
                </a:solidFill>
                <a:effectLst/>
                <a:uLnTx/>
                <a:uFillTx/>
              </a:endParaRPr>
            </a:p>
          </p:txBody>
        </p:sp>
      </p:grpSp>
      <p:sp>
        <p:nvSpPr>
          <p:cNvPr id="135" name="Footer Placeholder 134">
            <a:extLst>
              <a:ext uri="{FF2B5EF4-FFF2-40B4-BE49-F238E27FC236}">
                <a16:creationId xmlns:a16="http://schemas.microsoft.com/office/drawing/2014/main" id="{3C6C59D8-B779-6DA5-5861-65C7A9585828}"/>
              </a:ext>
            </a:extLst>
          </p:cNvPr>
          <p:cNvSpPr>
            <a:spLocks noGrp="1"/>
          </p:cNvSpPr>
          <p:nvPr>
            <p:ph type="ftr" sz="quarter" idx="11"/>
          </p:nvPr>
        </p:nvSpPr>
        <p:spPr/>
        <p:txBody>
          <a:bodyPr/>
          <a:lstStyle/>
          <a:p>
            <a:r>
              <a:rPr lang="en-GB" b="1">
                <a:solidFill>
                  <a:srgbClr val="FF0000"/>
                </a:solidFill>
                <a:latin typeface="Times New Roman" panose="02020603050405020304" pitchFamily="18" charset="0"/>
              </a:rPr>
              <a:t>
OFFICIAL</a:t>
            </a:r>
            <a:endParaRPr lang="en-GB" b="1" dirty="0">
              <a:solidFill>
                <a:srgbClr val="FF0000"/>
              </a:solidFill>
              <a:latin typeface="Times New Roman" panose="02020603050405020304" pitchFamily="18" charset="0"/>
            </a:endParaRPr>
          </a:p>
        </p:txBody>
      </p:sp>
      <p:sp>
        <p:nvSpPr>
          <p:cNvPr id="136" name="Rectangle 135">
            <a:extLst>
              <a:ext uri="{FF2B5EF4-FFF2-40B4-BE49-F238E27FC236}">
                <a16:creationId xmlns:a16="http://schemas.microsoft.com/office/drawing/2014/main" id="{EEF21E37-C085-2DE9-5D5D-999616336678}"/>
              </a:ext>
            </a:extLst>
          </p:cNvPr>
          <p:cNvSpPr/>
          <p:nvPr/>
        </p:nvSpPr>
        <p:spPr>
          <a:xfrm flipV="1">
            <a:off x="0" y="866744"/>
            <a:ext cx="9570860" cy="45719"/>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7" name="TextBox 136">
            <a:extLst>
              <a:ext uri="{FF2B5EF4-FFF2-40B4-BE49-F238E27FC236}">
                <a16:creationId xmlns:a16="http://schemas.microsoft.com/office/drawing/2014/main" id="{5A449ADB-68E3-AAA3-36C7-5AAFB3A0B205}"/>
              </a:ext>
            </a:extLst>
          </p:cNvPr>
          <p:cNvSpPr txBox="1"/>
          <p:nvPr/>
        </p:nvSpPr>
        <p:spPr>
          <a:xfrm>
            <a:off x="83127" y="103687"/>
            <a:ext cx="8070273" cy="646331"/>
          </a:xfrm>
          <a:prstGeom prst="rect">
            <a:avLst/>
          </a:prstGeom>
          <a:solidFill>
            <a:schemeClr val="bg1"/>
          </a:solidFill>
        </p:spPr>
        <p:txBody>
          <a:bodyPr wrap="square" rtlCol="0">
            <a:spAutoFit/>
          </a:bodyPr>
          <a:lstStyle/>
          <a:p>
            <a:r>
              <a:rPr lang="en-GB" sz="3600" dirty="0">
                <a:solidFill>
                  <a:srgbClr val="002060"/>
                </a:solidFill>
              </a:rPr>
              <a:t>Approach</a:t>
            </a:r>
          </a:p>
        </p:txBody>
      </p:sp>
      <p:cxnSp>
        <p:nvCxnSpPr>
          <p:cNvPr id="141" name="Straight Arrow Connector 140">
            <a:extLst>
              <a:ext uri="{FF2B5EF4-FFF2-40B4-BE49-F238E27FC236}">
                <a16:creationId xmlns:a16="http://schemas.microsoft.com/office/drawing/2014/main" id="{B94C6062-5768-0957-655A-98FA6A710C5D}"/>
              </a:ext>
            </a:extLst>
          </p:cNvPr>
          <p:cNvCxnSpPr/>
          <p:nvPr/>
        </p:nvCxnSpPr>
        <p:spPr>
          <a:xfrm>
            <a:off x="568170" y="1477818"/>
            <a:ext cx="3852797" cy="0"/>
          </a:xfrm>
          <a:prstGeom prst="straightConnector1">
            <a:avLst/>
          </a:prstGeom>
          <a:ln>
            <a:solidFill>
              <a:schemeClr val="tx2">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142" name="Straight Arrow Connector 141">
            <a:extLst>
              <a:ext uri="{FF2B5EF4-FFF2-40B4-BE49-F238E27FC236}">
                <a16:creationId xmlns:a16="http://schemas.microsoft.com/office/drawing/2014/main" id="{5D5C75F0-7B32-0B41-6660-AA278F01A084}"/>
              </a:ext>
            </a:extLst>
          </p:cNvPr>
          <p:cNvCxnSpPr>
            <a:cxnSpLocks/>
          </p:cNvCxnSpPr>
          <p:nvPr/>
        </p:nvCxnSpPr>
        <p:spPr>
          <a:xfrm>
            <a:off x="4545316" y="1482794"/>
            <a:ext cx="6572323" cy="0"/>
          </a:xfrm>
          <a:prstGeom prst="straightConnector1">
            <a:avLst/>
          </a:prstGeom>
          <a:ln>
            <a:solidFill>
              <a:schemeClr val="tx2">
                <a:lumMod val="50000"/>
                <a:lumOff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144" name="TextBox 143">
            <a:extLst>
              <a:ext uri="{FF2B5EF4-FFF2-40B4-BE49-F238E27FC236}">
                <a16:creationId xmlns:a16="http://schemas.microsoft.com/office/drawing/2014/main" id="{1660A8AD-4B7F-0D1C-17D3-B21843FE370B}"/>
              </a:ext>
            </a:extLst>
          </p:cNvPr>
          <p:cNvSpPr txBox="1"/>
          <p:nvPr/>
        </p:nvSpPr>
        <p:spPr>
          <a:xfrm>
            <a:off x="1034473" y="1106567"/>
            <a:ext cx="3004127" cy="338554"/>
          </a:xfrm>
          <a:prstGeom prst="rect">
            <a:avLst/>
          </a:prstGeom>
          <a:noFill/>
        </p:spPr>
        <p:txBody>
          <a:bodyPr wrap="square" rtlCol="0">
            <a:spAutoFit/>
          </a:bodyPr>
          <a:lstStyle/>
          <a:p>
            <a:pPr algn="ctr"/>
            <a:r>
              <a:rPr lang="en-GB" sz="1600" dirty="0">
                <a:solidFill>
                  <a:schemeClr val="tx2">
                    <a:lumMod val="75000"/>
                    <a:lumOff val="25000"/>
                  </a:schemeClr>
                </a:solidFill>
              </a:rPr>
              <a:t>Progress to date</a:t>
            </a:r>
          </a:p>
        </p:txBody>
      </p:sp>
      <p:sp>
        <p:nvSpPr>
          <p:cNvPr id="145" name="TextBox 144">
            <a:extLst>
              <a:ext uri="{FF2B5EF4-FFF2-40B4-BE49-F238E27FC236}">
                <a16:creationId xmlns:a16="http://schemas.microsoft.com/office/drawing/2014/main" id="{EDC84791-E184-D161-B328-7B324143036B}"/>
              </a:ext>
            </a:extLst>
          </p:cNvPr>
          <p:cNvSpPr txBox="1"/>
          <p:nvPr/>
        </p:nvSpPr>
        <p:spPr>
          <a:xfrm>
            <a:off x="6024974" y="1148171"/>
            <a:ext cx="3004127" cy="338554"/>
          </a:xfrm>
          <a:prstGeom prst="rect">
            <a:avLst/>
          </a:prstGeom>
          <a:noFill/>
        </p:spPr>
        <p:txBody>
          <a:bodyPr wrap="square" rtlCol="0">
            <a:spAutoFit/>
          </a:bodyPr>
          <a:lstStyle/>
          <a:p>
            <a:pPr algn="ctr"/>
            <a:r>
              <a:rPr lang="en-GB" sz="1600" dirty="0">
                <a:solidFill>
                  <a:schemeClr val="tx2">
                    <a:lumMod val="50000"/>
                    <a:lumOff val="50000"/>
                  </a:schemeClr>
                </a:solidFill>
              </a:rPr>
              <a:t>Next Steps</a:t>
            </a:r>
          </a:p>
        </p:txBody>
      </p:sp>
    </p:spTree>
    <p:extLst>
      <p:ext uri="{BB962C8B-B14F-4D97-AF65-F5344CB8AC3E}">
        <p14:creationId xmlns:p14="http://schemas.microsoft.com/office/powerpoint/2010/main" val="24029663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8F21476-2559-C764-3BAC-7AAB227C3497}"/>
              </a:ext>
            </a:extLst>
          </p:cNvPr>
          <p:cNvPicPr>
            <a:picLocks noChangeAspect="1"/>
          </p:cNvPicPr>
          <p:nvPr/>
        </p:nvPicPr>
        <p:blipFill>
          <a:blip r:embed="rId3"/>
          <a:stretch>
            <a:fillRect/>
          </a:stretch>
        </p:blipFill>
        <p:spPr>
          <a:xfrm>
            <a:off x="10784667" y="90292"/>
            <a:ext cx="1156482" cy="1175135"/>
          </a:xfrm>
          <a:prstGeom prst="rect">
            <a:avLst/>
          </a:prstGeom>
        </p:spPr>
      </p:pic>
      <p:sp>
        <p:nvSpPr>
          <p:cNvPr id="16" name="Rectangle 15">
            <a:extLst>
              <a:ext uri="{FF2B5EF4-FFF2-40B4-BE49-F238E27FC236}">
                <a16:creationId xmlns:a16="http://schemas.microsoft.com/office/drawing/2014/main" id="{F70E9BCD-9A19-67F4-2115-01927F2FE4B7}"/>
              </a:ext>
            </a:extLst>
          </p:cNvPr>
          <p:cNvSpPr/>
          <p:nvPr/>
        </p:nvSpPr>
        <p:spPr>
          <a:xfrm flipV="1">
            <a:off x="0" y="866744"/>
            <a:ext cx="9570860" cy="45719"/>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4" name="Footer Placeholder 38">
            <a:extLst>
              <a:ext uri="{FF2B5EF4-FFF2-40B4-BE49-F238E27FC236}">
                <a16:creationId xmlns:a16="http://schemas.microsoft.com/office/drawing/2014/main" id="{A9E7449B-F876-CC9B-EF92-DB34A4AECE41}"/>
              </a:ext>
            </a:extLst>
          </p:cNvPr>
          <p:cNvSpPr>
            <a:spLocks noGrp="1"/>
          </p:cNvSpPr>
          <p:nvPr>
            <p:ph type="ftr" sz="quarter" idx="11"/>
          </p:nvPr>
        </p:nvSpPr>
        <p:spPr>
          <a:xfrm>
            <a:off x="3924358" y="186780"/>
            <a:ext cx="4114800" cy="109911"/>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b="1" i="0" u="none" strike="noStrike" kern="1200" cap="none" spc="0" normalizeH="0" baseline="0" noProof="0">
                <a:ln>
                  <a:noFill/>
                </a:ln>
                <a:solidFill>
                  <a:srgbClr val="FF0000"/>
                </a:solidFill>
                <a:effectLst/>
                <a:uLnTx/>
                <a:uFillTx/>
                <a:latin typeface="Times New Roman" panose="02020603050405020304" pitchFamily="18" charset="0"/>
                <a:ea typeface="+mn-ea"/>
                <a:cs typeface="+mn-cs"/>
              </a:rPr>
              <a:t>
OFFICIAL</a:t>
            </a:r>
            <a:endParaRPr kumimoji="0" lang="en-GB"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endParaRPr>
          </a:p>
        </p:txBody>
      </p:sp>
      <p:sp>
        <p:nvSpPr>
          <p:cNvPr id="12" name="Text Placeholder 4">
            <a:extLst>
              <a:ext uri="{FF2B5EF4-FFF2-40B4-BE49-F238E27FC236}">
                <a16:creationId xmlns:a16="http://schemas.microsoft.com/office/drawing/2014/main" id="{DDC3559F-0CE0-B16A-544E-8CCA54DBA25D}"/>
              </a:ext>
            </a:extLst>
          </p:cNvPr>
          <p:cNvSpPr txBox="1">
            <a:spLocks/>
          </p:cNvSpPr>
          <p:nvPr/>
        </p:nvSpPr>
        <p:spPr>
          <a:xfrm>
            <a:off x="127977" y="1046868"/>
            <a:ext cx="9442883" cy="700361"/>
          </a:xfrm>
          <a:prstGeom prst="rect">
            <a:avLst/>
          </a:prstGeom>
        </p:spPr>
        <p:txBody>
          <a:bodyPr vert="horz" lIns="72000" tIns="0" rIns="0" bIns="0" rtlCol="0" anchor="ctr" anchorCtr="0">
            <a:noAutofit/>
          </a:bodyPr>
          <a:lstStyle>
            <a:lvl1pPr marL="0" marR="0" indent="0" algn="l" defTabSz="914400" rtl="0" eaLnBrk="1" fontAlgn="auto" latinLnBrk="0" hangingPunct="0">
              <a:lnSpc>
                <a:spcPct val="90000"/>
              </a:lnSpc>
              <a:spcBef>
                <a:spcPts val="0"/>
              </a:spcBef>
              <a:spcAft>
                <a:spcPts val="0"/>
              </a:spcAft>
              <a:buClrTx/>
              <a:buSzTx/>
              <a:buFontTx/>
              <a:buNone/>
              <a:tabLst/>
              <a:defRPr kumimoji="0" lang="en-GB" sz="4400" b="0" i="0" u="none" strike="noStrike" kern="1200" cap="none" spc="0" normalizeH="0" baseline="0" dirty="0" smtClean="0">
                <a:ln>
                  <a:noFill/>
                </a:ln>
                <a:solidFill>
                  <a:schemeClr val="tx1"/>
                </a:solidFill>
                <a:effectLst/>
                <a:uFillTx/>
                <a:latin typeface="Calibri" panose="020F0502020204030204" pitchFamily="34" charset="0"/>
                <a:ea typeface="+mj-ea"/>
                <a:cs typeface="Myriad Pro"/>
                <a:sym typeface="Montserrat"/>
              </a:defRPr>
            </a:lvl1pPr>
            <a:lvl2pPr marL="534988" indent="-268288"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801688" indent="-2667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077913" indent="-276225"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1346200" indent="-268288"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0">
              <a:lnSpc>
                <a:spcPct val="9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Aptos" panose="02110004020202020204"/>
                <a:ea typeface="+mj-ea"/>
                <a:sym typeface="Montserrat"/>
              </a:rPr>
              <a:t>Two fifths would recommend the organisation as an employer to friends or family</a:t>
            </a:r>
          </a:p>
        </p:txBody>
      </p:sp>
      <p:pic>
        <p:nvPicPr>
          <p:cNvPr id="3" name="Picture 2">
            <a:extLst>
              <a:ext uri="{FF2B5EF4-FFF2-40B4-BE49-F238E27FC236}">
                <a16:creationId xmlns:a16="http://schemas.microsoft.com/office/drawing/2014/main" id="{FFBF3C18-B204-1C9F-E47B-2CEC7404914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18829" y="103687"/>
            <a:ext cx="722582" cy="1185434"/>
          </a:xfrm>
          <a:prstGeom prst="rect">
            <a:avLst/>
          </a:prstGeom>
        </p:spPr>
      </p:pic>
      <p:sp>
        <p:nvSpPr>
          <p:cNvPr id="7" name="TextBox 6">
            <a:extLst>
              <a:ext uri="{FF2B5EF4-FFF2-40B4-BE49-F238E27FC236}">
                <a16:creationId xmlns:a16="http://schemas.microsoft.com/office/drawing/2014/main" id="{F4317AF1-6FC4-C858-9F94-1F8E6688359C}"/>
              </a:ext>
            </a:extLst>
          </p:cNvPr>
          <p:cNvSpPr txBox="1"/>
          <p:nvPr/>
        </p:nvSpPr>
        <p:spPr>
          <a:xfrm>
            <a:off x="243324" y="2604764"/>
            <a:ext cx="4000500" cy="3046988"/>
          </a:xfrm>
          <a:prstGeom prst="rect">
            <a:avLst/>
          </a:prstGeom>
          <a:noFill/>
          <a:ln>
            <a:solidFill>
              <a:schemeClr val="accent1"/>
            </a:solidFill>
          </a:ln>
        </p:spPr>
        <p:txBody>
          <a:bodyPr wrap="square" rtlCol="0">
            <a:spAutoFit/>
          </a:bodyPr>
          <a:lstStyle/>
          <a:p>
            <a:pPr algn="ctr"/>
            <a:r>
              <a:rPr lang="en-GB" sz="1600" dirty="0"/>
              <a:t>Main reasons for </a:t>
            </a:r>
            <a:r>
              <a:rPr lang="en-GB" sz="1600" b="1" u="sng" dirty="0"/>
              <a:t>not recommending </a:t>
            </a:r>
            <a:r>
              <a:rPr lang="en-GB" sz="1600" dirty="0"/>
              <a:t>Police Scotland as an employer are due to the unmanageable workload, lack of support and presence of discrimination and bullying. </a:t>
            </a:r>
          </a:p>
          <a:p>
            <a:pPr algn="ctr"/>
            <a:endParaRPr lang="en-GB" sz="1600" dirty="0"/>
          </a:p>
          <a:p>
            <a:pPr algn="ctr"/>
            <a:r>
              <a:rPr lang="en-GB" sz="1600" dirty="0"/>
              <a:t>There is also a feeling of being understaffed. </a:t>
            </a:r>
          </a:p>
          <a:p>
            <a:pPr algn="ctr"/>
            <a:endParaRPr lang="en-GB" sz="1600" dirty="0"/>
          </a:p>
          <a:p>
            <a:pPr algn="ctr"/>
            <a:r>
              <a:rPr lang="en-GB" sz="1600" dirty="0"/>
              <a:t>These aspects appear to be having a negative impact on some employees’ mental health</a:t>
            </a:r>
          </a:p>
        </p:txBody>
      </p:sp>
      <p:sp>
        <p:nvSpPr>
          <p:cNvPr id="9" name="TextBox 8">
            <a:extLst>
              <a:ext uri="{FF2B5EF4-FFF2-40B4-BE49-F238E27FC236}">
                <a16:creationId xmlns:a16="http://schemas.microsoft.com/office/drawing/2014/main" id="{0EF4B9AA-63D6-6D4D-D463-D00FE245E918}"/>
              </a:ext>
            </a:extLst>
          </p:cNvPr>
          <p:cNvSpPr txBox="1"/>
          <p:nvPr/>
        </p:nvSpPr>
        <p:spPr>
          <a:xfrm>
            <a:off x="8723897" y="2644170"/>
            <a:ext cx="3088789" cy="1569660"/>
          </a:xfrm>
          <a:prstGeom prst="rect">
            <a:avLst/>
          </a:prstGeom>
          <a:noFill/>
          <a:ln>
            <a:solidFill>
              <a:schemeClr val="accent1"/>
            </a:solidFill>
          </a:ln>
        </p:spPr>
        <p:txBody>
          <a:bodyPr wrap="square" rtlCol="0">
            <a:spAutoFit/>
          </a:bodyPr>
          <a:lstStyle/>
          <a:p>
            <a:pPr algn="ctr"/>
            <a:r>
              <a:rPr lang="en-GB" sz="1600" dirty="0"/>
              <a:t>Main reasons </a:t>
            </a:r>
            <a:r>
              <a:rPr lang="en-GB" sz="1600" b="1" u="sng" dirty="0"/>
              <a:t>for recommending </a:t>
            </a:r>
            <a:r>
              <a:rPr lang="en-GB" sz="1600" dirty="0"/>
              <a:t>Police Scotland as an employer are due to the job security and stability, the career opportunities and the meaningful work that is involved</a:t>
            </a:r>
          </a:p>
        </p:txBody>
      </p:sp>
      <p:graphicFrame>
        <p:nvGraphicFramePr>
          <p:cNvPr id="11" name="Chart Placeholder 13">
            <a:extLst>
              <a:ext uri="{FF2B5EF4-FFF2-40B4-BE49-F238E27FC236}">
                <a16:creationId xmlns:a16="http://schemas.microsoft.com/office/drawing/2014/main" id="{E4D9D68B-DBA7-95E3-BA3B-5DC4D186F4EA}"/>
              </a:ext>
            </a:extLst>
          </p:cNvPr>
          <p:cNvGraphicFramePr>
            <a:graphicFrameLocks/>
          </p:cNvGraphicFramePr>
          <p:nvPr>
            <p:extLst>
              <p:ext uri="{D42A27DB-BD31-4B8C-83A1-F6EECF244321}">
                <p14:modId xmlns:p14="http://schemas.microsoft.com/office/powerpoint/2010/main" val="3970209157"/>
              </p:ext>
            </p:extLst>
          </p:nvPr>
        </p:nvGraphicFramePr>
        <p:xfrm>
          <a:off x="3696864" y="1506880"/>
          <a:ext cx="5240468" cy="4839641"/>
        </p:xfrm>
        <a:graphic>
          <a:graphicData uri="http://schemas.openxmlformats.org/drawingml/2006/chart">
            <c:chart xmlns:c="http://schemas.openxmlformats.org/drawingml/2006/chart" xmlns:r="http://schemas.openxmlformats.org/officeDocument/2006/relationships" r:id="rId5"/>
          </a:graphicData>
        </a:graphic>
      </p:graphicFrame>
      <p:sp>
        <p:nvSpPr>
          <p:cNvPr id="13" name="Text Placeholder 14">
            <a:extLst>
              <a:ext uri="{FF2B5EF4-FFF2-40B4-BE49-F238E27FC236}">
                <a16:creationId xmlns:a16="http://schemas.microsoft.com/office/drawing/2014/main" id="{D9CB802B-3F0E-EC3C-F131-7FB068F547E1}"/>
              </a:ext>
            </a:extLst>
          </p:cNvPr>
          <p:cNvSpPr txBox="1">
            <a:spLocks/>
          </p:cNvSpPr>
          <p:nvPr/>
        </p:nvSpPr>
        <p:spPr>
          <a:xfrm>
            <a:off x="0" y="6509288"/>
            <a:ext cx="7764652" cy="3487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n-GB" sz="1000" b="1"/>
              <a:t>Q48. </a:t>
            </a:r>
            <a:r>
              <a:rPr lang="en-GB" sz="1000" b="1">
                <a:ea typeface="Calibri" panose="020F0502020204030204" pitchFamily="34" charset="0"/>
              </a:rPr>
              <a:t>Would you recommend the organisation as an employer to friends and/or family? </a:t>
            </a:r>
            <a:endParaRPr lang="en-GB" sz="1000" b="1" dirty="0"/>
          </a:p>
        </p:txBody>
      </p:sp>
      <p:sp>
        <p:nvSpPr>
          <p:cNvPr id="15" name="TextBox 14">
            <a:extLst>
              <a:ext uri="{FF2B5EF4-FFF2-40B4-BE49-F238E27FC236}">
                <a16:creationId xmlns:a16="http://schemas.microsoft.com/office/drawing/2014/main" id="{6A6E1316-C220-9099-B4BC-A6209BA39F21}"/>
              </a:ext>
            </a:extLst>
          </p:cNvPr>
          <p:cNvSpPr txBox="1"/>
          <p:nvPr/>
        </p:nvSpPr>
        <p:spPr>
          <a:xfrm>
            <a:off x="10420568" y="6498248"/>
            <a:ext cx="3088789" cy="246221"/>
          </a:xfrm>
          <a:prstGeom prst="rect">
            <a:avLst/>
          </a:prstGeom>
          <a:noFill/>
        </p:spPr>
        <p:txBody>
          <a:bodyPr wrap="square">
            <a:spAutoFit/>
          </a:bodyPr>
          <a:lstStyle/>
          <a:p>
            <a:r>
              <a:rPr lang="en-GB" sz="1000" b="1" dirty="0"/>
              <a:t>Base (all): 10,613</a:t>
            </a:r>
          </a:p>
        </p:txBody>
      </p:sp>
      <p:sp>
        <p:nvSpPr>
          <p:cNvPr id="18" name="TextBox 17">
            <a:extLst>
              <a:ext uri="{FF2B5EF4-FFF2-40B4-BE49-F238E27FC236}">
                <a16:creationId xmlns:a16="http://schemas.microsoft.com/office/drawing/2014/main" id="{B8E2D64B-1359-3EE1-6A74-82552C6826FC}"/>
              </a:ext>
            </a:extLst>
          </p:cNvPr>
          <p:cNvSpPr txBox="1"/>
          <p:nvPr/>
        </p:nvSpPr>
        <p:spPr>
          <a:xfrm>
            <a:off x="127977" y="272327"/>
            <a:ext cx="10656690"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black"/>
                </a:solidFill>
                <a:effectLst/>
                <a:uLnTx/>
                <a:uFillTx/>
                <a:latin typeface="Aptos" panose="02110004020202020204"/>
                <a:ea typeface="+mn-ea"/>
                <a:cs typeface="+mn-cs"/>
              </a:rPr>
              <a:t>Recommend the organisation as an employer</a:t>
            </a:r>
          </a:p>
        </p:txBody>
      </p:sp>
    </p:spTree>
    <p:extLst>
      <p:ext uri="{BB962C8B-B14F-4D97-AF65-F5344CB8AC3E}">
        <p14:creationId xmlns:p14="http://schemas.microsoft.com/office/powerpoint/2010/main" val="19124616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8F21476-2559-C764-3BAC-7AAB227C3497}"/>
              </a:ext>
            </a:extLst>
          </p:cNvPr>
          <p:cNvPicPr>
            <a:picLocks noChangeAspect="1"/>
          </p:cNvPicPr>
          <p:nvPr/>
        </p:nvPicPr>
        <p:blipFill>
          <a:blip r:embed="rId3"/>
          <a:stretch>
            <a:fillRect/>
          </a:stretch>
        </p:blipFill>
        <p:spPr>
          <a:xfrm>
            <a:off x="10784667" y="90292"/>
            <a:ext cx="1156482" cy="1175135"/>
          </a:xfrm>
          <a:prstGeom prst="rect">
            <a:avLst/>
          </a:prstGeom>
        </p:spPr>
      </p:pic>
      <p:sp>
        <p:nvSpPr>
          <p:cNvPr id="16" name="Rectangle 15">
            <a:extLst>
              <a:ext uri="{FF2B5EF4-FFF2-40B4-BE49-F238E27FC236}">
                <a16:creationId xmlns:a16="http://schemas.microsoft.com/office/drawing/2014/main" id="{F70E9BCD-9A19-67F4-2115-01927F2FE4B7}"/>
              </a:ext>
            </a:extLst>
          </p:cNvPr>
          <p:cNvSpPr/>
          <p:nvPr/>
        </p:nvSpPr>
        <p:spPr>
          <a:xfrm flipV="1">
            <a:off x="0" y="866744"/>
            <a:ext cx="9570860" cy="45719"/>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4" name="Footer Placeholder 38">
            <a:extLst>
              <a:ext uri="{FF2B5EF4-FFF2-40B4-BE49-F238E27FC236}">
                <a16:creationId xmlns:a16="http://schemas.microsoft.com/office/drawing/2014/main" id="{A9E7449B-F876-CC9B-EF92-DB34A4AECE41}"/>
              </a:ext>
            </a:extLst>
          </p:cNvPr>
          <p:cNvSpPr>
            <a:spLocks noGrp="1"/>
          </p:cNvSpPr>
          <p:nvPr>
            <p:ph type="ftr" sz="quarter" idx="11"/>
          </p:nvPr>
        </p:nvSpPr>
        <p:spPr>
          <a:xfrm>
            <a:off x="3924358" y="186780"/>
            <a:ext cx="4114800" cy="109911"/>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b="1" i="0" u="none" strike="noStrike" kern="1200" cap="none" spc="0" normalizeH="0" baseline="0" noProof="0">
                <a:ln>
                  <a:noFill/>
                </a:ln>
                <a:solidFill>
                  <a:srgbClr val="FF0000"/>
                </a:solidFill>
                <a:effectLst/>
                <a:uLnTx/>
                <a:uFillTx/>
                <a:latin typeface="Times New Roman" panose="02020603050405020304" pitchFamily="18" charset="0"/>
                <a:ea typeface="+mn-ea"/>
                <a:cs typeface="+mn-cs"/>
              </a:rPr>
              <a:t>
OFFICIAL</a:t>
            </a:r>
            <a:endParaRPr kumimoji="0" lang="en-GB"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endParaRPr>
          </a:p>
        </p:txBody>
      </p:sp>
      <p:sp>
        <p:nvSpPr>
          <p:cNvPr id="12" name="Text Placeholder 4">
            <a:extLst>
              <a:ext uri="{FF2B5EF4-FFF2-40B4-BE49-F238E27FC236}">
                <a16:creationId xmlns:a16="http://schemas.microsoft.com/office/drawing/2014/main" id="{DDC3559F-0CE0-B16A-544E-8CCA54DBA25D}"/>
              </a:ext>
            </a:extLst>
          </p:cNvPr>
          <p:cNvSpPr txBox="1">
            <a:spLocks/>
          </p:cNvSpPr>
          <p:nvPr/>
        </p:nvSpPr>
        <p:spPr>
          <a:xfrm>
            <a:off x="127977" y="1046868"/>
            <a:ext cx="9442883" cy="700361"/>
          </a:xfrm>
          <a:prstGeom prst="rect">
            <a:avLst/>
          </a:prstGeom>
        </p:spPr>
        <p:txBody>
          <a:bodyPr vert="horz" lIns="72000" tIns="0" rIns="0" bIns="0" rtlCol="0" anchor="ctr" anchorCtr="0">
            <a:noAutofit/>
          </a:bodyPr>
          <a:lstStyle>
            <a:lvl1pPr marL="0" marR="0" indent="0" algn="l" defTabSz="914400" rtl="0" eaLnBrk="1" fontAlgn="auto" latinLnBrk="0" hangingPunct="0">
              <a:lnSpc>
                <a:spcPct val="90000"/>
              </a:lnSpc>
              <a:spcBef>
                <a:spcPts val="0"/>
              </a:spcBef>
              <a:spcAft>
                <a:spcPts val="0"/>
              </a:spcAft>
              <a:buClrTx/>
              <a:buSzTx/>
              <a:buFontTx/>
              <a:buNone/>
              <a:tabLst/>
              <a:defRPr kumimoji="0" lang="en-GB" sz="4400" b="0" i="0" u="none" strike="noStrike" kern="1200" cap="none" spc="0" normalizeH="0" baseline="0" dirty="0" smtClean="0">
                <a:ln>
                  <a:noFill/>
                </a:ln>
                <a:solidFill>
                  <a:schemeClr val="tx1"/>
                </a:solidFill>
                <a:effectLst/>
                <a:uFillTx/>
                <a:latin typeface="Calibri" panose="020F0502020204030204" pitchFamily="34" charset="0"/>
                <a:ea typeface="+mj-ea"/>
                <a:cs typeface="Myriad Pro"/>
                <a:sym typeface="Montserrat"/>
              </a:defRPr>
            </a:lvl1pPr>
            <a:lvl2pPr marL="534988" indent="-268288"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801688" indent="-2667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077913" indent="-276225"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1346200" indent="-268288"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0">
              <a:lnSpc>
                <a:spcPct val="9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Aptos" panose="02110004020202020204"/>
                <a:ea typeface="+mj-ea"/>
                <a:sym typeface="Montserrat"/>
              </a:rPr>
              <a:t>The preferred method of communication by supervisors/fist line managers was in-person. Communications from senior management was preferred via email or in-person and by email from the Executive.</a:t>
            </a:r>
          </a:p>
        </p:txBody>
      </p:sp>
      <p:pic>
        <p:nvPicPr>
          <p:cNvPr id="3" name="Picture 2">
            <a:extLst>
              <a:ext uri="{FF2B5EF4-FFF2-40B4-BE49-F238E27FC236}">
                <a16:creationId xmlns:a16="http://schemas.microsoft.com/office/drawing/2014/main" id="{FFBF3C18-B204-1C9F-E47B-2CEC7404914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18829" y="103687"/>
            <a:ext cx="722582" cy="1185434"/>
          </a:xfrm>
          <a:prstGeom prst="rect">
            <a:avLst/>
          </a:prstGeom>
        </p:spPr>
      </p:pic>
      <p:sp>
        <p:nvSpPr>
          <p:cNvPr id="15" name="TextBox 14">
            <a:extLst>
              <a:ext uri="{FF2B5EF4-FFF2-40B4-BE49-F238E27FC236}">
                <a16:creationId xmlns:a16="http://schemas.microsoft.com/office/drawing/2014/main" id="{6A6E1316-C220-9099-B4BC-A6209BA39F21}"/>
              </a:ext>
            </a:extLst>
          </p:cNvPr>
          <p:cNvSpPr txBox="1"/>
          <p:nvPr/>
        </p:nvSpPr>
        <p:spPr>
          <a:xfrm>
            <a:off x="10420568" y="6498248"/>
            <a:ext cx="3088789" cy="246221"/>
          </a:xfrm>
          <a:prstGeom prst="rect">
            <a:avLst/>
          </a:prstGeom>
          <a:noFill/>
        </p:spPr>
        <p:txBody>
          <a:bodyPr wrap="square">
            <a:spAutoFit/>
          </a:bodyPr>
          <a:lstStyle/>
          <a:p>
            <a:r>
              <a:rPr lang="en-GB" sz="1000" b="1" dirty="0"/>
              <a:t>Base (all): 10,613</a:t>
            </a:r>
          </a:p>
        </p:txBody>
      </p:sp>
      <p:sp>
        <p:nvSpPr>
          <p:cNvPr id="18" name="TextBox 17">
            <a:extLst>
              <a:ext uri="{FF2B5EF4-FFF2-40B4-BE49-F238E27FC236}">
                <a16:creationId xmlns:a16="http://schemas.microsoft.com/office/drawing/2014/main" id="{B8E2D64B-1359-3EE1-6A74-82552C6826FC}"/>
              </a:ext>
            </a:extLst>
          </p:cNvPr>
          <p:cNvSpPr txBox="1"/>
          <p:nvPr/>
        </p:nvSpPr>
        <p:spPr>
          <a:xfrm>
            <a:off x="127977" y="272327"/>
            <a:ext cx="10656690"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black"/>
                </a:solidFill>
                <a:effectLst/>
                <a:uLnTx/>
                <a:uFillTx/>
                <a:latin typeface="Aptos" panose="02110004020202020204"/>
                <a:ea typeface="+mn-ea"/>
                <a:cs typeface="+mn-cs"/>
              </a:rPr>
              <a:t>Preferred communication approach</a:t>
            </a:r>
          </a:p>
        </p:txBody>
      </p:sp>
      <p:graphicFrame>
        <p:nvGraphicFramePr>
          <p:cNvPr id="5" name="Chart Placeholder 13">
            <a:extLst>
              <a:ext uri="{FF2B5EF4-FFF2-40B4-BE49-F238E27FC236}">
                <a16:creationId xmlns:a16="http://schemas.microsoft.com/office/drawing/2014/main" id="{A871B21D-49BE-E8B9-6F7F-855E9C0FB8E8}"/>
              </a:ext>
            </a:extLst>
          </p:cNvPr>
          <p:cNvGraphicFramePr>
            <a:graphicFrameLocks/>
          </p:cNvGraphicFramePr>
          <p:nvPr>
            <p:extLst>
              <p:ext uri="{D42A27DB-BD31-4B8C-83A1-F6EECF244321}">
                <p14:modId xmlns:p14="http://schemas.microsoft.com/office/powerpoint/2010/main" val="110877690"/>
              </p:ext>
            </p:extLst>
          </p:nvPr>
        </p:nvGraphicFramePr>
        <p:xfrm>
          <a:off x="354419" y="1286359"/>
          <a:ext cx="11483161" cy="4928461"/>
        </p:xfrm>
        <a:graphic>
          <a:graphicData uri="http://schemas.openxmlformats.org/drawingml/2006/chart">
            <c:chart xmlns:c="http://schemas.openxmlformats.org/drawingml/2006/chart" xmlns:r="http://schemas.openxmlformats.org/officeDocument/2006/relationships" r:id="rId5"/>
          </a:graphicData>
        </a:graphic>
      </p:graphicFrame>
      <p:sp>
        <p:nvSpPr>
          <p:cNvPr id="6" name="Text Placeholder 14">
            <a:extLst>
              <a:ext uri="{FF2B5EF4-FFF2-40B4-BE49-F238E27FC236}">
                <a16:creationId xmlns:a16="http://schemas.microsoft.com/office/drawing/2014/main" id="{C95D4F23-A99B-5132-D2AE-0D988B25A97C}"/>
              </a:ext>
            </a:extLst>
          </p:cNvPr>
          <p:cNvSpPr txBox="1">
            <a:spLocks/>
          </p:cNvSpPr>
          <p:nvPr/>
        </p:nvSpPr>
        <p:spPr>
          <a:xfrm>
            <a:off x="-1" y="6471316"/>
            <a:ext cx="6272464" cy="38668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n-GB" sz="1000" b="1"/>
              <a:t>Q23a - What is your preferred method of communication about the organisation from the following? 								</a:t>
            </a:r>
            <a:endParaRPr lang="en-GB" sz="1000" b="1" dirty="0"/>
          </a:p>
        </p:txBody>
      </p:sp>
    </p:spTree>
    <p:extLst>
      <p:ext uri="{BB962C8B-B14F-4D97-AF65-F5344CB8AC3E}">
        <p14:creationId xmlns:p14="http://schemas.microsoft.com/office/powerpoint/2010/main" val="9470038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8F21476-2559-C764-3BAC-7AAB227C3497}"/>
              </a:ext>
            </a:extLst>
          </p:cNvPr>
          <p:cNvPicPr>
            <a:picLocks noChangeAspect="1"/>
          </p:cNvPicPr>
          <p:nvPr/>
        </p:nvPicPr>
        <p:blipFill>
          <a:blip r:embed="rId3"/>
          <a:stretch>
            <a:fillRect/>
          </a:stretch>
        </p:blipFill>
        <p:spPr>
          <a:xfrm>
            <a:off x="10784667" y="90292"/>
            <a:ext cx="1156482" cy="1175135"/>
          </a:xfrm>
          <a:prstGeom prst="rect">
            <a:avLst/>
          </a:prstGeom>
        </p:spPr>
      </p:pic>
      <p:sp>
        <p:nvSpPr>
          <p:cNvPr id="16" name="Rectangle 15">
            <a:extLst>
              <a:ext uri="{FF2B5EF4-FFF2-40B4-BE49-F238E27FC236}">
                <a16:creationId xmlns:a16="http://schemas.microsoft.com/office/drawing/2014/main" id="{F70E9BCD-9A19-67F4-2115-01927F2FE4B7}"/>
              </a:ext>
            </a:extLst>
          </p:cNvPr>
          <p:cNvSpPr/>
          <p:nvPr/>
        </p:nvSpPr>
        <p:spPr>
          <a:xfrm flipV="1">
            <a:off x="0" y="866744"/>
            <a:ext cx="9570860" cy="45719"/>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4" name="Footer Placeholder 38">
            <a:extLst>
              <a:ext uri="{FF2B5EF4-FFF2-40B4-BE49-F238E27FC236}">
                <a16:creationId xmlns:a16="http://schemas.microsoft.com/office/drawing/2014/main" id="{A9E7449B-F876-CC9B-EF92-DB34A4AECE41}"/>
              </a:ext>
            </a:extLst>
          </p:cNvPr>
          <p:cNvSpPr>
            <a:spLocks noGrp="1"/>
          </p:cNvSpPr>
          <p:nvPr>
            <p:ph type="ftr" sz="quarter" idx="11"/>
          </p:nvPr>
        </p:nvSpPr>
        <p:spPr>
          <a:xfrm>
            <a:off x="3924358" y="186780"/>
            <a:ext cx="4114800" cy="109911"/>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b="1" i="0" u="none" strike="noStrike" kern="1200" cap="none" spc="0" normalizeH="0" baseline="0" noProof="0">
                <a:ln>
                  <a:noFill/>
                </a:ln>
                <a:solidFill>
                  <a:srgbClr val="FF0000"/>
                </a:solidFill>
                <a:effectLst/>
                <a:uLnTx/>
                <a:uFillTx/>
                <a:latin typeface="Times New Roman" panose="02020603050405020304" pitchFamily="18" charset="0"/>
                <a:ea typeface="+mn-ea"/>
                <a:cs typeface="+mn-cs"/>
              </a:rPr>
              <a:t>
OFFICIAL</a:t>
            </a:r>
            <a:endParaRPr kumimoji="0" lang="en-GB"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endParaRPr>
          </a:p>
        </p:txBody>
      </p:sp>
      <p:pic>
        <p:nvPicPr>
          <p:cNvPr id="3" name="Picture 2">
            <a:extLst>
              <a:ext uri="{FF2B5EF4-FFF2-40B4-BE49-F238E27FC236}">
                <a16:creationId xmlns:a16="http://schemas.microsoft.com/office/drawing/2014/main" id="{FFBF3C18-B204-1C9F-E47B-2CEC7404914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18829" y="103687"/>
            <a:ext cx="722582" cy="1185434"/>
          </a:xfrm>
          <a:prstGeom prst="rect">
            <a:avLst/>
          </a:prstGeom>
        </p:spPr>
      </p:pic>
      <p:sp>
        <p:nvSpPr>
          <p:cNvPr id="18" name="TextBox 17">
            <a:extLst>
              <a:ext uri="{FF2B5EF4-FFF2-40B4-BE49-F238E27FC236}">
                <a16:creationId xmlns:a16="http://schemas.microsoft.com/office/drawing/2014/main" id="{B8E2D64B-1359-3EE1-6A74-82552C6826FC}"/>
              </a:ext>
            </a:extLst>
          </p:cNvPr>
          <p:cNvSpPr txBox="1"/>
          <p:nvPr/>
        </p:nvSpPr>
        <p:spPr>
          <a:xfrm>
            <a:off x="127977" y="272327"/>
            <a:ext cx="10656690"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black"/>
                </a:solidFill>
                <a:effectLst/>
                <a:uLnTx/>
                <a:uFillTx/>
                <a:latin typeface="Aptos" panose="02110004020202020204"/>
                <a:ea typeface="+mn-ea"/>
                <a:cs typeface="+mn-cs"/>
              </a:rPr>
              <a:t>Response Profile</a:t>
            </a:r>
          </a:p>
        </p:txBody>
      </p:sp>
      <p:graphicFrame>
        <p:nvGraphicFramePr>
          <p:cNvPr id="4" name="Table 3">
            <a:extLst>
              <a:ext uri="{FF2B5EF4-FFF2-40B4-BE49-F238E27FC236}">
                <a16:creationId xmlns:a16="http://schemas.microsoft.com/office/drawing/2014/main" id="{727D9776-7159-EDD0-DAD0-F56C11DE3E7E}"/>
              </a:ext>
            </a:extLst>
          </p:cNvPr>
          <p:cNvGraphicFramePr>
            <a:graphicFrameLocks noGrp="1"/>
          </p:cNvGraphicFramePr>
          <p:nvPr>
            <p:extLst>
              <p:ext uri="{D42A27DB-BD31-4B8C-83A1-F6EECF244321}">
                <p14:modId xmlns:p14="http://schemas.microsoft.com/office/powerpoint/2010/main" val="2586903388"/>
              </p:ext>
            </p:extLst>
          </p:nvPr>
        </p:nvGraphicFramePr>
        <p:xfrm>
          <a:off x="334964" y="1544826"/>
          <a:ext cx="3490424" cy="1807139"/>
        </p:xfrm>
        <a:graphic>
          <a:graphicData uri="http://schemas.openxmlformats.org/drawingml/2006/table">
            <a:tbl>
              <a:tblPr firstRow="1" bandRow="1">
                <a:tableStyleId>{5C22544A-7EE6-4342-B048-85BDC9FD1C3A}</a:tableStyleId>
              </a:tblPr>
              <a:tblGrid>
                <a:gridCol w="2205174">
                  <a:extLst>
                    <a:ext uri="{9D8B030D-6E8A-4147-A177-3AD203B41FA5}">
                      <a16:colId xmlns:a16="http://schemas.microsoft.com/office/drawing/2014/main" val="3771548662"/>
                    </a:ext>
                  </a:extLst>
                </a:gridCol>
                <a:gridCol w="1285250">
                  <a:extLst>
                    <a:ext uri="{9D8B030D-6E8A-4147-A177-3AD203B41FA5}">
                      <a16:colId xmlns:a16="http://schemas.microsoft.com/office/drawing/2014/main" val="2833508393"/>
                    </a:ext>
                  </a:extLst>
                </a:gridCol>
              </a:tblGrid>
              <a:tr h="367139">
                <a:tc>
                  <a:txBody>
                    <a:bodyPr/>
                    <a:lstStyle/>
                    <a:p>
                      <a:r>
                        <a:rPr lang="en-GB" sz="1400" dirty="0"/>
                        <a:t>Role</a:t>
                      </a:r>
                    </a:p>
                  </a:txBody>
                  <a:tcPr anchor="ctr"/>
                </a:tc>
                <a:tc>
                  <a:txBody>
                    <a:bodyPr/>
                    <a:lstStyle/>
                    <a:p>
                      <a:pPr algn="ctr"/>
                      <a:r>
                        <a:rPr lang="en-GB" sz="1400" dirty="0"/>
                        <a:t>Sample </a:t>
                      </a:r>
                    </a:p>
                  </a:txBody>
                  <a:tcPr anchor="ctr"/>
                </a:tc>
                <a:extLst>
                  <a:ext uri="{0D108BD9-81ED-4DB2-BD59-A6C34878D82A}">
                    <a16:rowId xmlns:a16="http://schemas.microsoft.com/office/drawing/2014/main" val="2620588015"/>
                  </a:ext>
                </a:extLst>
              </a:tr>
              <a:tr h="360000">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0" i="0" u="none" strike="noStrike" cap="none" normalizeH="0" baseline="0" dirty="0">
                          <a:ln>
                            <a:noFill/>
                          </a:ln>
                          <a:solidFill>
                            <a:schemeClr val="tx1"/>
                          </a:solidFill>
                          <a:effectLst/>
                          <a:latin typeface="+mn-lt"/>
                        </a:rPr>
                        <a:t>Officer</a:t>
                      </a:r>
                    </a:p>
                  </a:txBody>
                  <a:tcPr marT="45716" marB="45716" anchor="ctr" horzOverflow="overflow"/>
                </a:tc>
                <a:tc>
                  <a:txBody>
                    <a:bodyPr/>
                    <a:lstStyle/>
                    <a:p>
                      <a:pPr algn="ctr"/>
                      <a:r>
                        <a:rPr lang="en-US" sz="1200" b="0" dirty="0">
                          <a:solidFill>
                            <a:schemeClr val="tx1"/>
                          </a:solidFill>
                        </a:rPr>
                        <a:t>74%</a:t>
                      </a:r>
                      <a:endParaRPr lang="en-GB" sz="1200" b="0" dirty="0">
                        <a:solidFill>
                          <a:schemeClr val="tx1"/>
                        </a:solidFill>
                      </a:endParaRPr>
                    </a:p>
                  </a:txBody>
                  <a:tcPr anchor="ctr"/>
                </a:tc>
                <a:extLst>
                  <a:ext uri="{0D108BD9-81ED-4DB2-BD59-A6C34878D82A}">
                    <a16:rowId xmlns:a16="http://schemas.microsoft.com/office/drawing/2014/main" val="1850159243"/>
                  </a:ext>
                </a:extLst>
              </a:tr>
              <a:tr h="360000">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0" i="0" u="none" strike="noStrike" cap="none" normalizeH="0" baseline="0" dirty="0">
                          <a:ln>
                            <a:noFill/>
                          </a:ln>
                          <a:solidFill>
                            <a:schemeClr val="tx1"/>
                          </a:solidFill>
                          <a:effectLst/>
                          <a:latin typeface="+mn-lt"/>
                        </a:rPr>
                        <a:t>Staff</a:t>
                      </a:r>
                    </a:p>
                  </a:txBody>
                  <a:tcPr marT="45716" marB="45716" anchor="ctr" horzOverflow="overflow"/>
                </a:tc>
                <a:tc>
                  <a:txBody>
                    <a:bodyPr/>
                    <a:lstStyle/>
                    <a:p>
                      <a:pPr algn="ctr"/>
                      <a:r>
                        <a:rPr lang="en-GB" sz="1200" b="0" dirty="0">
                          <a:solidFill>
                            <a:schemeClr val="tx1"/>
                          </a:solidFill>
                        </a:rPr>
                        <a:t>25%</a:t>
                      </a:r>
                    </a:p>
                  </a:txBody>
                  <a:tcPr anchor="ctr"/>
                </a:tc>
                <a:extLst>
                  <a:ext uri="{0D108BD9-81ED-4DB2-BD59-A6C34878D82A}">
                    <a16:rowId xmlns:a16="http://schemas.microsoft.com/office/drawing/2014/main" val="4263786412"/>
                  </a:ext>
                </a:extLst>
              </a:tr>
              <a:tr h="360000">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0" i="0" u="none" strike="noStrike" cap="none" normalizeH="0" baseline="0" dirty="0">
                          <a:ln>
                            <a:noFill/>
                          </a:ln>
                          <a:solidFill>
                            <a:schemeClr val="tx1"/>
                          </a:solidFill>
                          <a:effectLst/>
                          <a:latin typeface="+mn-lt"/>
                        </a:rPr>
                        <a:t>Prefer not to say</a:t>
                      </a:r>
                    </a:p>
                  </a:txBody>
                  <a:tcPr marT="45716" marB="45716" anchor="ctr" horzOverflow="overflow"/>
                </a:tc>
                <a:tc>
                  <a:txBody>
                    <a:bodyPr/>
                    <a:lstStyle/>
                    <a:p>
                      <a:pPr algn="ctr"/>
                      <a:r>
                        <a:rPr lang="en-US" sz="1200" b="0" dirty="0">
                          <a:solidFill>
                            <a:schemeClr val="tx1"/>
                          </a:solidFill>
                        </a:rPr>
                        <a:t>0%</a:t>
                      </a:r>
                      <a:endParaRPr lang="en-GB" sz="1200" b="0" dirty="0">
                        <a:solidFill>
                          <a:schemeClr val="tx1"/>
                        </a:solidFill>
                      </a:endParaRPr>
                    </a:p>
                  </a:txBody>
                  <a:tcPr anchor="ctr"/>
                </a:tc>
                <a:extLst>
                  <a:ext uri="{0D108BD9-81ED-4DB2-BD59-A6C34878D82A}">
                    <a16:rowId xmlns:a16="http://schemas.microsoft.com/office/drawing/2014/main" val="3983315162"/>
                  </a:ext>
                </a:extLst>
              </a:tr>
              <a:tr h="360000">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1" i="0" u="none" strike="noStrike" cap="none" normalizeH="0" baseline="0" dirty="0">
                          <a:ln>
                            <a:noFill/>
                          </a:ln>
                          <a:solidFill>
                            <a:schemeClr val="tx1"/>
                          </a:solidFill>
                          <a:effectLst/>
                          <a:latin typeface="+mn-lt"/>
                        </a:rPr>
                        <a:t>Base (all):</a:t>
                      </a:r>
                    </a:p>
                  </a:txBody>
                  <a:tcPr marT="45716" marB="45716" anchor="ctr" horzOverflow="overflow"/>
                </a:tc>
                <a:tc>
                  <a:txBody>
                    <a:bodyPr/>
                    <a:lstStyle/>
                    <a:p>
                      <a:pPr algn="ctr"/>
                      <a:r>
                        <a:rPr lang="en-GB" sz="1200" b="1" dirty="0">
                          <a:solidFill>
                            <a:schemeClr val="tx1"/>
                          </a:solidFill>
                        </a:rPr>
                        <a:t>10,613</a:t>
                      </a:r>
                    </a:p>
                  </a:txBody>
                  <a:tcPr anchor="ctr"/>
                </a:tc>
                <a:extLst>
                  <a:ext uri="{0D108BD9-81ED-4DB2-BD59-A6C34878D82A}">
                    <a16:rowId xmlns:a16="http://schemas.microsoft.com/office/drawing/2014/main" val="1079848974"/>
                  </a:ext>
                </a:extLst>
              </a:tr>
            </a:tbl>
          </a:graphicData>
        </a:graphic>
      </p:graphicFrame>
      <p:graphicFrame>
        <p:nvGraphicFramePr>
          <p:cNvPr id="7" name="Table 6">
            <a:extLst>
              <a:ext uri="{FF2B5EF4-FFF2-40B4-BE49-F238E27FC236}">
                <a16:creationId xmlns:a16="http://schemas.microsoft.com/office/drawing/2014/main" id="{5CADA159-B43D-780A-19FB-7C71280A0E95}"/>
              </a:ext>
            </a:extLst>
          </p:cNvPr>
          <p:cNvGraphicFramePr>
            <a:graphicFrameLocks noGrp="1"/>
          </p:cNvGraphicFramePr>
          <p:nvPr>
            <p:extLst>
              <p:ext uri="{D42A27DB-BD31-4B8C-83A1-F6EECF244321}">
                <p14:modId xmlns:p14="http://schemas.microsoft.com/office/powerpoint/2010/main" val="3922283709"/>
              </p:ext>
            </p:extLst>
          </p:nvPr>
        </p:nvGraphicFramePr>
        <p:xfrm>
          <a:off x="7516678" y="1544826"/>
          <a:ext cx="3474976" cy="3967139"/>
        </p:xfrm>
        <a:graphic>
          <a:graphicData uri="http://schemas.openxmlformats.org/drawingml/2006/table">
            <a:tbl>
              <a:tblPr firstRow="1" bandRow="1">
                <a:tableStyleId>{5C22544A-7EE6-4342-B048-85BDC9FD1C3A}</a:tableStyleId>
              </a:tblPr>
              <a:tblGrid>
                <a:gridCol w="2305349">
                  <a:extLst>
                    <a:ext uri="{9D8B030D-6E8A-4147-A177-3AD203B41FA5}">
                      <a16:colId xmlns:a16="http://schemas.microsoft.com/office/drawing/2014/main" val="3771548662"/>
                    </a:ext>
                  </a:extLst>
                </a:gridCol>
                <a:gridCol w="1169627">
                  <a:extLst>
                    <a:ext uri="{9D8B030D-6E8A-4147-A177-3AD203B41FA5}">
                      <a16:colId xmlns:a16="http://schemas.microsoft.com/office/drawing/2014/main" val="2833508393"/>
                    </a:ext>
                  </a:extLst>
                </a:gridCol>
              </a:tblGrid>
              <a:tr h="367139">
                <a:tc>
                  <a:txBody>
                    <a:bodyPr/>
                    <a:lstStyle/>
                    <a:p>
                      <a:r>
                        <a:rPr lang="en-GB" sz="1400" dirty="0"/>
                        <a:t>Length of service</a:t>
                      </a:r>
                    </a:p>
                  </a:txBody>
                  <a:tcPr anchor="ctr"/>
                </a:tc>
                <a:tc>
                  <a:txBody>
                    <a:bodyPr/>
                    <a:lstStyle/>
                    <a:p>
                      <a:pPr algn="ctr"/>
                      <a:r>
                        <a:rPr lang="en-GB" sz="1400" dirty="0"/>
                        <a:t>Sample </a:t>
                      </a:r>
                    </a:p>
                  </a:txBody>
                  <a:tcPr anchor="ctr"/>
                </a:tc>
                <a:extLst>
                  <a:ext uri="{0D108BD9-81ED-4DB2-BD59-A6C34878D82A}">
                    <a16:rowId xmlns:a16="http://schemas.microsoft.com/office/drawing/2014/main" val="2620588015"/>
                  </a:ext>
                </a:extLst>
              </a:tr>
              <a:tr h="360000">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GB" sz="1200" b="0" i="0" u="none" strike="noStrike" kern="1200" cap="none" normalizeH="0" baseline="0" dirty="0">
                          <a:ln>
                            <a:noFill/>
                          </a:ln>
                          <a:solidFill>
                            <a:schemeClr val="tx1"/>
                          </a:solidFill>
                          <a:effectLst/>
                          <a:latin typeface="+mn-lt"/>
                          <a:ea typeface="+mn-ea"/>
                          <a:cs typeface="+mn-cs"/>
                        </a:rPr>
                        <a:t>Less than 12 months</a:t>
                      </a:r>
                    </a:p>
                  </a:txBody>
                  <a:tcPr marL="72000" marR="7620" marT="7620" marB="0" anchor="ctr"/>
                </a:tc>
                <a:tc>
                  <a:txBody>
                    <a:bodyPr/>
                    <a:lstStyle/>
                    <a:p>
                      <a:pPr marL="0" marR="0" lvl="0" indent="0" algn="ctr" defTabSz="914400" rtl="0" eaLnBrk="1" fontAlgn="base" latinLnBrk="0" hangingPunct="1">
                        <a:lnSpc>
                          <a:spcPct val="100000"/>
                        </a:lnSpc>
                        <a:spcBef>
                          <a:spcPct val="0"/>
                        </a:spcBef>
                        <a:spcAft>
                          <a:spcPct val="0"/>
                        </a:spcAft>
                        <a:buClr>
                          <a:srgbClr val="B6B982"/>
                        </a:buClr>
                        <a:buSzTx/>
                        <a:buFontTx/>
                        <a:buNone/>
                        <a:tabLst/>
                      </a:pPr>
                      <a:r>
                        <a:rPr kumimoji="0" lang="en-GB" sz="1200" b="0" i="0" u="none" strike="noStrike" kern="1200" cap="none" normalizeH="0" baseline="0" dirty="0">
                          <a:ln>
                            <a:noFill/>
                          </a:ln>
                          <a:solidFill>
                            <a:schemeClr val="tx1"/>
                          </a:solidFill>
                          <a:effectLst/>
                          <a:latin typeface="+mn-lt"/>
                          <a:ea typeface="+mn-ea"/>
                          <a:cs typeface="+mn-cs"/>
                        </a:rPr>
                        <a:t>2%</a:t>
                      </a:r>
                    </a:p>
                  </a:txBody>
                  <a:tcPr marL="7620" marR="7620" marT="7620" marB="0" anchor="ctr"/>
                </a:tc>
                <a:extLst>
                  <a:ext uri="{0D108BD9-81ED-4DB2-BD59-A6C34878D82A}">
                    <a16:rowId xmlns:a16="http://schemas.microsoft.com/office/drawing/2014/main" val="4263786412"/>
                  </a:ext>
                </a:extLst>
              </a:tr>
              <a:tr h="360000">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GB" sz="1200" b="0" i="0" u="none" strike="noStrike" kern="1200" cap="none" normalizeH="0" baseline="0" dirty="0">
                          <a:ln>
                            <a:noFill/>
                          </a:ln>
                          <a:solidFill>
                            <a:schemeClr val="tx1"/>
                          </a:solidFill>
                          <a:effectLst/>
                          <a:latin typeface="+mn-lt"/>
                          <a:ea typeface="+mn-ea"/>
                          <a:cs typeface="+mn-cs"/>
                        </a:rPr>
                        <a:t>1-2 years</a:t>
                      </a:r>
                    </a:p>
                  </a:txBody>
                  <a:tcPr marL="72000" marR="7620" marT="7620" marB="0" anchor="ctr"/>
                </a:tc>
                <a:tc>
                  <a:txBody>
                    <a:bodyPr/>
                    <a:lstStyle/>
                    <a:p>
                      <a:pPr marL="0" marR="0" lvl="0" indent="0" algn="ctr" defTabSz="914400" rtl="0" eaLnBrk="1" fontAlgn="base" latinLnBrk="0" hangingPunct="1">
                        <a:lnSpc>
                          <a:spcPct val="100000"/>
                        </a:lnSpc>
                        <a:spcBef>
                          <a:spcPct val="0"/>
                        </a:spcBef>
                        <a:spcAft>
                          <a:spcPct val="0"/>
                        </a:spcAft>
                        <a:buClr>
                          <a:srgbClr val="B6B982"/>
                        </a:buClr>
                        <a:buSzTx/>
                        <a:buFontTx/>
                        <a:buNone/>
                        <a:tabLst/>
                      </a:pPr>
                      <a:r>
                        <a:rPr kumimoji="0" lang="en-GB" sz="1200" b="0" i="0" u="none" strike="noStrike" kern="1200" cap="none" normalizeH="0" baseline="0" dirty="0">
                          <a:ln>
                            <a:noFill/>
                          </a:ln>
                          <a:solidFill>
                            <a:schemeClr val="tx1"/>
                          </a:solidFill>
                          <a:effectLst/>
                          <a:latin typeface="+mn-lt"/>
                          <a:ea typeface="+mn-ea"/>
                          <a:cs typeface="+mn-cs"/>
                        </a:rPr>
                        <a:t>7%</a:t>
                      </a:r>
                    </a:p>
                  </a:txBody>
                  <a:tcPr marL="7620" marR="7620" marT="7620" marB="0" anchor="ctr"/>
                </a:tc>
                <a:extLst>
                  <a:ext uri="{0D108BD9-81ED-4DB2-BD59-A6C34878D82A}">
                    <a16:rowId xmlns:a16="http://schemas.microsoft.com/office/drawing/2014/main" val="3856611409"/>
                  </a:ext>
                </a:extLst>
              </a:tr>
              <a:tr h="360000">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GB" sz="1200" b="0" i="0" u="none" strike="noStrike" kern="1200" cap="none" normalizeH="0" baseline="0" dirty="0">
                          <a:ln>
                            <a:noFill/>
                          </a:ln>
                          <a:solidFill>
                            <a:schemeClr val="tx1"/>
                          </a:solidFill>
                          <a:effectLst/>
                          <a:latin typeface="+mn-lt"/>
                          <a:ea typeface="+mn-ea"/>
                          <a:cs typeface="+mn-cs"/>
                        </a:rPr>
                        <a:t>3-5 years</a:t>
                      </a:r>
                    </a:p>
                  </a:txBody>
                  <a:tcPr marL="72000" marR="7620" marT="7620" marB="0" anchor="ctr"/>
                </a:tc>
                <a:tc>
                  <a:txBody>
                    <a:bodyPr/>
                    <a:lstStyle/>
                    <a:p>
                      <a:pPr marL="0" marR="0" lvl="0" indent="0" algn="ctr" defTabSz="914400" rtl="0" eaLnBrk="1" fontAlgn="base" latinLnBrk="0" hangingPunct="1">
                        <a:lnSpc>
                          <a:spcPct val="100000"/>
                        </a:lnSpc>
                        <a:spcBef>
                          <a:spcPct val="0"/>
                        </a:spcBef>
                        <a:spcAft>
                          <a:spcPct val="0"/>
                        </a:spcAft>
                        <a:buClr>
                          <a:srgbClr val="B6B982"/>
                        </a:buClr>
                        <a:buSzTx/>
                        <a:buFontTx/>
                        <a:buNone/>
                        <a:tabLst/>
                      </a:pPr>
                      <a:r>
                        <a:rPr kumimoji="0" lang="en-GB" sz="1200" b="0" i="0" u="none" strike="noStrike" kern="1200" cap="none" normalizeH="0" baseline="0" dirty="0">
                          <a:ln>
                            <a:noFill/>
                          </a:ln>
                          <a:solidFill>
                            <a:schemeClr val="tx1"/>
                          </a:solidFill>
                          <a:effectLst/>
                          <a:latin typeface="+mn-lt"/>
                          <a:ea typeface="+mn-ea"/>
                          <a:cs typeface="+mn-cs"/>
                        </a:rPr>
                        <a:t>11%</a:t>
                      </a:r>
                    </a:p>
                  </a:txBody>
                  <a:tcPr marL="7620" marR="7620" marT="7620" marB="0" anchor="ctr"/>
                </a:tc>
                <a:extLst>
                  <a:ext uri="{0D108BD9-81ED-4DB2-BD59-A6C34878D82A}">
                    <a16:rowId xmlns:a16="http://schemas.microsoft.com/office/drawing/2014/main" val="3983315162"/>
                  </a:ext>
                </a:extLst>
              </a:tr>
              <a:tr h="360000">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GB" sz="1200" b="0" i="0" u="none" strike="noStrike" kern="1200" cap="none" normalizeH="0" baseline="0" dirty="0">
                          <a:ln>
                            <a:noFill/>
                          </a:ln>
                          <a:solidFill>
                            <a:schemeClr val="tx1"/>
                          </a:solidFill>
                          <a:effectLst/>
                          <a:latin typeface="+mn-lt"/>
                          <a:ea typeface="+mn-ea"/>
                          <a:cs typeface="+mn-cs"/>
                        </a:rPr>
                        <a:t>6-10 years</a:t>
                      </a:r>
                    </a:p>
                  </a:txBody>
                  <a:tcPr marL="72000" marR="7620" marT="7620" marB="0" anchor="ctr"/>
                </a:tc>
                <a:tc>
                  <a:txBody>
                    <a:bodyPr/>
                    <a:lstStyle/>
                    <a:p>
                      <a:pPr marL="0" marR="0" lvl="0" indent="0" algn="ctr" defTabSz="914400" rtl="0" eaLnBrk="1" fontAlgn="base" latinLnBrk="0" hangingPunct="1">
                        <a:lnSpc>
                          <a:spcPct val="100000"/>
                        </a:lnSpc>
                        <a:spcBef>
                          <a:spcPct val="0"/>
                        </a:spcBef>
                        <a:spcAft>
                          <a:spcPct val="0"/>
                        </a:spcAft>
                        <a:buClr>
                          <a:srgbClr val="B6B982"/>
                        </a:buClr>
                        <a:buSzTx/>
                        <a:buFontTx/>
                        <a:buNone/>
                        <a:tabLst/>
                      </a:pPr>
                      <a:r>
                        <a:rPr kumimoji="0" lang="en-GB" sz="1200" b="0" i="0" u="none" strike="noStrike" kern="1200" cap="none" normalizeH="0" baseline="0" dirty="0">
                          <a:ln>
                            <a:noFill/>
                          </a:ln>
                          <a:solidFill>
                            <a:schemeClr val="tx1"/>
                          </a:solidFill>
                          <a:effectLst/>
                          <a:latin typeface="+mn-lt"/>
                          <a:ea typeface="+mn-ea"/>
                          <a:cs typeface="+mn-cs"/>
                        </a:rPr>
                        <a:t>17%</a:t>
                      </a:r>
                    </a:p>
                  </a:txBody>
                  <a:tcPr marL="7620" marR="7620" marT="7620" marB="0" anchor="ctr"/>
                </a:tc>
                <a:extLst>
                  <a:ext uri="{0D108BD9-81ED-4DB2-BD59-A6C34878D82A}">
                    <a16:rowId xmlns:a16="http://schemas.microsoft.com/office/drawing/2014/main" val="114264386"/>
                  </a:ext>
                </a:extLst>
              </a:tr>
              <a:tr h="360000">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GB" sz="1200" b="0" i="0" u="none" strike="noStrike" kern="1200" cap="none" normalizeH="0" baseline="0" dirty="0">
                          <a:ln>
                            <a:noFill/>
                          </a:ln>
                          <a:solidFill>
                            <a:schemeClr val="tx1"/>
                          </a:solidFill>
                          <a:effectLst/>
                          <a:latin typeface="+mn-lt"/>
                          <a:ea typeface="+mn-ea"/>
                          <a:cs typeface="+mn-cs"/>
                        </a:rPr>
                        <a:t>11-15 years</a:t>
                      </a:r>
                    </a:p>
                  </a:txBody>
                  <a:tcPr marL="72000" marR="7620" marT="7620" marB="0" anchor="ctr"/>
                </a:tc>
                <a:tc>
                  <a:txBody>
                    <a:bodyPr/>
                    <a:lstStyle/>
                    <a:p>
                      <a:pPr marL="0" marR="0" lvl="0" indent="0" algn="ctr" defTabSz="914400" rtl="0" eaLnBrk="1" fontAlgn="base" latinLnBrk="0" hangingPunct="1">
                        <a:lnSpc>
                          <a:spcPct val="100000"/>
                        </a:lnSpc>
                        <a:spcBef>
                          <a:spcPct val="0"/>
                        </a:spcBef>
                        <a:spcAft>
                          <a:spcPct val="0"/>
                        </a:spcAft>
                        <a:buClr>
                          <a:srgbClr val="B6B982"/>
                        </a:buClr>
                        <a:buSzTx/>
                        <a:buFontTx/>
                        <a:buNone/>
                        <a:tabLst/>
                      </a:pPr>
                      <a:r>
                        <a:rPr kumimoji="0" lang="en-GB" sz="1200" b="0" i="0" u="none" strike="noStrike" kern="1200" cap="none" normalizeH="0" baseline="0" dirty="0">
                          <a:ln>
                            <a:noFill/>
                          </a:ln>
                          <a:solidFill>
                            <a:schemeClr val="tx1"/>
                          </a:solidFill>
                          <a:effectLst/>
                          <a:latin typeface="+mn-lt"/>
                          <a:ea typeface="+mn-ea"/>
                          <a:cs typeface="+mn-cs"/>
                        </a:rPr>
                        <a:t>17%</a:t>
                      </a:r>
                    </a:p>
                  </a:txBody>
                  <a:tcPr marL="7620" marR="7620" marT="7620" marB="0" anchor="ctr"/>
                </a:tc>
                <a:extLst>
                  <a:ext uri="{0D108BD9-81ED-4DB2-BD59-A6C34878D82A}">
                    <a16:rowId xmlns:a16="http://schemas.microsoft.com/office/drawing/2014/main" val="1811902909"/>
                  </a:ext>
                </a:extLst>
              </a:tr>
              <a:tr h="360000">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GB" sz="1200" b="0" i="0" u="none" strike="noStrike" kern="1200" cap="none" normalizeH="0" baseline="0" dirty="0">
                          <a:ln>
                            <a:noFill/>
                          </a:ln>
                          <a:solidFill>
                            <a:schemeClr val="tx1"/>
                          </a:solidFill>
                          <a:effectLst/>
                          <a:latin typeface="+mn-lt"/>
                          <a:ea typeface="+mn-ea"/>
                          <a:cs typeface="+mn-cs"/>
                        </a:rPr>
                        <a:t>16-20 years</a:t>
                      </a:r>
                    </a:p>
                  </a:txBody>
                  <a:tcPr marL="72000" marR="7620" marT="7620" marB="0" anchor="ctr"/>
                </a:tc>
                <a:tc>
                  <a:txBody>
                    <a:bodyPr/>
                    <a:lstStyle/>
                    <a:p>
                      <a:pPr marL="0" marR="0" lvl="0" indent="0" algn="ctr" defTabSz="914400" rtl="0" eaLnBrk="1" fontAlgn="base" latinLnBrk="0" hangingPunct="1">
                        <a:lnSpc>
                          <a:spcPct val="100000"/>
                        </a:lnSpc>
                        <a:spcBef>
                          <a:spcPct val="0"/>
                        </a:spcBef>
                        <a:spcAft>
                          <a:spcPct val="0"/>
                        </a:spcAft>
                        <a:buClr>
                          <a:srgbClr val="B6B982"/>
                        </a:buClr>
                        <a:buSzTx/>
                        <a:buFontTx/>
                        <a:buNone/>
                        <a:tabLst/>
                      </a:pPr>
                      <a:r>
                        <a:rPr kumimoji="0" lang="en-GB" sz="1200" b="0" i="0" u="none" strike="noStrike" kern="1200" cap="none" normalizeH="0" baseline="0" dirty="0">
                          <a:ln>
                            <a:noFill/>
                          </a:ln>
                          <a:solidFill>
                            <a:schemeClr val="tx1"/>
                          </a:solidFill>
                          <a:effectLst/>
                          <a:latin typeface="+mn-lt"/>
                          <a:ea typeface="+mn-ea"/>
                          <a:cs typeface="+mn-cs"/>
                        </a:rPr>
                        <a:t>22%</a:t>
                      </a:r>
                    </a:p>
                  </a:txBody>
                  <a:tcPr marL="7620" marR="7620" marT="7620" marB="0" anchor="ctr"/>
                </a:tc>
                <a:extLst>
                  <a:ext uri="{0D108BD9-81ED-4DB2-BD59-A6C34878D82A}">
                    <a16:rowId xmlns:a16="http://schemas.microsoft.com/office/drawing/2014/main" val="2000877393"/>
                  </a:ext>
                </a:extLst>
              </a:tr>
              <a:tr h="360000">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GB" sz="1200" b="0" i="0" u="none" strike="noStrike" kern="1200" cap="none" normalizeH="0" baseline="0" dirty="0">
                          <a:ln>
                            <a:noFill/>
                          </a:ln>
                          <a:solidFill>
                            <a:schemeClr val="tx1"/>
                          </a:solidFill>
                          <a:effectLst/>
                          <a:latin typeface="+mn-lt"/>
                          <a:ea typeface="+mn-ea"/>
                          <a:cs typeface="+mn-cs"/>
                        </a:rPr>
                        <a:t>21-25 years</a:t>
                      </a:r>
                    </a:p>
                  </a:txBody>
                  <a:tcPr marL="72000" marR="7620" marT="7620" marB="0" anchor="ctr"/>
                </a:tc>
                <a:tc>
                  <a:txBody>
                    <a:bodyPr/>
                    <a:lstStyle/>
                    <a:p>
                      <a:pPr marL="0" marR="0" lvl="0" indent="0" algn="ctr" defTabSz="914400" rtl="0" eaLnBrk="1" fontAlgn="base" latinLnBrk="0" hangingPunct="1">
                        <a:lnSpc>
                          <a:spcPct val="100000"/>
                        </a:lnSpc>
                        <a:spcBef>
                          <a:spcPct val="0"/>
                        </a:spcBef>
                        <a:spcAft>
                          <a:spcPct val="0"/>
                        </a:spcAft>
                        <a:buClr>
                          <a:srgbClr val="B6B982"/>
                        </a:buClr>
                        <a:buSzTx/>
                        <a:buFontTx/>
                        <a:buNone/>
                        <a:tabLst/>
                      </a:pPr>
                      <a:r>
                        <a:rPr kumimoji="0" lang="en-GB" sz="1200" b="0" i="0" u="none" strike="noStrike" kern="1200" cap="none" normalizeH="0" baseline="0" dirty="0">
                          <a:ln>
                            <a:noFill/>
                          </a:ln>
                          <a:solidFill>
                            <a:schemeClr val="tx1"/>
                          </a:solidFill>
                          <a:effectLst/>
                          <a:latin typeface="+mn-lt"/>
                          <a:ea typeface="+mn-ea"/>
                          <a:cs typeface="+mn-cs"/>
                        </a:rPr>
                        <a:t>14%</a:t>
                      </a:r>
                    </a:p>
                  </a:txBody>
                  <a:tcPr marL="7620" marR="7620" marT="7620" marB="0" anchor="ctr"/>
                </a:tc>
                <a:extLst>
                  <a:ext uri="{0D108BD9-81ED-4DB2-BD59-A6C34878D82A}">
                    <a16:rowId xmlns:a16="http://schemas.microsoft.com/office/drawing/2014/main" val="318626839"/>
                  </a:ext>
                </a:extLst>
              </a:tr>
              <a:tr h="360000">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GB" sz="1200" b="0" i="0" u="none" strike="noStrike" kern="1200" cap="none" normalizeH="0" baseline="0" dirty="0">
                          <a:ln>
                            <a:noFill/>
                          </a:ln>
                          <a:solidFill>
                            <a:schemeClr val="tx1"/>
                          </a:solidFill>
                          <a:effectLst/>
                          <a:latin typeface="+mn-lt"/>
                          <a:ea typeface="+mn-ea"/>
                          <a:cs typeface="+mn-cs"/>
                        </a:rPr>
                        <a:t>25 years+</a:t>
                      </a:r>
                    </a:p>
                  </a:txBody>
                  <a:tcPr marL="72000" marR="7620" marT="7620" marB="0" anchor="ctr"/>
                </a:tc>
                <a:tc>
                  <a:txBody>
                    <a:bodyPr/>
                    <a:lstStyle/>
                    <a:p>
                      <a:pPr marL="0" marR="0" lvl="0" indent="0" algn="ctr" defTabSz="914400" rtl="0" eaLnBrk="1" fontAlgn="base" latinLnBrk="0" hangingPunct="1">
                        <a:lnSpc>
                          <a:spcPct val="100000"/>
                        </a:lnSpc>
                        <a:spcBef>
                          <a:spcPct val="0"/>
                        </a:spcBef>
                        <a:spcAft>
                          <a:spcPct val="0"/>
                        </a:spcAft>
                        <a:buClr>
                          <a:srgbClr val="B6B982"/>
                        </a:buClr>
                        <a:buSzTx/>
                        <a:buFontTx/>
                        <a:buNone/>
                        <a:tabLst/>
                      </a:pPr>
                      <a:r>
                        <a:rPr kumimoji="0" lang="en-GB" sz="1200" b="0" i="0" u="none" strike="noStrike" kern="1200" cap="none" normalizeH="0" baseline="0" dirty="0">
                          <a:ln>
                            <a:noFill/>
                          </a:ln>
                          <a:solidFill>
                            <a:schemeClr val="tx1"/>
                          </a:solidFill>
                          <a:effectLst/>
                          <a:latin typeface="+mn-lt"/>
                          <a:ea typeface="+mn-ea"/>
                          <a:cs typeface="+mn-cs"/>
                        </a:rPr>
                        <a:t>9%</a:t>
                      </a:r>
                    </a:p>
                  </a:txBody>
                  <a:tcPr marL="7620" marR="7620" marT="7620" marB="0" anchor="ctr"/>
                </a:tc>
                <a:extLst>
                  <a:ext uri="{0D108BD9-81ED-4DB2-BD59-A6C34878D82A}">
                    <a16:rowId xmlns:a16="http://schemas.microsoft.com/office/drawing/2014/main" val="687741081"/>
                  </a:ext>
                </a:extLst>
              </a:tr>
              <a:tr h="360000">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GB" sz="1200" b="0" i="0" u="none" strike="noStrike" kern="1200" cap="none" normalizeH="0" baseline="0" dirty="0">
                          <a:ln>
                            <a:noFill/>
                          </a:ln>
                          <a:solidFill>
                            <a:schemeClr val="tx1"/>
                          </a:solidFill>
                          <a:effectLst/>
                          <a:latin typeface="+mn-lt"/>
                          <a:ea typeface="+mn-ea"/>
                          <a:cs typeface="+mn-cs"/>
                        </a:rPr>
                        <a:t>Prefer not to say</a:t>
                      </a:r>
                    </a:p>
                  </a:txBody>
                  <a:tcPr marL="72000" marR="7620" marT="7620" marB="0" anchor="ctr"/>
                </a:tc>
                <a:tc>
                  <a:txBody>
                    <a:bodyPr/>
                    <a:lstStyle/>
                    <a:p>
                      <a:pPr marL="0" marR="0" lvl="0" indent="0" algn="ctr" defTabSz="914400" rtl="0" eaLnBrk="1" fontAlgn="base" latinLnBrk="0" hangingPunct="1">
                        <a:lnSpc>
                          <a:spcPct val="100000"/>
                        </a:lnSpc>
                        <a:spcBef>
                          <a:spcPct val="0"/>
                        </a:spcBef>
                        <a:spcAft>
                          <a:spcPct val="0"/>
                        </a:spcAft>
                        <a:buClr>
                          <a:srgbClr val="B6B982"/>
                        </a:buClr>
                        <a:buSzTx/>
                        <a:buFontTx/>
                        <a:buNone/>
                        <a:tabLst/>
                      </a:pPr>
                      <a:r>
                        <a:rPr kumimoji="0" lang="en-GB" sz="1200" b="0" i="0" u="none" strike="noStrike" kern="1200" cap="none" normalizeH="0" baseline="0" dirty="0">
                          <a:ln>
                            <a:noFill/>
                          </a:ln>
                          <a:solidFill>
                            <a:schemeClr val="tx1"/>
                          </a:solidFill>
                          <a:effectLst/>
                          <a:latin typeface="+mn-lt"/>
                          <a:ea typeface="+mn-ea"/>
                          <a:cs typeface="+mn-cs"/>
                        </a:rPr>
                        <a:t>1%</a:t>
                      </a:r>
                    </a:p>
                  </a:txBody>
                  <a:tcPr marL="7620" marR="7620" marT="7620" marB="0" anchor="ctr"/>
                </a:tc>
                <a:extLst>
                  <a:ext uri="{0D108BD9-81ED-4DB2-BD59-A6C34878D82A}">
                    <a16:rowId xmlns:a16="http://schemas.microsoft.com/office/drawing/2014/main" val="1671066057"/>
                  </a:ext>
                </a:extLst>
              </a:tr>
              <a:tr h="360000">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1" i="0" u="none" strike="noStrike" cap="none" normalizeH="0" baseline="0" dirty="0">
                          <a:ln>
                            <a:noFill/>
                          </a:ln>
                          <a:solidFill>
                            <a:schemeClr val="tx1"/>
                          </a:solidFill>
                          <a:effectLst/>
                          <a:latin typeface="+mn-lt"/>
                        </a:rPr>
                        <a:t>Base (all):</a:t>
                      </a:r>
                    </a:p>
                  </a:txBody>
                  <a:tcPr marT="45716" marB="45716" anchor="ctr" horzOverflow="overflow"/>
                </a:tc>
                <a:tc>
                  <a:txBody>
                    <a:bodyPr/>
                    <a:lstStyle/>
                    <a:p>
                      <a:pPr algn="ctr"/>
                      <a:r>
                        <a:rPr lang="en-GB" sz="1200" b="1" dirty="0">
                          <a:solidFill>
                            <a:schemeClr val="tx1"/>
                          </a:solidFill>
                        </a:rPr>
                        <a:t>10,613</a:t>
                      </a:r>
                    </a:p>
                  </a:txBody>
                  <a:tcPr anchor="ctr"/>
                </a:tc>
                <a:extLst>
                  <a:ext uri="{0D108BD9-81ED-4DB2-BD59-A6C34878D82A}">
                    <a16:rowId xmlns:a16="http://schemas.microsoft.com/office/drawing/2014/main" val="1079848974"/>
                  </a:ext>
                </a:extLst>
              </a:tr>
            </a:tbl>
          </a:graphicData>
        </a:graphic>
      </p:graphicFrame>
      <p:graphicFrame>
        <p:nvGraphicFramePr>
          <p:cNvPr id="8" name="Table 7">
            <a:extLst>
              <a:ext uri="{FF2B5EF4-FFF2-40B4-BE49-F238E27FC236}">
                <a16:creationId xmlns:a16="http://schemas.microsoft.com/office/drawing/2014/main" id="{ED3C8817-C0A3-4539-90C8-B50485163B43}"/>
              </a:ext>
            </a:extLst>
          </p:cNvPr>
          <p:cNvGraphicFramePr>
            <a:graphicFrameLocks noGrp="1"/>
          </p:cNvGraphicFramePr>
          <p:nvPr>
            <p:extLst>
              <p:ext uri="{D42A27DB-BD31-4B8C-83A1-F6EECF244321}">
                <p14:modId xmlns:p14="http://schemas.microsoft.com/office/powerpoint/2010/main" val="2168144120"/>
              </p:ext>
            </p:extLst>
          </p:nvPr>
        </p:nvGraphicFramePr>
        <p:xfrm>
          <a:off x="286333" y="4152906"/>
          <a:ext cx="3490424" cy="2499360"/>
        </p:xfrm>
        <a:graphic>
          <a:graphicData uri="http://schemas.openxmlformats.org/drawingml/2006/table">
            <a:tbl>
              <a:tblPr firstRow="1" bandRow="1">
                <a:tableStyleId>{5C22544A-7EE6-4342-B048-85BDC9FD1C3A}</a:tableStyleId>
              </a:tblPr>
              <a:tblGrid>
                <a:gridCol w="2207092">
                  <a:extLst>
                    <a:ext uri="{9D8B030D-6E8A-4147-A177-3AD203B41FA5}">
                      <a16:colId xmlns:a16="http://schemas.microsoft.com/office/drawing/2014/main" val="3771548662"/>
                    </a:ext>
                  </a:extLst>
                </a:gridCol>
                <a:gridCol w="1283332">
                  <a:extLst>
                    <a:ext uri="{9D8B030D-6E8A-4147-A177-3AD203B41FA5}">
                      <a16:colId xmlns:a16="http://schemas.microsoft.com/office/drawing/2014/main" val="2833508393"/>
                    </a:ext>
                  </a:extLst>
                </a:gridCol>
              </a:tblGrid>
              <a:tr h="276155">
                <a:tc>
                  <a:txBody>
                    <a:bodyPr/>
                    <a:lstStyle/>
                    <a:p>
                      <a:r>
                        <a:rPr lang="en-GB" sz="1400" dirty="0"/>
                        <a:t>Rank</a:t>
                      </a:r>
                    </a:p>
                  </a:txBody>
                  <a:tcPr anchor="ctr"/>
                </a:tc>
                <a:tc>
                  <a:txBody>
                    <a:bodyPr/>
                    <a:lstStyle/>
                    <a:p>
                      <a:pPr algn="ctr"/>
                      <a:r>
                        <a:rPr lang="en-GB" sz="1400" dirty="0"/>
                        <a:t>Sample</a:t>
                      </a:r>
                    </a:p>
                  </a:txBody>
                  <a:tcPr anchor="ctr"/>
                </a:tc>
                <a:extLst>
                  <a:ext uri="{0D108BD9-81ED-4DB2-BD59-A6C34878D82A}">
                    <a16:rowId xmlns:a16="http://schemas.microsoft.com/office/drawing/2014/main" val="2620588015"/>
                  </a:ext>
                </a:extLst>
              </a:tr>
              <a:tr h="270786">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0" i="0" u="none" strike="noStrike" cap="none" normalizeH="0" baseline="0" dirty="0">
                          <a:ln>
                            <a:noFill/>
                          </a:ln>
                          <a:solidFill>
                            <a:schemeClr val="tx1"/>
                          </a:solidFill>
                          <a:effectLst/>
                          <a:latin typeface="+mn-lt"/>
                        </a:rPr>
                        <a:t>Special Constable</a:t>
                      </a:r>
                    </a:p>
                  </a:txBody>
                  <a:tcPr marT="45716" marB="45716" anchor="ctr" horzOverflow="overflow"/>
                </a:tc>
                <a:tc>
                  <a:txBody>
                    <a:bodyPr/>
                    <a:lstStyle/>
                    <a:p>
                      <a:pPr algn="ctr"/>
                      <a:r>
                        <a:rPr lang="en-US" sz="1200" b="0" dirty="0">
                          <a:solidFill>
                            <a:schemeClr val="tx1"/>
                          </a:solidFill>
                        </a:rPr>
                        <a:t>1%</a:t>
                      </a:r>
                      <a:endParaRPr lang="en-GB" sz="1200" b="0" dirty="0">
                        <a:solidFill>
                          <a:schemeClr val="tx1"/>
                        </a:solidFill>
                      </a:endParaRPr>
                    </a:p>
                  </a:txBody>
                  <a:tcPr anchor="ctr"/>
                </a:tc>
                <a:extLst>
                  <a:ext uri="{0D108BD9-81ED-4DB2-BD59-A6C34878D82A}">
                    <a16:rowId xmlns:a16="http://schemas.microsoft.com/office/drawing/2014/main" val="1850159243"/>
                  </a:ext>
                </a:extLst>
              </a:tr>
              <a:tr h="270786">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0" i="0" u="none" strike="noStrike" cap="none" normalizeH="0" baseline="0" dirty="0">
                          <a:ln>
                            <a:noFill/>
                          </a:ln>
                          <a:solidFill>
                            <a:schemeClr val="tx1"/>
                          </a:solidFill>
                          <a:effectLst/>
                          <a:latin typeface="+mn-lt"/>
                        </a:rPr>
                        <a:t>Constable</a:t>
                      </a:r>
                    </a:p>
                  </a:txBody>
                  <a:tcPr marT="45716" marB="45716" anchor="ctr" horzOverflow="overflow"/>
                </a:tc>
                <a:tc>
                  <a:txBody>
                    <a:bodyPr/>
                    <a:lstStyle/>
                    <a:p>
                      <a:pPr algn="ctr"/>
                      <a:r>
                        <a:rPr lang="en-US" sz="1200" b="0" dirty="0">
                          <a:solidFill>
                            <a:schemeClr val="tx1"/>
                          </a:solidFill>
                        </a:rPr>
                        <a:t>68%</a:t>
                      </a:r>
                      <a:endParaRPr lang="en-GB" sz="1200" b="0" dirty="0">
                        <a:solidFill>
                          <a:schemeClr val="tx1"/>
                        </a:solidFill>
                      </a:endParaRPr>
                    </a:p>
                  </a:txBody>
                  <a:tcPr anchor="ctr"/>
                </a:tc>
                <a:extLst>
                  <a:ext uri="{0D108BD9-81ED-4DB2-BD59-A6C34878D82A}">
                    <a16:rowId xmlns:a16="http://schemas.microsoft.com/office/drawing/2014/main" val="4263786412"/>
                  </a:ext>
                </a:extLst>
              </a:tr>
              <a:tr h="270786">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0" i="0" u="none" strike="noStrike" cap="none" normalizeH="0" baseline="0" dirty="0">
                          <a:ln>
                            <a:noFill/>
                          </a:ln>
                          <a:solidFill>
                            <a:schemeClr val="tx1"/>
                          </a:solidFill>
                          <a:effectLst/>
                          <a:latin typeface="+mn-lt"/>
                        </a:rPr>
                        <a:t>Sergeant</a:t>
                      </a:r>
                    </a:p>
                  </a:txBody>
                  <a:tcPr marT="45716" marB="45716" anchor="ctr" horzOverflow="overflow"/>
                </a:tc>
                <a:tc>
                  <a:txBody>
                    <a:bodyPr/>
                    <a:lstStyle/>
                    <a:p>
                      <a:pPr algn="ctr"/>
                      <a:r>
                        <a:rPr lang="en-US" sz="1200" b="0" dirty="0">
                          <a:solidFill>
                            <a:schemeClr val="tx1"/>
                          </a:solidFill>
                        </a:rPr>
                        <a:t>19%</a:t>
                      </a:r>
                      <a:endParaRPr lang="en-GB" sz="1200" b="0" dirty="0">
                        <a:solidFill>
                          <a:schemeClr val="tx1"/>
                        </a:solidFill>
                      </a:endParaRPr>
                    </a:p>
                  </a:txBody>
                  <a:tcPr anchor="ctr"/>
                </a:tc>
                <a:extLst>
                  <a:ext uri="{0D108BD9-81ED-4DB2-BD59-A6C34878D82A}">
                    <a16:rowId xmlns:a16="http://schemas.microsoft.com/office/drawing/2014/main" val="825504741"/>
                  </a:ext>
                </a:extLst>
              </a:tr>
              <a:tr h="270786">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0" i="0" u="none" strike="noStrike" cap="none" normalizeH="0" baseline="0" dirty="0">
                          <a:ln>
                            <a:noFill/>
                          </a:ln>
                          <a:solidFill>
                            <a:schemeClr val="tx1"/>
                          </a:solidFill>
                          <a:effectLst/>
                          <a:latin typeface="+mn-lt"/>
                        </a:rPr>
                        <a:t>Inspector</a:t>
                      </a:r>
                    </a:p>
                  </a:txBody>
                  <a:tcPr marT="45716" marB="45716" anchor="ctr" horzOverflow="overflow"/>
                </a:tc>
                <a:tc>
                  <a:txBody>
                    <a:bodyPr/>
                    <a:lstStyle/>
                    <a:p>
                      <a:pPr algn="ctr"/>
                      <a:r>
                        <a:rPr lang="en-GB" sz="1200" b="0" dirty="0">
                          <a:solidFill>
                            <a:schemeClr val="tx1"/>
                          </a:solidFill>
                        </a:rPr>
                        <a:t>8%</a:t>
                      </a:r>
                    </a:p>
                  </a:txBody>
                  <a:tcPr anchor="ctr"/>
                </a:tc>
                <a:extLst>
                  <a:ext uri="{0D108BD9-81ED-4DB2-BD59-A6C34878D82A}">
                    <a16:rowId xmlns:a16="http://schemas.microsoft.com/office/drawing/2014/main" val="1927551681"/>
                  </a:ext>
                </a:extLst>
              </a:tr>
              <a:tr h="270786">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0" i="0" u="none" strike="noStrike" cap="none" normalizeH="0" baseline="0" dirty="0">
                          <a:ln>
                            <a:noFill/>
                          </a:ln>
                          <a:solidFill>
                            <a:schemeClr val="tx1"/>
                          </a:solidFill>
                          <a:effectLst/>
                          <a:latin typeface="+mn-lt"/>
                        </a:rPr>
                        <a:t>Chief Inspector</a:t>
                      </a:r>
                    </a:p>
                  </a:txBody>
                  <a:tcPr marT="45716" marB="45716" anchor="ctr" horzOverflow="overflow"/>
                </a:tc>
                <a:tc>
                  <a:txBody>
                    <a:bodyPr/>
                    <a:lstStyle/>
                    <a:p>
                      <a:pPr algn="ctr"/>
                      <a:r>
                        <a:rPr lang="en-GB" sz="1200" b="0" dirty="0">
                          <a:solidFill>
                            <a:schemeClr val="tx1"/>
                          </a:solidFill>
                        </a:rPr>
                        <a:t>2%</a:t>
                      </a:r>
                    </a:p>
                  </a:txBody>
                  <a:tcPr anchor="ctr"/>
                </a:tc>
                <a:extLst>
                  <a:ext uri="{0D108BD9-81ED-4DB2-BD59-A6C34878D82A}">
                    <a16:rowId xmlns:a16="http://schemas.microsoft.com/office/drawing/2014/main" val="1110248884"/>
                  </a:ext>
                </a:extLst>
              </a:tr>
              <a:tr h="132960">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0" i="0" u="none" strike="noStrike" cap="none" normalizeH="0" baseline="0" dirty="0">
                          <a:ln>
                            <a:noFill/>
                          </a:ln>
                          <a:solidFill>
                            <a:schemeClr val="tx1"/>
                          </a:solidFill>
                          <a:effectLst/>
                          <a:latin typeface="+mn-lt"/>
                        </a:rPr>
                        <a:t>Supt./Chief Supt./Executive</a:t>
                      </a:r>
                    </a:p>
                  </a:txBody>
                  <a:tcPr marT="45716" marB="45716" anchor="ctr" horzOverflow="overflow"/>
                </a:tc>
                <a:tc>
                  <a:txBody>
                    <a:bodyPr/>
                    <a:lstStyle/>
                    <a:p>
                      <a:pPr algn="ctr"/>
                      <a:r>
                        <a:rPr lang="en-US" sz="1200" b="0" dirty="0">
                          <a:solidFill>
                            <a:schemeClr val="tx1"/>
                          </a:solidFill>
                        </a:rPr>
                        <a:t>1%</a:t>
                      </a:r>
                      <a:endParaRPr lang="en-GB" sz="1200" b="0" dirty="0">
                        <a:solidFill>
                          <a:schemeClr val="tx1"/>
                        </a:solidFill>
                      </a:endParaRPr>
                    </a:p>
                  </a:txBody>
                  <a:tcPr anchor="ctr"/>
                </a:tc>
                <a:extLst>
                  <a:ext uri="{0D108BD9-81ED-4DB2-BD59-A6C34878D82A}">
                    <a16:rowId xmlns:a16="http://schemas.microsoft.com/office/drawing/2014/main" val="1461572754"/>
                  </a:ext>
                </a:extLst>
              </a:tr>
              <a:tr h="270786">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0" i="0" u="none" strike="noStrike" cap="none" normalizeH="0" baseline="0" dirty="0">
                          <a:ln>
                            <a:noFill/>
                          </a:ln>
                          <a:solidFill>
                            <a:schemeClr val="tx1"/>
                          </a:solidFill>
                          <a:effectLst/>
                          <a:latin typeface="+mn-lt"/>
                        </a:rPr>
                        <a:t>Prefer not to say</a:t>
                      </a:r>
                    </a:p>
                  </a:txBody>
                  <a:tcPr marT="45716" marB="45716" anchor="ctr" horzOverflow="overflow"/>
                </a:tc>
                <a:tc>
                  <a:txBody>
                    <a:bodyPr/>
                    <a:lstStyle/>
                    <a:p>
                      <a:pPr algn="ctr"/>
                      <a:r>
                        <a:rPr lang="en-US" sz="1200" b="0" dirty="0">
                          <a:solidFill>
                            <a:schemeClr val="tx1"/>
                          </a:solidFill>
                        </a:rPr>
                        <a:t>1%</a:t>
                      </a:r>
                      <a:endParaRPr lang="en-GB" sz="1200" b="0" dirty="0">
                        <a:solidFill>
                          <a:schemeClr val="tx1"/>
                        </a:solidFill>
                      </a:endParaRPr>
                    </a:p>
                  </a:txBody>
                  <a:tcPr anchor="ctr"/>
                </a:tc>
                <a:extLst>
                  <a:ext uri="{0D108BD9-81ED-4DB2-BD59-A6C34878D82A}">
                    <a16:rowId xmlns:a16="http://schemas.microsoft.com/office/drawing/2014/main" val="2593334229"/>
                  </a:ext>
                </a:extLst>
              </a:tr>
              <a:tr h="270786">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1" i="0" u="none" strike="noStrike" cap="none" normalizeH="0" baseline="0" dirty="0">
                          <a:ln>
                            <a:noFill/>
                          </a:ln>
                          <a:solidFill>
                            <a:schemeClr val="tx1"/>
                          </a:solidFill>
                          <a:effectLst/>
                          <a:latin typeface="+mn-lt"/>
                        </a:rPr>
                        <a:t>Base (officers):</a:t>
                      </a:r>
                    </a:p>
                  </a:txBody>
                  <a:tcPr marT="45716" marB="45716" anchor="ctr" horzOverflow="overflow"/>
                </a:tc>
                <a:tc>
                  <a:txBody>
                    <a:bodyPr/>
                    <a:lstStyle/>
                    <a:p>
                      <a:pPr algn="ctr"/>
                      <a:r>
                        <a:rPr lang="en-GB" sz="1200" b="1" dirty="0">
                          <a:solidFill>
                            <a:schemeClr val="tx1"/>
                          </a:solidFill>
                        </a:rPr>
                        <a:t>7,891</a:t>
                      </a:r>
                    </a:p>
                  </a:txBody>
                  <a:tcPr anchor="ctr"/>
                </a:tc>
                <a:extLst>
                  <a:ext uri="{0D108BD9-81ED-4DB2-BD59-A6C34878D82A}">
                    <a16:rowId xmlns:a16="http://schemas.microsoft.com/office/drawing/2014/main" val="1079848974"/>
                  </a:ext>
                </a:extLst>
              </a:tr>
            </a:tbl>
          </a:graphicData>
        </a:graphic>
      </p:graphicFrame>
      <p:graphicFrame>
        <p:nvGraphicFramePr>
          <p:cNvPr id="9" name="Table 8">
            <a:extLst>
              <a:ext uri="{FF2B5EF4-FFF2-40B4-BE49-F238E27FC236}">
                <a16:creationId xmlns:a16="http://schemas.microsoft.com/office/drawing/2014/main" id="{9166635F-95B3-FF32-11C1-4A6E3279FA59}"/>
              </a:ext>
            </a:extLst>
          </p:cNvPr>
          <p:cNvGraphicFramePr>
            <a:graphicFrameLocks noGrp="1"/>
          </p:cNvGraphicFramePr>
          <p:nvPr>
            <p:extLst>
              <p:ext uri="{D42A27DB-BD31-4B8C-83A1-F6EECF244321}">
                <p14:modId xmlns:p14="http://schemas.microsoft.com/office/powerpoint/2010/main" val="2273593092"/>
              </p:ext>
            </p:extLst>
          </p:nvPr>
        </p:nvGraphicFramePr>
        <p:xfrm>
          <a:off x="4139774" y="1544826"/>
          <a:ext cx="3047070" cy="2527139"/>
        </p:xfrm>
        <a:graphic>
          <a:graphicData uri="http://schemas.openxmlformats.org/drawingml/2006/table">
            <a:tbl>
              <a:tblPr firstRow="1" bandRow="1">
                <a:tableStyleId>{5C22544A-7EE6-4342-B048-85BDC9FD1C3A}</a:tableStyleId>
              </a:tblPr>
              <a:tblGrid>
                <a:gridCol w="2005549">
                  <a:extLst>
                    <a:ext uri="{9D8B030D-6E8A-4147-A177-3AD203B41FA5}">
                      <a16:colId xmlns:a16="http://schemas.microsoft.com/office/drawing/2014/main" val="3771548662"/>
                    </a:ext>
                  </a:extLst>
                </a:gridCol>
                <a:gridCol w="1041521">
                  <a:extLst>
                    <a:ext uri="{9D8B030D-6E8A-4147-A177-3AD203B41FA5}">
                      <a16:colId xmlns:a16="http://schemas.microsoft.com/office/drawing/2014/main" val="2833508393"/>
                    </a:ext>
                  </a:extLst>
                </a:gridCol>
              </a:tblGrid>
              <a:tr h="367139">
                <a:tc>
                  <a:txBody>
                    <a:bodyPr/>
                    <a:lstStyle/>
                    <a:p>
                      <a:r>
                        <a:rPr lang="en-GB" sz="1400" dirty="0"/>
                        <a:t>Grade</a:t>
                      </a:r>
                    </a:p>
                  </a:txBody>
                  <a:tcPr anchor="ctr"/>
                </a:tc>
                <a:tc>
                  <a:txBody>
                    <a:bodyPr/>
                    <a:lstStyle/>
                    <a:p>
                      <a:pPr algn="ctr"/>
                      <a:r>
                        <a:rPr lang="en-GB" sz="1400" dirty="0"/>
                        <a:t>Sample </a:t>
                      </a:r>
                    </a:p>
                  </a:txBody>
                  <a:tcPr anchor="ctr"/>
                </a:tc>
                <a:extLst>
                  <a:ext uri="{0D108BD9-81ED-4DB2-BD59-A6C34878D82A}">
                    <a16:rowId xmlns:a16="http://schemas.microsoft.com/office/drawing/2014/main" val="2620588015"/>
                  </a:ext>
                </a:extLst>
              </a:tr>
              <a:tr h="360000">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0" i="0" u="none" strike="noStrike" cap="none" normalizeH="0" baseline="0" dirty="0">
                          <a:ln>
                            <a:noFill/>
                          </a:ln>
                          <a:solidFill>
                            <a:schemeClr val="tx1"/>
                          </a:solidFill>
                          <a:effectLst/>
                          <a:latin typeface="+mn-lt"/>
                        </a:rPr>
                        <a:t>Grade 1-4</a:t>
                      </a:r>
                    </a:p>
                  </a:txBody>
                  <a:tcPr marT="45716" marB="45716" anchor="ctr" horzOverflow="overflow"/>
                </a:tc>
                <a:tc>
                  <a:txBody>
                    <a:bodyPr/>
                    <a:lstStyle/>
                    <a:p>
                      <a:pPr algn="ctr"/>
                      <a:r>
                        <a:rPr lang="en-US" sz="1200" b="0" dirty="0">
                          <a:solidFill>
                            <a:schemeClr val="tx1"/>
                          </a:solidFill>
                        </a:rPr>
                        <a:t>58%</a:t>
                      </a:r>
                      <a:endParaRPr lang="en-GB" sz="1200" b="0" dirty="0">
                        <a:solidFill>
                          <a:schemeClr val="tx1"/>
                        </a:solidFill>
                      </a:endParaRPr>
                    </a:p>
                  </a:txBody>
                  <a:tcPr anchor="ctr"/>
                </a:tc>
                <a:extLst>
                  <a:ext uri="{0D108BD9-81ED-4DB2-BD59-A6C34878D82A}">
                    <a16:rowId xmlns:a16="http://schemas.microsoft.com/office/drawing/2014/main" val="1850159243"/>
                  </a:ext>
                </a:extLst>
              </a:tr>
              <a:tr h="360000">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0" i="0" u="none" strike="noStrike" cap="none" normalizeH="0" baseline="0" dirty="0">
                          <a:ln>
                            <a:noFill/>
                          </a:ln>
                          <a:solidFill>
                            <a:schemeClr val="tx1"/>
                          </a:solidFill>
                          <a:effectLst/>
                          <a:latin typeface="+mn-lt"/>
                        </a:rPr>
                        <a:t>Grade 5-8</a:t>
                      </a:r>
                    </a:p>
                  </a:txBody>
                  <a:tcPr marT="45716" marB="45716" anchor="ctr" horzOverflow="overflow"/>
                </a:tc>
                <a:tc>
                  <a:txBody>
                    <a:bodyPr/>
                    <a:lstStyle/>
                    <a:p>
                      <a:pPr algn="ctr"/>
                      <a:r>
                        <a:rPr lang="en-US" sz="1200" b="0" dirty="0">
                          <a:solidFill>
                            <a:schemeClr val="tx1"/>
                          </a:solidFill>
                        </a:rPr>
                        <a:t>30%</a:t>
                      </a:r>
                      <a:endParaRPr lang="en-GB" sz="1200" b="0" dirty="0">
                        <a:solidFill>
                          <a:schemeClr val="tx1"/>
                        </a:solidFill>
                      </a:endParaRPr>
                    </a:p>
                  </a:txBody>
                  <a:tcPr anchor="ctr"/>
                </a:tc>
                <a:extLst>
                  <a:ext uri="{0D108BD9-81ED-4DB2-BD59-A6C34878D82A}">
                    <a16:rowId xmlns:a16="http://schemas.microsoft.com/office/drawing/2014/main" val="4263786412"/>
                  </a:ext>
                </a:extLst>
              </a:tr>
              <a:tr h="360000">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0" i="0" u="none" strike="noStrike" cap="none" normalizeH="0" baseline="0" dirty="0">
                          <a:ln>
                            <a:noFill/>
                          </a:ln>
                          <a:solidFill>
                            <a:schemeClr val="tx1"/>
                          </a:solidFill>
                          <a:effectLst/>
                          <a:latin typeface="+mn-lt"/>
                        </a:rPr>
                        <a:t>Grade 9-14</a:t>
                      </a:r>
                    </a:p>
                  </a:txBody>
                  <a:tcPr marT="45716" marB="45716" anchor="ctr" horzOverflow="overflow"/>
                </a:tc>
                <a:tc>
                  <a:txBody>
                    <a:bodyPr/>
                    <a:lstStyle/>
                    <a:p>
                      <a:pPr algn="ctr"/>
                      <a:r>
                        <a:rPr lang="en-GB" sz="1200" b="0" dirty="0">
                          <a:solidFill>
                            <a:schemeClr val="tx1"/>
                          </a:solidFill>
                        </a:rPr>
                        <a:t>6%</a:t>
                      </a:r>
                    </a:p>
                  </a:txBody>
                  <a:tcPr anchor="ctr"/>
                </a:tc>
                <a:extLst>
                  <a:ext uri="{0D108BD9-81ED-4DB2-BD59-A6C34878D82A}">
                    <a16:rowId xmlns:a16="http://schemas.microsoft.com/office/drawing/2014/main" val="4149966021"/>
                  </a:ext>
                </a:extLst>
              </a:tr>
              <a:tr h="360000">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0" i="0" u="none" strike="noStrike" cap="none" normalizeH="0" baseline="0" dirty="0">
                          <a:ln>
                            <a:noFill/>
                          </a:ln>
                          <a:solidFill>
                            <a:schemeClr val="tx1"/>
                          </a:solidFill>
                          <a:effectLst/>
                          <a:latin typeface="+mn-lt"/>
                        </a:rPr>
                        <a:t>Executive</a:t>
                      </a:r>
                    </a:p>
                  </a:txBody>
                  <a:tcPr marT="45716" marB="45716" anchor="ctr" horzOverflow="overflow"/>
                </a:tc>
                <a:tc>
                  <a:txBody>
                    <a:bodyPr/>
                    <a:lstStyle/>
                    <a:p>
                      <a:pPr algn="ctr"/>
                      <a:r>
                        <a:rPr lang="en-GB" sz="1200" b="0" dirty="0">
                          <a:solidFill>
                            <a:schemeClr val="tx1"/>
                          </a:solidFill>
                        </a:rPr>
                        <a:t>0%</a:t>
                      </a:r>
                    </a:p>
                  </a:txBody>
                  <a:tcPr anchor="ctr"/>
                </a:tc>
                <a:extLst>
                  <a:ext uri="{0D108BD9-81ED-4DB2-BD59-A6C34878D82A}">
                    <a16:rowId xmlns:a16="http://schemas.microsoft.com/office/drawing/2014/main" val="3769928791"/>
                  </a:ext>
                </a:extLst>
              </a:tr>
              <a:tr h="360000">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0" i="0" u="none" strike="noStrike" cap="none" normalizeH="0" baseline="0" dirty="0">
                          <a:ln>
                            <a:noFill/>
                          </a:ln>
                          <a:solidFill>
                            <a:schemeClr val="tx1"/>
                          </a:solidFill>
                          <a:effectLst/>
                          <a:latin typeface="+mn-lt"/>
                        </a:rPr>
                        <a:t>Prefer not to say</a:t>
                      </a:r>
                    </a:p>
                  </a:txBody>
                  <a:tcPr marT="45716" marB="45716" anchor="ctr" horzOverflow="overflow"/>
                </a:tc>
                <a:tc>
                  <a:txBody>
                    <a:bodyPr/>
                    <a:lstStyle/>
                    <a:p>
                      <a:pPr algn="ctr"/>
                      <a:r>
                        <a:rPr lang="en-US" sz="1200" b="0" dirty="0">
                          <a:solidFill>
                            <a:schemeClr val="tx1"/>
                          </a:solidFill>
                        </a:rPr>
                        <a:t>5%</a:t>
                      </a:r>
                      <a:endParaRPr lang="en-GB" sz="1200" b="0" dirty="0">
                        <a:solidFill>
                          <a:schemeClr val="tx1"/>
                        </a:solidFill>
                      </a:endParaRPr>
                    </a:p>
                  </a:txBody>
                  <a:tcPr anchor="ctr"/>
                </a:tc>
                <a:extLst>
                  <a:ext uri="{0D108BD9-81ED-4DB2-BD59-A6C34878D82A}">
                    <a16:rowId xmlns:a16="http://schemas.microsoft.com/office/drawing/2014/main" val="3856611409"/>
                  </a:ext>
                </a:extLst>
              </a:tr>
              <a:tr h="360000">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1" i="0" u="none" strike="noStrike" cap="none" normalizeH="0" baseline="0" dirty="0">
                          <a:ln>
                            <a:noFill/>
                          </a:ln>
                          <a:solidFill>
                            <a:schemeClr val="tx1"/>
                          </a:solidFill>
                          <a:effectLst/>
                          <a:latin typeface="+mn-lt"/>
                        </a:rPr>
                        <a:t>Base (staff):</a:t>
                      </a:r>
                    </a:p>
                  </a:txBody>
                  <a:tcPr marT="45716" marB="45716" anchor="ctr" horzOverflow="overflow"/>
                </a:tc>
                <a:tc>
                  <a:txBody>
                    <a:bodyPr/>
                    <a:lstStyle/>
                    <a:p>
                      <a:pPr algn="ctr"/>
                      <a:r>
                        <a:rPr lang="en-GB" sz="1200" b="1" dirty="0">
                          <a:solidFill>
                            <a:schemeClr val="tx1"/>
                          </a:solidFill>
                        </a:rPr>
                        <a:t>2,681</a:t>
                      </a:r>
                    </a:p>
                  </a:txBody>
                  <a:tcPr anchor="ctr"/>
                </a:tc>
                <a:extLst>
                  <a:ext uri="{0D108BD9-81ED-4DB2-BD59-A6C34878D82A}">
                    <a16:rowId xmlns:a16="http://schemas.microsoft.com/office/drawing/2014/main" val="1079848974"/>
                  </a:ext>
                </a:extLst>
              </a:tr>
            </a:tbl>
          </a:graphicData>
        </a:graphic>
      </p:graphicFrame>
      <p:graphicFrame>
        <p:nvGraphicFramePr>
          <p:cNvPr id="10" name="Table 9">
            <a:extLst>
              <a:ext uri="{FF2B5EF4-FFF2-40B4-BE49-F238E27FC236}">
                <a16:creationId xmlns:a16="http://schemas.microsoft.com/office/drawing/2014/main" id="{83696819-9A54-2FD4-1B02-EB0C7CF9B483}"/>
              </a:ext>
            </a:extLst>
          </p:cNvPr>
          <p:cNvGraphicFramePr>
            <a:graphicFrameLocks noGrp="1"/>
          </p:cNvGraphicFramePr>
          <p:nvPr>
            <p:extLst>
              <p:ext uri="{D42A27DB-BD31-4B8C-83A1-F6EECF244321}">
                <p14:modId xmlns:p14="http://schemas.microsoft.com/office/powerpoint/2010/main" val="4262190745"/>
              </p:ext>
            </p:extLst>
          </p:nvPr>
        </p:nvGraphicFramePr>
        <p:xfrm>
          <a:off x="4129822" y="4168405"/>
          <a:ext cx="3047070" cy="2483861"/>
        </p:xfrm>
        <a:graphic>
          <a:graphicData uri="http://schemas.openxmlformats.org/drawingml/2006/table">
            <a:tbl>
              <a:tblPr firstRow="1" bandRow="1">
                <a:tableStyleId>{5C22544A-7EE6-4342-B048-85BDC9FD1C3A}</a:tableStyleId>
              </a:tblPr>
              <a:tblGrid>
                <a:gridCol w="2005549">
                  <a:extLst>
                    <a:ext uri="{9D8B030D-6E8A-4147-A177-3AD203B41FA5}">
                      <a16:colId xmlns:a16="http://schemas.microsoft.com/office/drawing/2014/main" val="3771548662"/>
                    </a:ext>
                  </a:extLst>
                </a:gridCol>
                <a:gridCol w="1041521">
                  <a:extLst>
                    <a:ext uri="{9D8B030D-6E8A-4147-A177-3AD203B41FA5}">
                      <a16:colId xmlns:a16="http://schemas.microsoft.com/office/drawing/2014/main" val="2833508393"/>
                    </a:ext>
                  </a:extLst>
                </a:gridCol>
              </a:tblGrid>
              <a:tr h="339796">
                <a:tc>
                  <a:txBody>
                    <a:bodyPr/>
                    <a:lstStyle/>
                    <a:p>
                      <a:r>
                        <a:rPr lang="en-GB" sz="1400" dirty="0"/>
                        <a:t>Area</a:t>
                      </a:r>
                    </a:p>
                  </a:txBody>
                  <a:tcPr anchor="ctr"/>
                </a:tc>
                <a:tc>
                  <a:txBody>
                    <a:bodyPr/>
                    <a:lstStyle/>
                    <a:p>
                      <a:pPr algn="ctr"/>
                      <a:r>
                        <a:rPr lang="en-GB" sz="1400" dirty="0"/>
                        <a:t>Sample </a:t>
                      </a:r>
                    </a:p>
                  </a:txBody>
                  <a:tcPr anchor="ctr"/>
                </a:tc>
                <a:extLst>
                  <a:ext uri="{0D108BD9-81ED-4DB2-BD59-A6C34878D82A}">
                    <a16:rowId xmlns:a16="http://schemas.microsoft.com/office/drawing/2014/main" val="2620588015"/>
                  </a:ext>
                </a:extLst>
              </a:tr>
              <a:tr h="306295">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GB" sz="1200" b="0" i="0" u="none" strike="noStrike" kern="1200" cap="none" normalizeH="0" baseline="0" dirty="0">
                          <a:ln>
                            <a:noFill/>
                          </a:ln>
                          <a:solidFill>
                            <a:schemeClr val="tx1"/>
                          </a:solidFill>
                          <a:effectLst/>
                          <a:latin typeface="+mn-lt"/>
                          <a:ea typeface="+mn-ea"/>
                          <a:cs typeface="+mn-cs"/>
                        </a:rPr>
                        <a:t>North</a:t>
                      </a:r>
                    </a:p>
                  </a:txBody>
                  <a:tcPr marL="108000" marR="7620" marT="7620" marB="0" anchor="ctr"/>
                </a:tc>
                <a:tc>
                  <a:txBody>
                    <a:bodyPr/>
                    <a:lstStyle/>
                    <a:p>
                      <a:pPr marL="0" marR="0" lvl="0" indent="0" algn="ctr" defTabSz="914400" rtl="0" eaLnBrk="1" fontAlgn="base" latinLnBrk="0" hangingPunct="1">
                        <a:lnSpc>
                          <a:spcPct val="100000"/>
                        </a:lnSpc>
                        <a:spcBef>
                          <a:spcPct val="0"/>
                        </a:spcBef>
                        <a:spcAft>
                          <a:spcPct val="0"/>
                        </a:spcAft>
                        <a:buClr>
                          <a:srgbClr val="B6B982"/>
                        </a:buClr>
                        <a:buSzTx/>
                        <a:buFontTx/>
                        <a:buNone/>
                        <a:tabLst/>
                      </a:pPr>
                      <a:r>
                        <a:rPr kumimoji="0" lang="en-GB" sz="1200" b="0" i="0" u="none" strike="noStrike" kern="1200" cap="none" normalizeH="0" baseline="0" dirty="0">
                          <a:ln>
                            <a:noFill/>
                          </a:ln>
                          <a:solidFill>
                            <a:schemeClr val="tx1"/>
                          </a:solidFill>
                          <a:effectLst/>
                          <a:latin typeface="+mn-lt"/>
                          <a:ea typeface="+mn-ea"/>
                          <a:cs typeface="+mn-cs"/>
                        </a:rPr>
                        <a:t>18%</a:t>
                      </a:r>
                    </a:p>
                  </a:txBody>
                  <a:tcPr marL="7620" marR="7620" marT="7620" marB="0" anchor="ctr"/>
                </a:tc>
                <a:extLst>
                  <a:ext uri="{0D108BD9-81ED-4DB2-BD59-A6C34878D82A}">
                    <a16:rowId xmlns:a16="http://schemas.microsoft.com/office/drawing/2014/main" val="1850159243"/>
                  </a:ext>
                </a:extLst>
              </a:tr>
              <a:tr h="306295">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GB" sz="1200" b="0" i="0" u="none" strike="noStrike" kern="1200" cap="none" normalizeH="0" baseline="0" dirty="0">
                          <a:ln>
                            <a:noFill/>
                          </a:ln>
                          <a:solidFill>
                            <a:schemeClr val="tx1"/>
                          </a:solidFill>
                          <a:effectLst/>
                          <a:latin typeface="+mn-lt"/>
                          <a:ea typeface="+mn-ea"/>
                          <a:cs typeface="+mn-cs"/>
                        </a:rPr>
                        <a:t>East</a:t>
                      </a:r>
                    </a:p>
                  </a:txBody>
                  <a:tcPr marL="108000" marR="7620" marT="7620" marB="0" anchor="ctr"/>
                </a:tc>
                <a:tc>
                  <a:txBody>
                    <a:bodyPr/>
                    <a:lstStyle/>
                    <a:p>
                      <a:pPr marL="0" marR="0" lvl="0" indent="0" algn="ctr" defTabSz="914400" rtl="0" eaLnBrk="1" fontAlgn="base" latinLnBrk="0" hangingPunct="1">
                        <a:lnSpc>
                          <a:spcPct val="100000"/>
                        </a:lnSpc>
                        <a:spcBef>
                          <a:spcPct val="0"/>
                        </a:spcBef>
                        <a:spcAft>
                          <a:spcPct val="0"/>
                        </a:spcAft>
                        <a:buClr>
                          <a:srgbClr val="B6B982"/>
                        </a:buClr>
                        <a:buSzTx/>
                        <a:buFontTx/>
                        <a:buNone/>
                        <a:tabLst/>
                      </a:pPr>
                      <a:r>
                        <a:rPr kumimoji="0" lang="en-GB" sz="1200" b="0" i="0" u="none" strike="noStrike" kern="1200" cap="none" normalizeH="0" baseline="0" dirty="0">
                          <a:ln>
                            <a:noFill/>
                          </a:ln>
                          <a:solidFill>
                            <a:schemeClr val="tx1"/>
                          </a:solidFill>
                          <a:effectLst/>
                          <a:latin typeface="+mn-lt"/>
                          <a:ea typeface="+mn-ea"/>
                          <a:cs typeface="+mn-cs"/>
                        </a:rPr>
                        <a:t>24%</a:t>
                      </a:r>
                    </a:p>
                  </a:txBody>
                  <a:tcPr marL="7620" marR="7620" marT="7620" marB="0" anchor="ctr"/>
                </a:tc>
                <a:extLst>
                  <a:ext uri="{0D108BD9-81ED-4DB2-BD59-A6C34878D82A}">
                    <a16:rowId xmlns:a16="http://schemas.microsoft.com/office/drawing/2014/main" val="4263786412"/>
                  </a:ext>
                </a:extLst>
              </a:tr>
              <a:tr h="306295">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GB" sz="1200" b="0" i="0" u="none" strike="noStrike" kern="1200" cap="none" normalizeH="0" baseline="0">
                          <a:ln>
                            <a:noFill/>
                          </a:ln>
                          <a:solidFill>
                            <a:schemeClr val="tx1"/>
                          </a:solidFill>
                          <a:effectLst/>
                          <a:latin typeface="+mn-lt"/>
                          <a:ea typeface="+mn-ea"/>
                          <a:cs typeface="+mn-cs"/>
                        </a:rPr>
                        <a:t>West</a:t>
                      </a:r>
                    </a:p>
                  </a:txBody>
                  <a:tcPr marL="108000" marR="7620" marT="7620" marB="0" anchor="ctr"/>
                </a:tc>
                <a:tc>
                  <a:txBody>
                    <a:bodyPr/>
                    <a:lstStyle/>
                    <a:p>
                      <a:pPr marL="0" marR="0" lvl="0" indent="0" algn="ctr" defTabSz="914400" rtl="0" eaLnBrk="1" fontAlgn="base" latinLnBrk="0" hangingPunct="1">
                        <a:lnSpc>
                          <a:spcPct val="100000"/>
                        </a:lnSpc>
                        <a:spcBef>
                          <a:spcPct val="0"/>
                        </a:spcBef>
                        <a:spcAft>
                          <a:spcPct val="0"/>
                        </a:spcAft>
                        <a:buClr>
                          <a:srgbClr val="B6B982"/>
                        </a:buClr>
                        <a:buSzTx/>
                        <a:buFontTx/>
                        <a:buNone/>
                        <a:tabLst/>
                      </a:pPr>
                      <a:r>
                        <a:rPr kumimoji="0" lang="en-GB" sz="1200" b="0" i="0" u="none" strike="noStrike" kern="1200" cap="none" normalizeH="0" baseline="0" dirty="0">
                          <a:ln>
                            <a:noFill/>
                          </a:ln>
                          <a:solidFill>
                            <a:schemeClr val="tx1"/>
                          </a:solidFill>
                          <a:effectLst/>
                          <a:latin typeface="+mn-lt"/>
                          <a:ea typeface="+mn-ea"/>
                          <a:cs typeface="+mn-cs"/>
                        </a:rPr>
                        <a:t>39%</a:t>
                      </a:r>
                    </a:p>
                  </a:txBody>
                  <a:tcPr marL="7620" marR="7620" marT="7620" marB="0" anchor="ctr"/>
                </a:tc>
                <a:extLst>
                  <a:ext uri="{0D108BD9-81ED-4DB2-BD59-A6C34878D82A}">
                    <a16:rowId xmlns:a16="http://schemas.microsoft.com/office/drawing/2014/main" val="4149966021"/>
                  </a:ext>
                </a:extLst>
              </a:tr>
              <a:tr h="306295">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GB" sz="1200" b="0" i="0" u="none" strike="noStrike" kern="1200" cap="none" normalizeH="0" baseline="0">
                          <a:ln>
                            <a:noFill/>
                          </a:ln>
                          <a:solidFill>
                            <a:schemeClr val="tx1"/>
                          </a:solidFill>
                          <a:effectLst/>
                          <a:latin typeface="+mn-lt"/>
                          <a:ea typeface="+mn-ea"/>
                          <a:cs typeface="+mn-cs"/>
                        </a:rPr>
                        <a:t>Nationally</a:t>
                      </a:r>
                    </a:p>
                  </a:txBody>
                  <a:tcPr marL="108000" marR="7620" marT="7620" marB="0" anchor="ctr"/>
                </a:tc>
                <a:tc>
                  <a:txBody>
                    <a:bodyPr/>
                    <a:lstStyle/>
                    <a:p>
                      <a:pPr marL="0" marR="0" lvl="0" indent="0" algn="ctr" defTabSz="914400" rtl="0" eaLnBrk="1" fontAlgn="base" latinLnBrk="0" hangingPunct="1">
                        <a:lnSpc>
                          <a:spcPct val="100000"/>
                        </a:lnSpc>
                        <a:spcBef>
                          <a:spcPct val="0"/>
                        </a:spcBef>
                        <a:spcAft>
                          <a:spcPct val="0"/>
                        </a:spcAft>
                        <a:buClr>
                          <a:srgbClr val="B6B982"/>
                        </a:buClr>
                        <a:buSzTx/>
                        <a:buFontTx/>
                        <a:buNone/>
                        <a:tabLst/>
                      </a:pPr>
                      <a:r>
                        <a:rPr kumimoji="0" lang="en-GB" sz="1200" b="0" i="0" u="none" strike="noStrike" kern="1200" cap="none" normalizeH="0" baseline="0" dirty="0">
                          <a:ln>
                            <a:noFill/>
                          </a:ln>
                          <a:solidFill>
                            <a:schemeClr val="tx1"/>
                          </a:solidFill>
                          <a:effectLst/>
                          <a:latin typeface="+mn-lt"/>
                          <a:ea typeface="+mn-ea"/>
                          <a:cs typeface="+mn-cs"/>
                        </a:rPr>
                        <a:t>17%</a:t>
                      </a:r>
                    </a:p>
                  </a:txBody>
                  <a:tcPr marL="7620" marR="7620" marT="7620" marB="0" anchor="ctr"/>
                </a:tc>
                <a:extLst>
                  <a:ext uri="{0D108BD9-81ED-4DB2-BD59-A6C34878D82A}">
                    <a16:rowId xmlns:a16="http://schemas.microsoft.com/office/drawing/2014/main" val="3769928791"/>
                  </a:ext>
                </a:extLst>
              </a:tr>
              <a:tr h="306295">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GB" sz="1200" b="0" i="0" u="none" strike="noStrike" kern="1200" cap="none" normalizeH="0" baseline="0" dirty="0">
                          <a:ln>
                            <a:noFill/>
                          </a:ln>
                          <a:solidFill>
                            <a:schemeClr val="tx1"/>
                          </a:solidFill>
                          <a:effectLst/>
                          <a:latin typeface="+mn-lt"/>
                          <a:ea typeface="+mn-ea"/>
                          <a:cs typeface="+mn-cs"/>
                        </a:rPr>
                        <a:t>Unsure</a:t>
                      </a:r>
                    </a:p>
                  </a:txBody>
                  <a:tcPr marL="108000" marR="7620" marT="7620" marB="0" anchor="ctr"/>
                </a:tc>
                <a:tc>
                  <a:txBody>
                    <a:bodyPr/>
                    <a:lstStyle/>
                    <a:p>
                      <a:pPr marL="0" marR="0" lvl="0" indent="0" algn="ctr" defTabSz="914400" rtl="0" eaLnBrk="1" fontAlgn="base" latinLnBrk="0" hangingPunct="1">
                        <a:lnSpc>
                          <a:spcPct val="100000"/>
                        </a:lnSpc>
                        <a:spcBef>
                          <a:spcPct val="0"/>
                        </a:spcBef>
                        <a:spcAft>
                          <a:spcPct val="0"/>
                        </a:spcAft>
                        <a:buClr>
                          <a:srgbClr val="B6B982"/>
                        </a:buClr>
                        <a:buSzTx/>
                        <a:buFontTx/>
                        <a:buNone/>
                        <a:tabLst/>
                      </a:pPr>
                      <a:r>
                        <a:rPr kumimoji="0" lang="en-GB" sz="1200" b="0" i="0" u="none" strike="noStrike" kern="1200" cap="none" normalizeH="0" baseline="0" dirty="0">
                          <a:ln>
                            <a:noFill/>
                          </a:ln>
                          <a:solidFill>
                            <a:schemeClr val="tx1"/>
                          </a:solidFill>
                          <a:effectLst/>
                          <a:latin typeface="+mn-lt"/>
                          <a:ea typeface="+mn-ea"/>
                          <a:cs typeface="+mn-cs"/>
                        </a:rPr>
                        <a:t>0%</a:t>
                      </a:r>
                    </a:p>
                  </a:txBody>
                  <a:tcPr marL="7620" marR="7620" marT="7620" marB="0" anchor="ctr"/>
                </a:tc>
                <a:extLst>
                  <a:ext uri="{0D108BD9-81ED-4DB2-BD59-A6C34878D82A}">
                    <a16:rowId xmlns:a16="http://schemas.microsoft.com/office/drawing/2014/main" val="3856611409"/>
                  </a:ext>
                </a:extLst>
              </a:tr>
              <a:tr h="306295">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GB" sz="1200" b="0" i="0" u="none" strike="noStrike" kern="1200" cap="none" normalizeH="0" baseline="0" dirty="0">
                          <a:ln>
                            <a:noFill/>
                          </a:ln>
                          <a:solidFill>
                            <a:schemeClr val="tx1"/>
                          </a:solidFill>
                          <a:effectLst/>
                          <a:latin typeface="+mn-lt"/>
                          <a:ea typeface="+mn-ea"/>
                          <a:cs typeface="+mn-cs"/>
                        </a:rPr>
                        <a:t>Prefer not to say</a:t>
                      </a:r>
                    </a:p>
                  </a:txBody>
                  <a:tcPr marL="108000" marR="7620" marT="7620" marB="0" anchor="ctr"/>
                </a:tc>
                <a:tc>
                  <a:txBody>
                    <a:bodyPr/>
                    <a:lstStyle/>
                    <a:p>
                      <a:pPr marL="0" marR="0" lvl="0" indent="0" algn="ctr" defTabSz="914400" rtl="0" eaLnBrk="1" fontAlgn="base" latinLnBrk="0" hangingPunct="1">
                        <a:lnSpc>
                          <a:spcPct val="100000"/>
                        </a:lnSpc>
                        <a:spcBef>
                          <a:spcPct val="0"/>
                        </a:spcBef>
                        <a:spcAft>
                          <a:spcPct val="0"/>
                        </a:spcAft>
                        <a:buClr>
                          <a:srgbClr val="B6B982"/>
                        </a:buClr>
                        <a:buSzTx/>
                        <a:buFontTx/>
                        <a:buNone/>
                        <a:tabLst/>
                      </a:pPr>
                      <a:r>
                        <a:rPr kumimoji="0" lang="en-GB" sz="1200" b="0" i="0" u="none" strike="noStrike" kern="1200" cap="none" normalizeH="0" baseline="0" dirty="0">
                          <a:ln>
                            <a:noFill/>
                          </a:ln>
                          <a:solidFill>
                            <a:schemeClr val="tx1"/>
                          </a:solidFill>
                          <a:effectLst/>
                          <a:latin typeface="+mn-lt"/>
                          <a:ea typeface="+mn-ea"/>
                          <a:cs typeface="+mn-cs"/>
                        </a:rPr>
                        <a:t>2%</a:t>
                      </a:r>
                    </a:p>
                  </a:txBody>
                  <a:tcPr marL="7620" marR="7620" marT="7620" marB="0" anchor="ctr"/>
                </a:tc>
                <a:extLst>
                  <a:ext uri="{0D108BD9-81ED-4DB2-BD59-A6C34878D82A}">
                    <a16:rowId xmlns:a16="http://schemas.microsoft.com/office/drawing/2014/main" val="22853622"/>
                  </a:ext>
                </a:extLst>
              </a:tr>
              <a:tr h="306295">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1" i="0" u="none" strike="noStrike" cap="none" normalizeH="0" baseline="0" dirty="0">
                          <a:ln>
                            <a:noFill/>
                          </a:ln>
                          <a:solidFill>
                            <a:schemeClr val="tx1"/>
                          </a:solidFill>
                          <a:effectLst/>
                          <a:latin typeface="+mn-lt"/>
                        </a:rPr>
                        <a:t>Base (all excl. Exec):</a:t>
                      </a:r>
                    </a:p>
                  </a:txBody>
                  <a:tcPr marT="45716" marB="45716" anchor="ctr" horzOverflow="overflow"/>
                </a:tc>
                <a:tc>
                  <a:txBody>
                    <a:bodyPr/>
                    <a:lstStyle/>
                    <a:p>
                      <a:pPr algn="ctr"/>
                      <a:r>
                        <a:rPr lang="en-GB" sz="1200" b="1" dirty="0">
                          <a:solidFill>
                            <a:schemeClr val="tx1"/>
                          </a:solidFill>
                        </a:rPr>
                        <a:t>10,600</a:t>
                      </a:r>
                    </a:p>
                  </a:txBody>
                  <a:tcPr anchor="ctr"/>
                </a:tc>
                <a:extLst>
                  <a:ext uri="{0D108BD9-81ED-4DB2-BD59-A6C34878D82A}">
                    <a16:rowId xmlns:a16="http://schemas.microsoft.com/office/drawing/2014/main" val="1079848974"/>
                  </a:ext>
                </a:extLst>
              </a:tr>
            </a:tbl>
          </a:graphicData>
        </a:graphic>
      </p:graphicFrame>
    </p:spTree>
    <p:extLst>
      <p:ext uri="{BB962C8B-B14F-4D97-AF65-F5344CB8AC3E}">
        <p14:creationId xmlns:p14="http://schemas.microsoft.com/office/powerpoint/2010/main" val="28662707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8F21476-2559-C764-3BAC-7AAB227C3497}"/>
              </a:ext>
            </a:extLst>
          </p:cNvPr>
          <p:cNvPicPr>
            <a:picLocks noChangeAspect="1"/>
          </p:cNvPicPr>
          <p:nvPr/>
        </p:nvPicPr>
        <p:blipFill>
          <a:blip r:embed="rId3"/>
          <a:stretch>
            <a:fillRect/>
          </a:stretch>
        </p:blipFill>
        <p:spPr>
          <a:xfrm>
            <a:off x="10784667" y="90292"/>
            <a:ext cx="1156482" cy="1175135"/>
          </a:xfrm>
          <a:prstGeom prst="rect">
            <a:avLst/>
          </a:prstGeom>
        </p:spPr>
      </p:pic>
      <p:sp>
        <p:nvSpPr>
          <p:cNvPr id="16" name="Rectangle 15">
            <a:extLst>
              <a:ext uri="{FF2B5EF4-FFF2-40B4-BE49-F238E27FC236}">
                <a16:creationId xmlns:a16="http://schemas.microsoft.com/office/drawing/2014/main" id="{F70E9BCD-9A19-67F4-2115-01927F2FE4B7}"/>
              </a:ext>
            </a:extLst>
          </p:cNvPr>
          <p:cNvSpPr/>
          <p:nvPr/>
        </p:nvSpPr>
        <p:spPr>
          <a:xfrm flipV="1">
            <a:off x="0" y="866744"/>
            <a:ext cx="9570860" cy="45719"/>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4" name="Footer Placeholder 38">
            <a:extLst>
              <a:ext uri="{FF2B5EF4-FFF2-40B4-BE49-F238E27FC236}">
                <a16:creationId xmlns:a16="http://schemas.microsoft.com/office/drawing/2014/main" id="{A9E7449B-F876-CC9B-EF92-DB34A4AECE41}"/>
              </a:ext>
            </a:extLst>
          </p:cNvPr>
          <p:cNvSpPr>
            <a:spLocks noGrp="1"/>
          </p:cNvSpPr>
          <p:nvPr>
            <p:ph type="ftr" sz="quarter" idx="11"/>
          </p:nvPr>
        </p:nvSpPr>
        <p:spPr>
          <a:xfrm>
            <a:off x="3924358" y="186780"/>
            <a:ext cx="4114800" cy="109911"/>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b="1" i="0" u="none" strike="noStrike" kern="1200" cap="none" spc="0" normalizeH="0" baseline="0" noProof="0">
                <a:ln>
                  <a:noFill/>
                </a:ln>
                <a:solidFill>
                  <a:srgbClr val="FF0000"/>
                </a:solidFill>
                <a:effectLst/>
                <a:uLnTx/>
                <a:uFillTx/>
                <a:latin typeface="Times New Roman" panose="02020603050405020304" pitchFamily="18" charset="0"/>
                <a:ea typeface="+mn-ea"/>
                <a:cs typeface="+mn-cs"/>
              </a:rPr>
              <a:t>
OFFICIAL</a:t>
            </a:r>
            <a:endParaRPr kumimoji="0" lang="en-GB"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endParaRPr>
          </a:p>
        </p:txBody>
      </p:sp>
      <p:pic>
        <p:nvPicPr>
          <p:cNvPr id="3" name="Picture 2">
            <a:extLst>
              <a:ext uri="{FF2B5EF4-FFF2-40B4-BE49-F238E27FC236}">
                <a16:creationId xmlns:a16="http://schemas.microsoft.com/office/drawing/2014/main" id="{FFBF3C18-B204-1C9F-E47B-2CEC7404914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18829" y="103687"/>
            <a:ext cx="722582" cy="1185434"/>
          </a:xfrm>
          <a:prstGeom prst="rect">
            <a:avLst/>
          </a:prstGeom>
        </p:spPr>
      </p:pic>
      <p:sp>
        <p:nvSpPr>
          <p:cNvPr id="18" name="TextBox 17">
            <a:extLst>
              <a:ext uri="{FF2B5EF4-FFF2-40B4-BE49-F238E27FC236}">
                <a16:creationId xmlns:a16="http://schemas.microsoft.com/office/drawing/2014/main" id="{B8E2D64B-1359-3EE1-6A74-82552C6826FC}"/>
              </a:ext>
            </a:extLst>
          </p:cNvPr>
          <p:cNvSpPr txBox="1"/>
          <p:nvPr/>
        </p:nvSpPr>
        <p:spPr>
          <a:xfrm>
            <a:off x="127977" y="272327"/>
            <a:ext cx="10656690"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black"/>
                </a:solidFill>
                <a:effectLst/>
                <a:uLnTx/>
                <a:uFillTx/>
                <a:latin typeface="Aptos" panose="02110004020202020204"/>
                <a:ea typeface="+mn-ea"/>
                <a:cs typeface="+mn-cs"/>
              </a:rPr>
              <a:t>Demographics</a:t>
            </a:r>
          </a:p>
        </p:txBody>
      </p:sp>
      <p:graphicFrame>
        <p:nvGraphicFramePr>
          <p:cNvPr id="4" name="Table 3">
            <a:extLst>
              <a:ext uri="{FF2B5EF4-FFF2-40B4-BE49-F238E27FC236}">
                <a16:creationId xmlns:a16="http://schemas.microsoft.com/office/drawing/2014/main" id="{6176BB43-68B9-5AF0-8D66-614B4D9DE288}"/>
              </a:ext>
            </a:extLst>
          </p:cNvPr>
          <p:cNvGraphicFramePr>
            <a:graphicFrameLocks noGrp="1"/>
          </p:cNvGraphicFramePr>
          <p:nvPr>
            <p:extLst>
              <p:ext uri="{D42A27DB-BD31-4B8C-83A1-F6EECF244321}">
                <p14:modId xmlns:p14="http://schemas.microsoft.com/office/powerpoint/2010/main" val="3449128795"/>
              </p:ext>
            </p:extLst>
          </p:nvPr>
        </p:nvGraphicFramePr>
        <p:xfrm>
          <a:off x="334964" y="1646426"/>
          <a:ext cx="3490424" cy="2167139"/>
        </p:xfrm>
        <a:graphic>
          <a:graphicData uri="http://schemas.openxmlformats.org/drawingml/2006/table">
            <a:tbl>
              <a:tblPr firstRow="1" bandRow="1">
                <a:tableStyleId>{5C22544A-7EE6-4342-B048-85BDC9FD1C3A}</a:tableStyleId>
              </a:tblPr>
              <a:tblGrid>
                <a:gridCol w="2205174">
                  <a:extLst>
                    <a:ext uri="{9D8B030D-6E8A-4147-A177-3AD203B41FA5}">
                      <a16:colId xmlns:a16="http://schemas.microsoft.com/office/drawing/2014/main" val="3771548662"/>
                    </a:ext>
                  </a:extLst>
                </a:gridCol>
                <a:gridCol w="1285250">
                  <a:extLst>
                    <a:ext uri="{9D8B030D-6E8A-4147-A177-3AD203B41FA5}">
                      <a16:colId xmlns:a16="http://schemas.microsoft.com/office/drawing/2014/main" val="2833508393"/>
                    </a:ext>
                  </a:extLst>
                </a:gridCol>
              </a:tblGrid>
              <a:tr h="367139">
                <a:tc>
                  <a:txBody>
                    <a:bodyPr/>
                    <a:lstStyle/>
                    <a:p>
                      <a:r>
                        <a:rPr lang="en-GB" sz="1400" dirty="0"/>
                        <a:t>Gender</a:t>
                      </a:r>
                    </a:p>
                  </a:txBody>
                  <a:tcPr anchor="ctr"/>
                </a:tc>
                <a:tc>
                  <a:txBody>
                    <a:bodyPr/>
                    <a:lstStyle/>
                    <a:p>
                      <a:pPr algn="ctr"/>
                      <a:r>
                        <a:rPr lang="en-GB" sz="1400" dirty="0"/>
                        <a:t>Sample </a:t>
                      </a:r>
                    </a:p>
                  </a:txBody>
                  <a:tcPr anchor="ctr"/>
                </a:tc>
                <a:extLst>
                  <a:ext uri="{0D108BD9-81ED-4DB2-BD59-A6C34878D82A}">
                    <a16:rowId xmlns:a16="http://schemas.microsoft.com/office/drawing/2014/main" val="2620588015"/>
                  </a:ext>
                </a:extLst>
              </a:tr>
              <a:tr h="360000">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0" i="0" u="none" strike="noStrike" cap="none" normalizeH="0" baseline="0" dirty="0">
                          <a:ln>
                            <a:noFill/>
                          </a:ln>
                          <a:solidFill>
                            <a:schemeClr val="tx1"/>
                          </a:solidFill>
                          <a:effectLst/>
                          <a:latin typeface="+mn-lt"/>
                        </a:rPr>
                        <a:t>Male</a:t>
                      </a:r>
                    </a:p>
                  </a:txBody>
                  <a:tcPr marT="45716" marB="45716" anchor="ctr" horzOverflow="overflow"/>
                </a:tc>
                <a:tc>
                  <a:txBody>
                    <a:bodyPr/>
                    <a:lstStyle/>
                    <a:p>
                      <a:pPr algn="ctr"/>
                      <a:r>
                        <a:rPr lang="en-US" sz="1200" b="0" dirty="0">
                          <a:solidFill>
                            <a:schemeClr val="tx1"/>
                          </a:solidFill>
                        </a:rPr>
                        <a:t>53%</a:t>
                      </a:r>
                      <a:endParaRPr lang="en-GB" sz="1200" b="0" dirty="0">
                        <a:solidFill>
                          <a:schemeClr val="tx1"/>
                        </a:solidFill>
                      </a:endParaRPr>
                    </a:p>
                  </a:txBody>
                  <a:tcPr anchor="ctr"/>
                </a:tc>
                <a:extLst>
                  <a:ext uri="{0D108BD9-81ED-4DB2-BD59-A6C34878D82A}">
                    <a16:rowId xmlns:a16="http://schemas.microsoft.com/office/drawing/2014/main" val="1850159243"/>
                  </a:ext>
                </a:extLst>
              </a:tr>
              <a:tr h="360000">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0" i="0" u="none" strike="noStrike" cap="none" normalizeH="0" baseline="0" dirty="0">
                          <a:ln>
                            <a:noFill/>
                          </a:ln>
                          <a:solidFill>
                            <a:schemeClr val="tx1"/>
                          </a:solidFill>
                          <a:effectLst/>
                          <a:latin typeface="+mn-lt"/>
                        </a:rPr>
                        <a:t>Female</a:t>
                      </a:r>
                    </a:p>
                  </a:txBody>
                  <a:tcPr marT="45716" marB="45716" anchor="ctr" horzOverflow="overflow"/>
                </a:tc>
                <a:tc>
                  <a:txBody>
                    <a:bodyPr/>
                    <a:lstStyle/>
                    <a:p>
                      <a:pPr algn="ctr"/>
                      <a:r>
                        <a:rPr lang="en-GB" sz="1200" b="0" dirty="0">
                          <a:solidFill>
                            <a:schemeClr val="tx1"/>
                          </a:solidFill>
                        </a:rPr>
                        <a:t>37%</a:t>
                      </a:r>
                    </a:p>
                  </a:txBody>
                  <a:tcPr anchor="ctr"/>
                </a:tc>
                <a:extLst>
                  <a:ext uri="{0D108BD9-81ED-4DB2-BD59-A6C34878D82A}">
                    <a16:rowId xmlns:a16="http://schemas.microsoft.com/office/drawing/2014/main" val="4263786412"/>
                  </a:ext>
                </a:extLst>
              </a:tr>
              <a:tr h="360000">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0" i="0" u="none" strike="noStrike" cap="none" normalizeH="0" baseline="0" dirty="0">
                          <a:ln>
                            <a:noFill/>
                          </a:ln>
                          <a:solidFill>
                            <a:schemeClr val="tx1"/>
                          </a:solidFill>
                          <a:effectLst/>
                          <a:latin typeface="+mn-lt"/>
                        </a:rPr>
                        <a:t>Non-binary/other</a:t>
                      </a:r>
                    </a:p>
                  </a:txBody>
                  <a:tcPr marT="45716" marB="45716" anchor="ctr" horzOverflow="overflow"/>
                </a:tc>
                <a:tc>
                  <a:txBody>
                    <a:bodyPr/>
                    <a:lstStyle/>
                    <a:p>
                      <a:pPr algn="ctr"/>
                      <a:r>
                        <a:rPr lang="en-US" sz="1200" b="0" dirty="0">
                          <a:solidFill>
                            <a:schemeClr val="tx1"/>
                          </a:solidFill>
                        </a:rPr>
                        <a:t>0%</a:t>
                      </a:r>
                      <a:endParaRPr lang="en-GB" sz="1200" b="0" dirty="0">
                        <a:solidFill>
                          <a:schemeClr val="tx1"/>
                        </a:solidFill>
                      </a:endParaRPr>
                    </a:p>
                  </a:txBody>
                  <a:tcPr anchor="ctr"/>
                </a:tc>
                <a:extLst>
                  <a:ext uri="{0D108BD9-81ED-4DB2-BD59-A6C34878D82A}">
                    <a16:rowId xmlns:a16="http://schemas.microsoft.com/office/drawing/2014/main" val="3856611409"/>
                  </a:ext>
                </a:extLst>
              </a:tr>
              <a:tr h="360000">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0" i="0" u="none" strike="noStrike" cap="none" normalizeH="0" baseline="0" dirty="0">
                          <a:ln>
                            <a:noFill/>
                          </a:ln>
                          <a:solidFill>
                            <a:schemeClr val="tx1"/>
                          </a:solidFill>
                          <a:effectLst/>
                          <a:latin typeface="+mn-lt"/>
                        </a:rPr>
                        <a:t>Prefer not to say</a:t>
                      </a:r>
                    </a:p>
                  </a:txBody>
                  <a:tcPr marT="45716" marB="45716" anchor="ctr" horzOverflow="overflow"/>
                </a:tc>
                <a:tc>
                  <a:txBody>
                    <a:bodyPr/>
                    <a:lstStyle/>
                    <a:p>
                      <a:pPr algn="ctr"/>
                      <a:r>
                        <a:rPr lang="en-US" sz="1200" b="0" dirty="0">
                          <a:solidFill>
                            <a:schemeClr val="tx1"/>
                          </a:solidFill>
                        </a:rPr>
                        <a:t>10%</a:t>
                      </a:r>
                      <a:endParaRPr lang="en-GB" sz="1200" b="0" dirty="0">
                        <a:solidFill>
                          <a:schemeClr val="tx1"/>
                        </a:solidFill>
                      </a:endParaRPr>
                    </a:p>
                  </a:txBody>
                  <a:tcPr anchor="ctr"/>
                </a:tc>
                <a:extLst>
                  <a:ext uri="{0D108BD9-81ED-4DB2-BD59-A6C34878D82A}">
                    <a16:rowId xmlns:a16="http://schemas.microsoft.com/office/drawing/2014/main" val="3983315162"/>
                  </a:ext>
                </a:extLst>
              </a:tr>
              <a:tr h="360000">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1" i="0" u="none" strike="noStrike" cap="none" normalizeH="0" baseline="0" dirty="0">
                          <a:ln>
                            <a:noFill/>
                          </a:ln>
                          <a:solidFill>
                            <a:schemeClr val="tx1"/>
                          </a:solidFill>
                          <a:effectLst/>
                          <a:latin typeface="+mn-lt"/>
                        </a:rPr>
                        <a:t>Base (all):</a:t>
                      </a:r>
                    </a:p>
                  </a:txBody>
                  <a:tcPr marT="45716" marB="45716" anchor="ctr" horzOverflow="overflow"/>
                </a:tc>
                <a:tc>
                  <a:txBody>
                    <a:bodyPr/>
                    <a:lstStyle/>
                    <a:p>
                      <a:pPr algn="ctr"/>
                      <a:r>
                        <a:rPr lang="en-GB" sz="1200" b="1" dirty="0">
                          <a:solidFill>
                            <a:schemeClr val="tx1"/>
                          </a:solidFill>
                        </a:rPr>
                        <a:t>10,613</a:t>
                      </a:r>
                    </a:p>
                  </a:txBody>
                  <a:tcPr anchor="ctr"/>
                </a:tc>
                <a:extLst>
                  <a:ext uri="{0D108BD9-81ED-4DB2-BD59-A6C34878D82A}">
                    <a16:rowId xmlns:a16="http://schemas.microsoft.com/office/drawing/2014/main" val="1079848974"/>
                  </a:ext>
                </a:extLst>
              </a:tr>
            </a:tbl>
          </a:graphicData>
        </a:graphic>
      </p:graphicFrame>
      <p:graphicFrame>
        <p:nvGraphicFramePr>
          <p:cNvPr id="7" name="Table 6">
            <a:extLst>
              <a:ext uri="{FF2B5EF4-FFF2-40B4-BE49-F238E27FC236}">
                <a16:creationId xmlns:a16="http://schemas.microsoft.com/office/drawing/2014/main" id="{F95B82E4-2F89-2541-FCC5-FC5F5524C695}"/>
              </a:ext>
            </a:extLst>
          </p:cNvPr>
          <p:cNvGraphicFramePr>
            <a:graphicFrameLocks noGrp="1"/>
          </p:cNvGraphicFramePr>
          <p:nvPr>
            <p:extLst>
              <p:ext uri="{D42A27DB-BD31-4B8C-83A1-F6EECF244321}">
                <p14:modId xmlns:p14="http://schemas.microsoft.com/office/powerpoint/2010/main" val="4078162685"/>
              </p:ext>
            </p:extLst>
          </p:nvPr>
        </p:nvGraphicFramePr>
        <p:xfrm>
          <a:off x="7516678" y="1646426"/>
          <a:ext cx="3474976" cy="3247139"/>
        </p:xfrm>
        <a:graphic>
          <a:graphicData uri="http://schemas.openxmlformats.org/drawingml/2006/table">
            <a:tbl>
              <a:tblPr firstRow="1" bandRow="1">
                <a:tableStyleId>{5C22544A-7EE6-4342-B048-85BDC9FD1C3A}</a:tableStyleId>
              </a:tblPr>
              <a:tblGrid>
                <a:gridCol w="2305349">
                  <a:extLst>
                    <a:ext uri="{9D8B030D-6E8A-4147-A177-3AD203B41FA5}">
                      <a16:colId xmlns:a16="http://schemas.microsoft.com/office/drawing/2014/main" val="3771548662"/>
                    </a:ext>
                  </a:extLst>
                </a:gridCol>
                <a:gridCol w="1169627">
                  <a:extLst>
                    <a:ext uri="{9D8B030D-6E8A-4147-A177-3AD203B41FA5}">
                      <a16:colId xmlns:a16="http://schemas.microsoft.com/office/drawing/2014/main" val="2833508393"/>
                    </a:ext>
                  </a:extLst>
                </a:gridCol>
              </a:tblGrid>
              <a:tr h="367139">
                <a:tc>
                  <a:txBody>
                    <a:bodyPr/>
                    <a:lstStyle/>
                    <a:p>
                      <a:r>
                        <a:rPr lang="en-GB" sz="1400" dirty="0"/>
                        <a:t>Age</a:t>
                      </a:r>
                    </a:p>
                  </a:txBody>
                  <a:tcPr anchor="ctr"/>
                </a:tc>
                <a:tc>
                  <a:txBody>
                    <a:bodyPr/>
                    <a:lstStyle/>
                    <a:p>
                      <a:pPr algn="ctr"/>
                      <a:r>
                        <a:rPr lang="en-GB" sz="1400" dirty="0"/>
                        <a:t>Sample </a:t>
                      </a:r>
                    </a:p>
                  </a:txBody>
                  <a:tcPr anchor="ctr"/>
                </a:tc>
                <a:extLst>
                  <a:ext uri="{0D108BD9-81ED-4DB2-BD59-A6C34878D82A}">
                    <a16:rowId xmlns:a16="http://schemas.microsoft.com/office/drawing/2014/main" val="2620588015"/>
                  </a:ext>
                </a:extLst>
              </a:tr>
              <a:tr h="360000">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0" i="0" u="none" strike="noStrike" cap="none" normalizeH="0" baseline="0" dirty="0">
                          <a:ln>
                            <a:noFill/>
                          </a:ln>
                          <a:solidFill>
                            <a:schemeClr val="tx1"/>
                          </a:solidFill>
                          <a:effectLst/>
                          <a:latin typeface="+mn-lt"/>
                        </a:rPr>
                        <a:t>16-24</a:t>
                      </a:r>
                    </a:p>
                  </a:txBody>
                  <a:tcPr marT="45716" marB="45716" anchor="ctr" horzOverflow="overflow"/>
                </a:tc>
                <a:tc>
                  <a:txBody>
                    <a:bodyPr/>
                    <a:lstStyle/>
                    <a:p>
                      <a:pPr algn="ctr"/>
                      <a:r>
                        <a:rPr lang="en-US" sz="1200" b="0" dirty="0">
                          <a:solidFill>
                            <a:schemeClr val="tx1"/>
                          </a:solidFill>
                        </a:rPr>
                        <a:t>2%</a:t>
                      </a:r>
                      <a:endParaRPr lang="en-GB" sz="1200" b="0" dirty="0">
                        <a:solidFill>
                          <a:schemeClr val="tx1"/>
                        </a:solidFill>
                      </a:endParaRPr>
                    </a:p>
                  </a:txBody>
                  <a:tcPr anchor="ctr"/>
                </a:tc>
                <a:extLst>
                  <a:ext uri="{0D108BD9-81ED-4DB2-BD59-A6C34878D82A}">
                    <a16:rowId xmlns:a16="http://schemas.microsoft.com/office/drawing/2014/main" val="4263786412"/>
                  </a:ext>
                </a:extLst>
              </a:tr>
              <a:tr h="360000">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0" i="0" u="none" strike="noStrike" cap="none" normalizeH="0" baseline="0" dirty="0">
                          <a:ln>
                            <a:noFill/>
                          </a:ln>
                          <a:solidFill>
                            <a:schemeClr val="tx1"/>
                          </a:solidFill>
                          <a:effectLst/>
                          <a:latin typeface="+mn-lt"/>
                        </a:rPr>
                        <a:t>25-34</a:t>
                      </a:r>
                    </a:p>
                  </a:txBody>
                  <a:tcPr marT="45716" marB="45716" anchor="ctr" horzOverflow="overflow"/>
                </a:tc>
                <a:tc>
                  <a:txBody>
                    <a:bodyPr/>
                    <a:lstStyle/>
                    <a:p>
                      <a:pPr algn="ctr"/>
                      <a:r>
                        <a:rPr lang="en-US" sz="1200" b="0" dirty="0">
                          <a:solidFill>
                            <a:schemeClr val="tx1"/>
                          </a:solidFill>
                        </a:rPr>
                        <a:t>20%</a:t>
                      </a:r>
                      <a:endParaRPr lang="en-GB" sz="1200" b="0" dirty="0">
                        <a:solidFill>
                          <a:schemeClr val="tx1"/>
                        </a:solidFill>
                      </a:endParaRPr>
                    </a:p>
                  </a:txBody>
                  <a:tcPr anchor="ctr"/>
                </a:tc>
                <a:extLst>
                  <a:ext uri="{0D108BD9-81ED-4DB2-BD59-A6C34878D82A}">
                    <a16:rowId xmlns:a16="http://schemas.microsoft.com/office/drawing/2014/main" val="3856611409"/>
                  </a:ext>
                </a:extLst>
              </a:tr>
              <a:tr h="360000">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0" i="0" u="none" strike="noStrike" cap="none" normalizeH="0" baseline="0" dirty="0">
                          <a:ln>
                            <a:noFill/>
                          </a:ln>
                          <a:solidFill>
                            <a:schemeClr val="tx1"/>
                          </a:solidFill>
                          <a:effectLst/>
                          <a:latin typeface="+mn-lt"/>
                        </a:rPr>
                        <a:t>35-44</a:t>
                      </a:r>
                    </a:p>
                  </a:txBody>
                  <a:tcPr marT="45716" marB="45716" anchor="ctr" horzOverflow="overflow"/>
                </a:tc>
                <a:tc>
                  <a:txBody>
                    <a:bodyPr/>
                    <a:lstStyle/>
                    <a:p>
                      <a:pPr algn="ctr"/>
                      <a:r>
                        <a:rPr lang="en-US" sz="1200" b="0" dirty="0">
                          <a:solidFill>
                            <a:schemeClr val="tx1"/>
                          </a:solidFill>
                        </a:rPr>
                        <a:t>33%</a:t>
                      </a:r>
                      <a:endParaRPr lang="en-GB" sz="1200" b="0" dirty="0">
                        <a:solidFill>
                          <a:schemeClr val="tx1"/>
                        </a:solidFill>
                      </a:endParaRPr>
                    </a:p>
                  </a:txBody>
                  <a:tcPr anchor="ctr"/>
                </a:tc>
                <a:extLst>
                  <a:ext uri="{0D108BD9-81ED-4DB2-BD59-A6C34878D82A}">
                    <a16:rowId xmlns:a16="http://schemas.microsoft.com/office/drawing/2014/main" val="3983315162"/>
                  </a:ext>
                </a:extLst>
              </a:tr>
              <a:tr h="360000">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0" i="0" u="none" strike="noStrike" cap="none" normalizeH="0" baseline="0" dirty="0">
                          <a:ln>
                            <a:noFill/>
                          </a:ln>
                          <a:solidFill>
                            <a:schemeClr val="tx1"/>
                          </a:solidFill>
                          <a:effectLst/>
                          <a:latin typeface="+mn-lt"/>
                        </a:rPr>
                        <a:t>45-54</a:t>
                      </a:r>
                    </a:p>
                  </a:txBody>
                  <a:tcPr marT="45716" marB="45716" anchor="ctr" horzOverflow="overflow"/>
                </a:tc>
                <a:tc>
                  <a:txBody>
                    <a:bodyPr/>
                    <a:lstStyle/>
                    <a:p>
                      <a:pPr algn="ctr"/>
                      <a:r>
                        <a:rPr lang="en-US" sz="1200" b="0" dirty="0">
                          <a:solidFill>
                            <a:schemeClr val="tx1"/>
                          </a:solidFill>
                        </a:rPr>
                        <a:t>27%</a:t>
                      </a:r>
                      <a:endParaRPr lang="en-GB" sz="1200" b="0" dirty="0">
                        <a:solidFill>
                          <a:schemeClr val="tx1"/>
                        </a:solidFill>
                      </a:endParaRPr>
                    </a:p>
                  </a:txBody>
                  <a:tcPr anchor="ctr"/>
                </a:tc>
                <a:extLst>
                  <a:ext uri="{0D108BD9-81ED-4DB2-BD59-A6C34878D82A}">
                    <a16:rowId xmlns:a16="http://schemas.microsoft.com/office/drawing/2014/main" val="114264386"/>
                  </a:ext>
                </a:extLst>
              </a:tr>
              <a:tr h="360000">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0" i="0" u="none" strike="noStrike" cap="none" normalizeH="0" baseline="0" dirty="0">
                          <a:ln>
                            <a:noFill/>
                          </a:ln>
                          <a:solidFill>
                            <a:schemeClr val="tx1"/>
                          </a:solidFill>
                          <a:effectLst/>
                          <a:latin typeface="+mn-lt"/>
                        </a:rPr>
                        <a:t>55-64</a:t>
                      </a:r>
                    </a:p>
                  </a:txBody>
                  <a:tcPr marT="45716" marB="45716" anchor="ctr" horzOverflow="overflow"/>
                </a:tc>
                <a:tc>
                  <a:txBody>
                    <a:bodyPr/>
                    <a:lstStyle/>
                    <a:p>
                      <a:pPr algn="ctr"/>
                      <a:r>
                        <a:rPr lang="en-US" sz="1200" b="0" dirty="0">
                          <a:solidFill>
                            <a:schemeClr val="tx1"/>
                          </a:solidFill>
                        </a:rPr>
                        <a:t>8%</a:t>
                      </a:r>
                      <a:endParaRPr lang="en-GB" sz="1200" b="0" dirty="0">
                        <a:solidFill>
                          <a:schemeClr val="tx1"/>
                        </a:solidFill>
                      </a:endParaRPr>
                    </a:p>
                  </a:txBody>
                  <a:tcPr anchor="ctr"/>
                </a:tc>
                <a:extLst>
                  <a:ext uri="{0D108BD9-81ED-4DB2-BD59-A6C34878D82A}">
                    <a16:rowId xmlns:a16="http://schemas.microsoft.com/office/drawing/2014/main" val="1811902909"/>
                  </a:ext>
                </a:extLst>
              </a:tr>
              <a:tr h="360000">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0" i="0" u="none" strike="noStrike" cap="none" normalizeH="0" baseline="0" dirty="0">
                          <a:ln>
                            <a:noFill/>
                          </a:ln>
                          <a:solidFill>
                            <a:schemeClr val="tx1"/>
                          </a:solidFill>
                          <a:effectLst/>
                          <a:latin typeface="+mn-lt"/>
                        </a:rPr>
                        <a:t>65+</a:t>
                      </a:r>
                    </a:p>
                  </a:txBody>
                  <a:tcPr marT="45716" marB="45716" anchor="ctr" horzOverflow="overflow"/>
                </a:tc>
                <a:tc>
                  <a:txBody>
                    <a:bodyPr/>
                    <a:lstStyle/>
                    <a:p>
                      <a:pPr algn="ctr"/>
                      <a:r>
                        <a:rPr lang="en-US" sz="1200" b="0" dirty="0">
                          <a:solidFill>
                            <a:schemeClr val="tx1"/>
                          </a:solidFill>
                        </a:rPr>
                        <a:t>0%</a:t>
                      </a:r>
                      <a:endParaRPr lang="en-GB" sz="1200" b="0" dirty="0">
                        <a:solidFill>
                          <a:schemeClr val="tx1"/>
                        </a:solidFill>
                      </a:endParaRPr>
                    </a:p>
                  </a:txBody>
                  <a:tcPr anchor="ctr"/>
                </a:tc>
                <a:extLst>
                  <a:ext uri="{0D108BD9-81ED-4DB2-BD59-A6C34878D82A}">
                    <a16:rowId xmlns:a16="http://schemas.microsoft.com/office/drawing/2014/main" val="2000877393"/>
                  </a:ext>
                </a:extLst>
              </a:tr>
              <a:tr h="360000">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0" i="0" u="none" strike="noStrike" cap="none" normalizeH="0" baseline="0" dirty="0">
                          <a:ln>
                            <a:noFill/>
                          </a:ln>
                          <a:solidFill>
                            <a:schemeClr val="tx1"/>
                          </a:solidFill>
                          <a:effectLst/>
                          <a:latin typeface="+mn-lt"/>
                        </a:rPr>
                        <a:t>Prefer not to say</a:t>
                      </a:r>
                    </a:p>
                  </a:txBody>
                  <a:tcPr marT="45716" marB="45716" anchor="ctr" horzOverflow="overflow"/>
                </a:tc>
                <a:tc>
                  <a:txBody>
                    <a:bodyPr/>
                    <a:lstStyle/>
                    <a:p>
                      <a:pPr algn="ctr"/>
                      <a:r>
                        <a:rPr lang="en-US" sz="1200" b="0" dirty="0">
                          <a:solidFill>
                            <a:schemeClr val="tx1"/>
                          </a:solidFill>
                        </a:rPr>
                        <a:t>9%</a:t>
                      </a:r>
                      <a:endParaRPr lang="en-GB" sz="1200" b="0" dirty="0">
                        <a:solidFill>
                          <a:schemeClr val="tx1"/>
                        </a:solidFill>
                      </a:endParaRPr>
                    </a:p>
                  </a:txBody>
                  <a:tcPr anchor="ctr"/>
                </a:tc>
                <a:extLst>
                  <a:ext uri="{0D108BD9-81ED-4DB2-BD59-A6C34878D82A}">
                    <a16:rowId xmlns:a16="http://schemas.microsoft.com/office/drawing/2014/main" val="1671066057"/>
                  </a:ext>
                </a:extLst>
              </a:tr>
              <a:tr h="360000">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1" i="0" u="none" strike="noStrike" cap="none" normalizeH="0" baseline="0" dirty="0">
                          <a:ln>
                            <a:noFill/>
                          </a:ln>
                          <a:solidFill>
                            <a:schemeClr val="tx1"/>
                          </a:solidFill>
                          <a:effectLst/>
                          <a:latin typeface="+mn-lt"/>
                        </a:rPr>
                        <a:t>Base (all):</a:t>
                      </a:r>
                    </a:p>
                  </a:txBody>
                  <a:tcPr marT="45716" marB="45716" anchor="ctr" horzOverflow="overflow"/>
                </a:tc>
                <a:tc>
                  <a:txBody>
                    <a:bodyPr/>
                    <a:lstStyle/>
                    <a:p>
                      <a:pPr algn="ctr"/>
                      <a:r>
                        <a:rPr lang="en-GB" sz="1200" b="1" dirty="0">
                          <a:solidFill>
                            <a:schemeClr val="tx1"/>
                          </a:solidFill>
                        </a:rPr>
                        <a:t>10,613</a:t>
                      </a:r>
                    </a:p>
                  </a:txBody>
                  <a:tcPr anchor="ctr"/>
                </a:tc>
                <a:extLst>
                  <a:ext uri="{0D108BD9-81ED-4DB2-BD59-A6C34878D82A}">
                    <a16:rowId xmlns:a16="http://schemas.microsoft.com/office/drawing/2014/main" val="1079848974"/>
                  </a:ext>
                </a:extLst>
              </a:tr>
            </a:tbl>
          </a:graphicData>
        </a:graphic>
      </p:graphicFrame>
      <p:graphicFrame>
        <p:nvGraphicFramePr>
          <p:cNvPr id="8" name="Table 7">
            <a:extLst>
              <a:ext uri="{FF2B5EF4-FFF2-40B4-BE49-F238E27FC236}">
                <a16:creationId xmlns:a16="http://schemas.microsoft.com/office/drawing/2014/main" id="{B3C05E41-BB43-B538-F404-A43CDD031714}"/>
              </a:ext>
            </a:extLst>
          </p:cNvPr>
          <p:cNvGraphicFramePr>
            <a:graphicFrameLocks noGrp="1"/>
          </p:cNvGraphicFramePr>
          <p:nvPr>
            <p:extLst>
              <p:ext uri="{D42A27DB-BD31-4B8C-83A1-F6EECF244321}">
                <p14:modId xmlns:p14="http://schemas.microsoft.com/office/powerpoint/2010/main" val="1092520926"/>
              </p:ext>
            </p:extLst>
          </p:nvPr>
        </p:nvGraphicFramePr>
        <p:xfrm>
          <a:off x="4155222" y="4236214"/>
          <a:ext cx="3047070" cy="1807139"/>
        </p:xfrm>
        <a:graphic>
          <a:graphicData uri="http://schemas.openxmlformats.org/drawingml/2006/table">
            <a:tbl>
              <a:tblPr firstRow="1" bandRow="1">
                <a:tableStyleId>{5C22544A-7EE6-4342-B048-85BDC9FD1C3A}</a:tableStyleId>
              </a:tblPr>
              <a:tblGrid>
                <a:gridCol w="2005549">
                  <a:extLst>
                    <a:ext uri="{9D8B030D-6E8A-4147-A177-3AD203B41FA5}">
                      <a16:colId xmlns:a16="http://schemas.microsoft.com/office/drawing/2014/main" val="3771548662"/>
                    </a:ext>
                  </a:extLst>
                </a:gridCol>
                <a:gridCol w="1041521">
                  <a:extLst>
                    <a:ext uri="{9D8B030D-6E8A-4147-A177-3AD203B41FA5}">
                      <a16:colId xmlns:a16="http://schemas.microsoft.com/office/drawing/2014/main" val="2833508393"/>
                    </a:ext>
                  </a:extLst>
                </a:gridCol>
              </a:tblGrid>
              <a:tr h="367139">
                <a:tc>
                  <a:txBody>
                    <a:bodyPr/>
                    <a:lstStyle/>
                    <a:p>
                      <a:r>
                        <a:rPr lang="en-GB" sz="1400" dirty="0"/>
                        <a:t>Transgender Identity</a:t>
                      </a:r>
                    </a:p>
                  </a:txBody>
                  <a:tcPr anchor="ctr"/>
                </a:tc>
                <a:tc>
                  <a:txBody>
                    <a:bodyPr/>
                    <a:lstStyle/>
                    <a:p>
                      <a:pPr algn="ctr"/>
                      <a:r>
                        <a:rPr lang="en-GB" sz="1400" dirty="0"/>
                        <a:t>Sample </a:t>
                      </a:r>
                    </a:p>
                  </a:txBody>
                  <a:tcPr anchor="ctr"/>
                </a:tc>
                <a:extLst>
                  <a:ext uri="{0D108BD9-81ED-4DB2-BD59-A6C34878D82A}">
                    <a16:rowId xmlns:a16="http://schemas.microsoft.com/office/drawing/2014/main" val="2620588015"/>
                  </a:ext>
                </a:extLst>
              </a:tr>
              <a:tr h="360000">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0" i="0" u="none" strike="noStrike" cap="none" normalizeH="0" baseline="0" dirty="0">
                          <a:ln>
                            <a:noFill/>
                          </a:ln>
                          <a:solidFill>
                            <a:schemeClr val="tx1"/>
                          </a:solidFill>
                          <a:effectLst/>
                          <a:latin typeface="+mn-lt"/>
                        </a:rPr>
                        <a:t>Yes</a:t>
                      </a:r>
                    </a:p>
                  </a:txBody>
                  <a:tcPr marT="45716" marB="45716" anchor="ctr" horzOverflow="overflow"/>
                </a:tc>
                <a:tc>
                  <a:txBody>
                    <a:bodyPr/>
                    <a:lstStyle/>
                    <a:p>
                      <a:pPr algn="ctr"/>
                      <a:r>
                        <a:rPr lang="en-US" sz="1200" b="0" dirty="0">
                          <a:solidFill>
                            <a:schemeClr val="tx1"/>
                          </a:solidFill>
                        </a:rPr>
                        <a:t>0%</a:t>
                      </a:r>
                      <a:endParaRPr lang="en-GB" sz="1200" b="0" dirty="0">
                        <a:solidFill>
                          <a:schemeClr val="tx1"/>
                        </a:solidFill>
                      </a:endParaRPr>
                    </a:p>
                  </a:txBody>
                  <a:tcPr anchor="ctr"/>
                </a:tc>
                <a:extLst>
                  <a:ext uri="{0D108BD9-81ED-4DB2-BD59-A6C34878D82A}">
                    <a16:rowId xmlns:a16="http://schemas.microsoft.com/office/drawing/2014/main" val="1850159243"/>
                  </a:ext>
                </a:extLst>
              </a:tr>
              <a:tr h="360000">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0" i="0" u="none" strike="noStrike" cap="none" normalizeH="0" baseline="0" dirty="0">
                          <a:ln>
                            <a:noFill/>
                          </a:ln>
                          <a:solidFill>
                            <a:schemeClr val="tx1"/>
                          </a:solidFill>
                          <a:effectLst/>
                          <a:latin typeface="+mn-lt"/>
                        </a:rPr>
                        <a:t>No</a:t>
                      </a:r>
                    </a:p>
                  </a:txBody>
                  <a:tcPr marT="45716" marB="45716" anchor="ctr" horzOverflow="overflow"/>
                </a:tc>
                <a:tc>
                  <a:txBody>
                    <a:bodyPr/>
                    <a:lstStyle/>
                    <a:p>
                      <a:pPr algn="ctr"/>
                      <a:r>
                        <a:rPr lang="en-US" sz="1200" b="0" dirty="0">
                          <a:solidFill>
                            <a:schemeClr val="tx1"/>
                          </a:solidFill>
                        </a:rPr>
                        <a:t>93%</a:t>
                      </a:r>
                      <a:endParaRPr lang="en-GB" sz="1200" b="0" dirty="0">
                        <a:solidFill>
                          <a:schemeClr val="tx1"/>
                        </a:solidFill>
                      </a:endParaRPr>
                    </a:p>
                  </a:txBody>
                  <a:tcPr anchor="ctr"/>
                </a:tc>
                <a:extLst>
                  <a:ext uri="{0D108BD9-81ED-4DB2-BD59-A6C34878D82A}">
                    <a16:rowId xmlns:a16="http://schemas.microsoft.com/office/drawing/2014/main" val="4263786412"/>
                  </a:ext>
                </a:extLst>
              </a:tr>
              <a:tr h="360000">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0" i="0" u="none" strike="noStrike" cap="none" normalizeH="0" baseline="0" dirty="0">
                          <a:ln>
                            <a:noFill/>
                          </a:ln>
                          <a:solidFill>
                            <a:schemeClr val="tx1"/>
                          </a:solidFill>
                          <a:effectLst/>
                          <a:latin typeface="+mn-lt"/>
                        </a:rPr>
                        <a:t>Prefer not to say</a:t>
                      </a:r>
                    </a:p>
                  </a:txBody>
                  <a:tcPr marT="45716" marB="45716" anchor="ctr" horzOverflow="overflow"/>
                </a:tc>
                <a:tc>
                  <a:txBody>
                    <a:bodyPr/>
                    <a:lstStyle/>
                    <a:p>
                      <a:pPr algn="ctr"/>
                      <a:r>
                        <a:rPr lang="en-US" sz="1200" b="0" dirty="0">
                          <a:solidFill>
                            <a:schemeClr val="tx1"/>
                          </a:solidFill>
                        </a:rPr>
                        <a:t>6%</a:t>
                      </a:r>
                      <a:endParaRPr lang="en-GB" sz="1200" b="0" dirty="0">
                        <a:solidFill>
                          <a:schemeClr val="tx1"/>
                        </a:solidFill>
                      </a:endParaRPr>
                    </a:p>
                  </a:txBody>
                  <a:tcPr anchor="ctr"/>
                </a:tc>
                <a:extLst>
                  <a:ext uri="{0D108BD9-81ED-4DB2-BD59-A6C34878D82A}">
                    <a16:rowId xmlns:a16="http://schemas.microsoft.com/office/drawing/2014/main" val="3856611409"/>
                  </a:ext>
                </a:extLst>
              </a:tr>
              <a:tr h="360000">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1" i="0" u="none" strike="noStrike" cap="none" normalizeH="0" baseline="0" dirty="0">
                          <a:ln>
                            <a:noFill/>
                          </a:ln>
                          <a:solidFill>
                            <a:schemeClr val="tx1"/>
                          </a:solidFill>
                          <a:effectLst/>
                          <a:latin typeface="+mn-lt"/>
                        </a:rPr>
                        <a:t>Base (all):</a:t>
                      </a:r>
                    </a:p>
                  </a:txBody>
                  <a:tcPr marT="45716" marB="45716" anchor="ctr" horzOverflow="overflow"/>
                </a:tc>
                <a:tc>
                  <a:txBody>
                    <a:bodyPr/>
                    <a:lstStyle/>
                    <a:p>
                      <a:pPr algn="ctr"/>
                      <a:r>
                        <a:rPr lang="en-GB" sz="1200" b="1" dirty="0">
                          <a:solidFill>
                            <a:schemeClr val="tx1"/>
                          </a:solidFill>
                        </a:rPr>
                        <a:t>10,613</a:t>
                      </a:r>
                    </a:p>
                  </a:txBody>
                  <a:tcPr anchor="ctr"/>
                </a:tc>
                <a:extLst>
                  <a:ext uri="{0D108BD9-81ED-4DB2-BD59-A6C34878D82A}">
                    <a16:rowId xmlns:a16="http://schemas.microsoft.com/office/drawing/2014/main" val="1079848974"/>
                  </a:ext>
                </a:extLst>
              </a:tr>
            </a:tbl>
          </a:graphicData>
        </a:graphic>
      </p:graphicFrame>
      <p:graphicFrame>
        <p:nvGraphicFramePr>
          <p:cNvPr id="9" name="Table 8">
            <a:extLst>
              <a:ext uri="{FF2B5EF4-FFF2-40B4-BE49-F238E27FC236}">
                <a16:creationId xmlns:a16="http://schemas.microsoft.com/office/drawing/2014/main" id="{D3707246-AD0A-4E77-3DD7-A66FC5A02771}"/>
              </a:ext>
            </a:extLst>
          </p:cNvPr>
          <p:cNvGraphicFramePr>
            <a:graphicFrameLocks noGrp="1"/>
          </p:cNvGraphicFramePr>
          <p:nvPr>
            <p:extLst>
              <p:ext uri="{D42A27DB-BD31-4B8C-83A1-F6EECF244321}">
                <p14:modId xmlns:p14="http://schemas.microsoft.com/office/powerpoint/2010/main" val="1042787776"/>
              </p:ext>
            </p:extLst>
          </p:nvPr>
        </p:nvGraphicFramePr>
        <p:xfrm>
          <a:off x="334964" y="4236214"/>
          <a:ext cx="3490424" cy="1950720"/>
        </p:xfrm>
        <a:graphic>
          <a:graphicData uri="http://schemas.openxmlformats.org/drawingml/2006/table">
            <a:tbl>
              <a:tblPr firstRow="1" bandRow="1">
                <a:tableStyleId>{5C22544A-7EE6-4342-B048-85BDC9FD1C3A}</a:tableStyleId>
              </a:tblPr>
              <a:tblGrid>
                <a:gridCol w="2207092">
                  <a:extLst>
                    <a:ext uri="{9D8B030D-6E8A-4147-A177-3AD203B41FA5}">
                      <a16:colId xmlns:a16="http://schemas.microsoft.com/office/drawing/2014/main" val="3771548662"/>
                    </a:ext>
                  </a:extLst>
                </a:gridCol>
                <a:gridCol w="1283332">
                  <a:extLst>
                    <a:ext uri="{9D8B030D-6E8A-4147-A177-3AD203B41FA5}">
                      <a16:colId xmlns:a16="http://schemas.microsoft.com/office/drawing/2014/main" val="2833508393"/>
                    </a:ext>
                  </a:extLst>
                </a:gridCol>
              </a:tblGrid>
              <a:tr h="276155">
                <a:tc>
                  <a:txBody>
                    <a:bodyPr/>
                    <a:lstStyle/>
                    <a:p>
                      <a:r>
                        <a:rPr lang="en-GB" sz="1400" dirty="0"/>
                        <a:t>Sexual Orientation</a:t>
                      </a:r>
                    </a:p>
                  </a:txBody>
                  <a:tcPr anchor="ctr"/>
                </a:tc>
                <a:tc>
                  <a:txBody>
                    <a:bodyPr/>
                    <a:lstStyle/>
                    <a:p>
                      <a:pPr algn="ctr"/>
                      <a:r>
                        <a:rPr lang="en-GB" sz="1400" dirty="0"/>
                        <a:t>Sample</a:t>
                      </a:r>
                    </a:p>
                  </a:txBody>
                  <a:tcPr anchor="ctr"/>
                </a:tc>
                <a:extLst>
                  <a:ext uri="{0D108BD9-81ED-4DB2-BD59-A6C34878D82A}">
                    <a16:rowId xmlns:a16="http://schemas.microsoft.com/office/drawing/2014/main" val="2620588015"/>
                  </a:ext>
                </a:extLst>
              </a:tr>
              <a:tr h="270786">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0" i="0" u="none" strike="noStrike" cap="none" normalizeH="0" baseline="0" dirty="0">
                          <a:ln>
                            <a:noFill/>
                          </a:ln>
                          <a:solidFill>
                            <a:schemeClr val="tx1"/>
                          </a:solidFill>
                          <a:effectLst/>
                          <a:latin typeface="+mn-lt"/>
                        </a:rPr>
                        <a:t>Heterosexual</a:t>
                      </a:r>
                    </a:p>
                  </a:txBody>
                  <a:tcPr marT="45716" marB="45716" anchor="ctr" horzOverflow="overflow"/>
                </a:tc>
                <a:tc>
                  <a:txBody>
                    <a:bodyPr/>
                    <a:lstStyle/>
                    <a:p>
                      <a:pPr algn="ctr"/>
                      <a:r>
                        <a:rPr lang="en-US" sz="1200" b="0" dirty="0">
                          <a:solidFill>
                            <a:schemeClr val="tx1"/>
                          </a:solidFill>
                        </a:rPr>
                        <a:t>83%</a:t>
                      </a:r>
                      <a:endParaRPr lang="en-GB" sz="1200" b="0" dirty="0">
                        <a:solidFill>
                          <a:schemeClr val="tx1"/>
                        </a:solidFill>
                      </a:endParaRPr>
                    </a:p>
                  </a:txBody>
                  <a:tcPr anchor="ctr"/>
                </a:tc>
                <a:extLst>
                  <a:ext uri="{0D108BD9-81ED-4DB2-BD59-A6C34878D82A}">
                    <a16:rowId xmlns:a16="http://schemas.microsoft.com/office/drawing/2014/main" val="1850159243"/>
                  </a:ext>
                </a:extLst>
              </a:tr>
              <a:tr h="270786">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0" i="0" u="none" strike="noStrike" cap="none" normalizeH="0" baseline="0" dirty="0">
                          <a:ln>
                            <a:noFill/>
                          </a:ln>
                          <a:solidFill>
                            <a:schemeClr val="tx1"/>
                          </a:solidFill>
                          <a:effectLst/>
                          <a:latin typeface="+mn-lt"/>
                        </a:rPr>
                        <a:t>Gay / Lesbian</a:t>
                      </a:r>
                    </a:p>
                  </a:txBody>
                  <a:tcPr marT="45716" marB="45716" anchor="ctr" horzOverflow="overflow"/>
                </a:tc>
                <a:tc>
                  <a:txBody>
                    <a:bodyPr/>
                    <a:lstStyle/>
                    <a:p>
                      <a:pPr algn="ctr"/>
                      <a:r>
                        <a:rPr lang="en-US" sz="1200" b="0" dirty="0">
                          <a:solidFill>
                            <a:schemeClr val="tx1"/>
                          </a:solidFill>
                        </a:rPr>
                        <a:t>4%</a:t>
                      </a:r>
                      <a:endParaRPr lang="en-GB" sz="1200" b="0" dirty="0">
                        <a:solidFill>
                          <a:schemeClr val="tx1"/>
                        </a:solidFill>
                      </a:endParaRPr>
                    </a:p>
                  </a:txBody>
                  <a:tcPr anchor="ctr"/>
                </a:tc>
                <a:extLst>
                  <a:ext uri="{0D108BD9-81ED-4DB2-BD59-A6C34878D82A}">
                    <a16:rowId xmlns:a16="http://schemas.microsoft.com/office/drawing/2014/main" val="4263786412"/>
                  </a:ext>
                </a:extLst>
              </a:tr>
              <a:tr h="270786">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0" i="0" u="none" strike="noStrike" cap="none" normalizeH="0" baseline="0" dirty="0">
                          <a:ln>
                            <a:noFill/>
                          </a:ln>
                          <a:solidFill>
                            <a:schemeClr val="tx1"/>
                          </a:solidFill>
                          <a:effectLst/>
                          <a:latin typeface="+mn-lt"/>
                        </a:rPr>
                        <a:t>Bisexual</a:t>
                      </a:r>
                    </a:p>
                  </a:txBody>
                  <a:tcPr marT="45716" marB="45716" anchor="ctr" horzOverflow="overflow"/>
                </a:tc>
                <a:tc>
                  <a:txBody>
                    <a:bodyPr/>
                    <a:lstStyle/>
                    <a:p>
                      <a:pPr algn="ctr"/>
                      <a:r>
                        <a:rPr lang="en-US" sz="1200" b="0" dirty="0">
                          <a:solidFill>
                            <a:schemeClr val="tx1"/>
                          </a:solidFill>
                        </a:rPr>
                        <a:t>1%</a:t>
                      </a:r>
                      <a:endParaRPr lang="en-GB" sz="1200" b="0" dirty="0">
                        <a:solidFill>
                          <a:schemeClr val="tx1"/>
                        </a:solidFill>
                      </a:endParaRPr>
                    </a:p>
                  </a:txBody>
                  <a:tcPr anchor="ctr"/>
                </a:tc>
                <a:extLst>
                  <a:ext uri="{0D108BD9-81ED-4DB2-BD59-A6C34878D82A}">
                    <a16:rowId xmlns:a16="http://schemas.microsoft.com/office/drawing/2014/main" val="825504741"/>
                  </a:ext>
                </a:extLst>
              </a:tr>
              <a:tr h="270786">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0" i="0" u="none" strike="noStrike" cap="none" normalizeH="0" baseline="0" dirty="0">
                          <a:ln>
                            <a:noFill/>
                          </a:ln>
                          <a:solidFill>
                            <a:schemeClr val="tx1"/>
                          </a:solidFill>
                          <a:effectLst/>
                          <a:latin typeface="+mn-lt"/>
                        </a:rPr>
                        <a:t>Other sexual orientation</a:t>
                      </a:r>
                    </a:p>
                  </a:txBody>
                  <a:tcPr marT="45716" marB="45716" anchor="ctr" horzOverflow="overflow"/>
                </a:tc>
                <a:tc>
                  <a:txBody>
                    <a:bodyPr/>
                    <a:lstStyle/>
                    <a:p>
                      <a:pPr algn="ctr"/>
                      <a:r>
                        <a:rPr lang="en-US" sz="1200" b="0" dirty="0">
                          <a:solidFill>
                            <a:schemeClr val="tx1"/>
                          </a:solidFill>
                        </a:rPr>
                        <a:t>0%</a:t>
                      </a:r>
                      <a:endParaRPr lang="en-GB" sz="1200" b="0" dirty="0">
                        <a:solidFill>
                          <a:schemeClr val="tx1"/>
                        </a:solidFill>
                      </a:endParaRPr>
                    </a:p>
                  </a:txBody>
                  <a:tcPr anchor="ctr"/>
                </a:tc>
                <a:extLst>
                  <a:ext uri="{0D108BD9-81ED-4DB2-BD59-A6C34878D82A}">
                    <a16:rowId xmlns:a16="http://schemas.microsoft.com/office/drawing/2014/main" val="1461572754"/>
                  </a:ext>
                </a:extLst>
              </a:tr>
              <a:tr h="270786">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0" i="0" u="none" strike="noStrike" cap="none" normalizeH="0" baseline="0" dirty="0">
                          <a:ln>
                            <a:noFill/>
                          </a:ln>
                          <a:solidFill>
                            <a:schemeClr val="tx1"/>
                          </a:solidFill>
                          <a:effectLst/>
                          <a:latin typeface="+mn-lt"/>
                        </a:rPr>
                        <a:t>Prefer not to say</a:t>
                      </a:r>
                    </a:p>
                  </a:txBody>
                  <a:tcPr marT="45716" marB="45716" anchor="ctr" horzOverflow="overflow"/>
                </a:tc>
                <a:tc>
                  <a:txBody>
                    <a:bodyPr/>
                    <a:lstStyle/>
                    <a:p>
                      <a:pPr algn="ctr"/>
                      <a:r>
                        <a:rPr lang="en-US" sz="1200" b="0" dirty="0">
                          <a:solidFill>
                            <a:schemeClr val="tx1"/>
                          </a:solidFill>
                        </a:rPr>
                        <a:t>12%</a:t>
                      </a:r>
                      <a:endParaRPr lang="en-GB" sz="1200" b="0" dirty="0">
                        <a:solidFill>
                          <a:schemeClr val="tx1"/>
                        </a:solidFill>
                      </a:endParaRPr>
                    </a:p>
                  </a:txBody>
                  <a:tcPr anchor="ctr"/>
                </a:tc>
                <a:extLst>
                  <a:ext uri="{0D108BD9-81ED-4DB2-BD59-A6C34878D82A}">
                    <a16:rowId xmlns:a16="http://schemas.microsoft.com/office/drawing/2014/main" val="2593334229"/>
                  </a:ext>
                </a:extLst>
              </a:tr>
              <a:tr h="270786">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1" i="0" u="none" strike="noStrike" cap="none" normalizeH="0" baseline="0" dirty="0">
                          <a:ln>
                            <a:noFill/>
                          </a:ln>
                          <a:solidFill>
                            <a:schemeClr val="tx1"/>
                          </a:solidFill>
                          <a:effectLst/>
                          <a:latin typeface="+mn-lt"/>
                        </a:rPr>
                        <a:t>Base (all):</a:t>
                      </a:r>
                    </a:p>
                  </a:txBody>
                  <a:tcPr marT="45716" marB="45716" anchor="ctr" horzOverflow="overflow"/>
                </a:tc>
                <a:tc>
                  <a:txBody>
                    <a:bodyPr/>
                    <a:lstStyle/>
                    <a:p>
                      <a:pPr algn="ctr"/>
                      <a:r>
                        <a:rPr lang="en-GB" sz="1200" b="1" dirty="0">
                          <a:solidFill>
                            <a:schemeClr val="tx1"/>
                          </a:solidFill>
                        </a:rPr>
                        <a:t>10,613</a:t>
                      </a:r>
                    </a:p>
                  </a:txBody>
                  <a:tcPr anchor="ctr"/>
                </a:tc>
                <a:extLst>
                  <a:ext uri="{0D108BD9-81ED-4DB2-BD59-A6C34878D82A}">
                    <a16:rowId xmlns:a16="http://schemas.microsoft.com/office/drawing/2014/main" val="1079848974"/>
                  </a:ext>
                </a:extLst>
              </a:tr>
            </a:tbl>
          </a:graphicData>
        </a:graphic>
      </p:graphicFrame>
      <p:graphicFrame>
        <p:nvGraphicFramePr>
          <p:cNvPr id="10" name="Table 9">
            <a:extLst>
              <a:ext uri="{FF2B5EF4-FFF2-40B4-BE49-F238E27FC236}">
                <a16:creationId xmlns:a16="http://schemas.microsoft.com/office/drawing/2014/main" id="{09E20D25-5FBF-768B-218C-A6DAD7F6A798}"/>
              </a:ext>
            </a:extLst>
          </p:cNvPr>
          <p:cNvGraphicFramePr>
            <a:graphicFrameLocks noGrp="1"/>
          </p:cNvGraphicFramePr>
          <p:nvPr>
            <p:extLst>
              <p:ext uri="{D42A27DB-BD31-4B8C-83A1-F6EECF244321}">
                <p14:modId xmlns:p14="http://schemas.microsoft.com/office/powerpoint/2010/main" val="1087785396"/>
              </p:ext>
            </p:extLst>
          </p:nvPr>
        </p:nvGraphicFramePr>
        <p:xfrm>
          <a:off x="4139774" y="1646426"/>
          <a:ext cx="3047070" cy="1807139"/>
        </p:xfrm>
        <a:graphic>
          <a:graphicData uri="http://schemas.openxmlformats.org/drawingml/2006/table">
            <a:tbl>
              <a:tblPr firstRow="1" bandRow="1">
                <a:tableStyleId>{5C22544A-7EE6-4342-B048-85BDC9FD1C3A}</a:tableStyleId>
              </a:tblPr>
              <a:tblGrid>
                <a:gridCol w="2005549">
                  <a:extLst>
                    <a:ext uri="{9D8B030D-6E8A-4147-A177-3AD203B41FA5}">
                      <a16:colId xmlns:a16="http://schemas.microsoft.com/office/drawing/2014/main" val="3771548662"/>
                    </a:ext>
                  </a:extLst>
                </a:gridCol>
                <a:gridCol w="1041521">
                  <a:extLst>
                    <a:ext uri="{9D8B030D-6E8A-4147-A177-3AD203B41FA5}">
                      <a16:colId xmlns:a16="http://schemas.microsoft.com/office/drawing/2014/main" val="2833508393"/>
                    </a:ext>
                  </a:extLst>
                </a:gridCol>
              </a:tblGrid>
              <a:tr h="367139">
                <a:tc>
                  <a:txBody>
                    <a:bodyPr/>
                    <a:lstStyle/>
                    <a:p>
                      <a:r>
                        <a:rPr lang="en-GB" sz="1400" dirty="0"/>
                        <a:t>Ethnicity</a:t>
                      </a:r>
                    </a:p>
                  </a:txBody>
                  <a:tcPr anchor="ctr"/>
                </a:tc>
                <a:tc>
                  <a:txBody>
                    <a:bodyPr/>
                    <a:lstStyle/>
                    <a:p>
                      <a:pPr algn="ctr"/>
                      <a:r>
                        <a:rPr lang="en-GB" sz="1400" dirty="0"/>
                        <a:t>Sample </a:t>
                      </a:r>
                    </a:p>
                  </a:txBody>
                  <a:tcPr anchor="ctr"/>
                </a:tc>
                <a:extLst>
                  <a:ext uri="{0D108BD9-81ED-4DB2-BD59-A6C34878D82A}">
                    <a16:rowId xmlns:a16="http://schemas.microsoft.com/office/drawing/2014/main" val="2620588015"/>
                  </a:ext>
                </a:extLst>
              </a:tr>
              <a:tr h="360000">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0" i="0" u="none" strike="noStrike" cap="none" normalizeH="0" baseline="0" dirty="0">
                          <a:ln>
                            <a:noFill/>
                          </a:ln>
                          <a:solidFill>
                            <a:schemeClr val="tx1"/>
                          </a:solidFill>
                          <a:effectLst/>
                          <a:latin typeface="+mn-lt"/>
                        </a:rPr>
                        <a:t>White</a:t>
                      </a:r>
                    </a:p>
                  </a:txBody>
                  <a:tcPr marT="45716" marB="45716" anchor="ctr" horzOverflow="overflow"/>
                </a:tc>
                <a:tc>
                  <a:txBody>
                    <a:bodyPr/>
                    <a:lstStyle/>
                    <a:p>
                      <a:pPr algn="ctr"/>
                      <a:r>
                        <a:rPr lang="en-US" sz="1200" b="0" dirty="0">
                          <a:solidFill>
                            <a:schemeClr val="tx1"/>
                          </a:solidFill>
                        </a:rPr>
                        <a:t>87%</a:t>
                      </a:r>
                      <a:endParaRPr lang="en-GB" sz="1200" b="0" dirty="0">
                        <a:solidFill>
                          <a:schemeClr val="tx1"/>
                        </a:solidFill>
                      </a:endParaRPr>
                    </a:p>
                  </a:txBody>
                  <a:tcPr anchor="ctr"/>
                </a:tc>
                <a:extLst>
                  <a:ext uri="{0D108BD9-81ED-4DB2-BD59-A6C34878D82A}">
                    <a16:rowId xmlns:a16="http://schemas.microsoft.com/office/drawing/2014/main" val="1850159243"/>
                  </a:ext>
                </a:extLst>
              </a:tr>
              <a:tr h="360000">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0" i="0" u="none" strike="noStrike" cap="none" normalizeH="0" baseline="0" dirty="0">
                          <a:ln>
                            <a:noFill/>
                          </a:ln>
                          <a:solidFill>
                            <a:schemeClr val="tx1"/>
                          </a:solidFill>
                          <a:effectLst/>
                          <a:latin typeface="+mn-lt"/>
                        </a:rPr>
                        <a:t>Ethnic minority group</a:t>
                      </a:r>
                    </a:p>
                  </a:txBody>
                  <a:tcPr marT="45716" marB="45716" anchor="ctr" horzOverflow="overflow"/>
                </a:tc>
                <a:tc>
                  <a:txBody>
                    <a:bodyPr/>
                    <a:lstStyle/>
                    <a:p>
                      <a:pPr algn="ctr"/>
                      <a:r>
                        <a:rPr lang="en-US" sz="1200" b="0" dirty="0">
                          <a:solidFill>
                            <a:schemeClr val="tx1"/>
                          </a:solidFill>
                        </a:rPr>
                        <a:t>2%</a:t>
                      </a:r>
                      <a:endParaRPr lang="en-GB" sz="1200" b="0" dirty="0">
                        <a:solidFill>
                          <a:schemeClr val="tx1"/>
                        </a:solidFill>
                      </a:endParaRPr>
                    </a:p>
                  </a:txBody>
                  <a:tcPr anchor="ctr"/>
                </a:tc>
                <a:extLst>
                  <a:ext uri="{0D108BD9-81ED-4DB2-BD59-A6C34878D82A}">
                    <a16:rowId xmlns:a16="http://schemas.microsoft.com/office/drawing/2014/main" val="4263786412"/>
                  </a:ext>
                </a:extLst>
              </a:tr>
              <a:tr h="360000">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0" i="0" u="none" strike="noStrike" cap="none" normalizeH="0" baseline="0" dirty="0">
                          <a:ln>
                            <a:noFill/>
                          </a:ln>
                          <a:solidFill>
                            <a:schemeClr val="tx1"/>
                          </a:solidFill>
                          <a:effectLst/>
                          <a:latin typeface="+mn-lt"/>
                        </a:rPr>
                        <a:t>Prefer not to say</a:t>
                      </a:r>
                    </a:p>
                  </a:txBody>
                  <a:tcPr marT="45716" marB="45716" anchor="ctr" horzOverflow="overflow"/>
                </a:tc>
                <a:tc>
                  <a:txBody>
                    <a:bodyPr/>
                    <a:lstStyle/>
                    <a:p>
                      <a:pPr algn="ctr"/>
                      <a:r>
                        <a:rPr lang="en-US" sz="1200" b="0" dirty="0">
                          <a:solidFill>
                            <a:schemeClr val="tx1"/>
                          </a:solidFill>
                        </a:rPr>
                        <a:t>12%</a:t>
                      </a:r>
                      <a:endParaRPr lang="en-GB" sz="1200" b="0" dirty="0">
                        <a:solidFill>
                          <a:schemeClr val="tx1"/>
                        </a:solidFill>
                      </a:endParaRPr>
                    </a:p>
                  </a:txBody>
                  <a:tcPr anchor="ctr"/>
                </a:tc>
                <a:extLst>
                  <a:ext uri="{0D108BD9-81ED-4DB2-BD59-A6C34878D82A}">
                    <a16:rowId xmlns:a16="http://schemas.microsoft.com/office/drawing/2014/main" val="3856611409"/>
                  </a:ext>
                </a:extLst>
              </a:tr>
              <a:tr h="360000">
                <a:tc>
                  <a:txBody>
                    <a:bodyPr/>
                    <a:lstStyle/>
                    <a:p>
                      <a:pPr marL="0" marR="0" lvl="0" indent="0" algn="l" defTabSz="914400" rtl="0" eaLnBrk="1" fontAlgn="base" latinLnBrk="0" hangingPunct="1">
                        <a:lnSpc>
                          <a:spcPct val="100000"/>
                        </a:lnSpc>
                        <a:spcBef>
                          <a:spcPct val="0"/>
                        </a:spcBef>
                        <a:spcAft>
                          <a:spcPct val="0"/>
                        </a:spcAft>
                        <a:buClr>
                          <a:srgbClr val="B6B982"/>
                        </a:buClr>
                        <a:buSzTx/>
                        <a:buFontTx/>
                        <a:buNone/>
                        <a:tabLst/>
                      </a:pPr>
                      <a:r>
                        <a:rPr kumimoji="0" lang="en-US" sz="1200" b="1" i="0" u="none" strike="noStrike" cap="none" normalizeH="0" baseline="0" dirty="0">
                          <a:ln>
                            <a:noFill/>
                          </a:ln>
                          <a:solidFill>
                            <a:schemeClr val="tx1"/>
                          </a:solidFill>
                          <a:effectLst/>
                          <a:latin typeface="+mn-lt"/>
                        </a:rPr>
                        <a:t>Base (all):</a:t>
                      </a:r>
                    </a:p>
                  </a:txBody>
                  <a:tcPr marT="45716" marB="45716" anchor="ctr" horzOverflow="overflow"/>
                </a:tc>
                <a:tc>
                  <a:txBody>
                    <a:bodyPr/>
                    <a:lstStyle/>
                    <a:p>
                      <a:pPr algn="ctr"/>
                      <a:r>
                        <a:rPr lang="en-GB" sz="1200" b="1" dirty="0">
                          <a:solidFill>
                            <a:schemeClr val="tx1"/>
                          </a:solidFill>
                        </a:rPr>
                        <a:t>10,613</a:t>
                      </a:r>
                    </a:p>
                  </a:txBody>
                  <a:tcPr anchor="ctr"/>
                </a:tc>
                <a:extLst>
                  <a:ext uri="{0D108BD9-81ED-4DB2-BD59-A6C34878D82A}">
                    <a16:rowId xmlns:a16="http://schemas.microsoft.com/office/drawing/2014/main" val="1079848974"/>
                  </a:ext>
                </a:extLst>
              </a:tr>
            </a:tbl>
          </a:graphicData>
        </a:graphic>
      </p:graphicFrame>
    </p:spTree>
    <p:extLst>
      <p:ext uri="{BB962C8B-B14F-4D97-AF65-F5344CB8AC3E}">
        <p14:creationId xmlns:p14="http://schemas.microsoft.com/office/powerpoint/2010/main" val="3094754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8F21476-2559-C764-3BAC-7AAB227C3497}"/>
              </a:ext>
            </a:extLst>
          </p:cNvPr>
          <p:cNvPicPr>
            <a:picLocks noChangeAspect="1"/>
          </p:cNvPicPr>
          <p:nvPr/>
        </p:nvPicPr>
        <p:blipFill>
          <a:blip r:embed="rId2"/>
          <a:stretch>
            <a:fillRect/>
          </a:stretch>
        </p:blipFill>
        <p:spPr>
          <a:xfrm>
            <a:off x="10784667" y="90292"/>
            <a:ext cx="1156482" cy="1175135"/>
          </a:xfrm>
          <a:prstGeom prst="rect">
            <a:avLst/>
          </a:prstGeom>
        </p:spPr>
      </p:pic>
      <p:pic>
        <p:nvPicPr>
          <p:cNvPr id="3" name="Picture 2">
            <a:extLst>
              <a:ext uri="{FF2B5EF4-FFF2-40B4-BE49-F238E27FC236}">
                <a16:creationId xmlns:a16="http://schemas.microsoft.com/office/drawing/2014/main" id="{D33C6231-DD79-A8B4-04BA-2C561CC34E1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18829" y="103687"/>
            <a:ext cx="722582" cy="1185434"/>
          </a:xfrm>
          <a:prstGeom prst="rect">
            <a:avLst/>
          </a:prstGeom>
        </p:spPr>
      </p:pic>
      <p:grpSp>
        <p:nvGrpSpPr>
          <p:cNvPr id="4" name="Group 3">
            <a:extLst>
              <a:ext uri="{FF2B5EF4-FFF2-40B4-BE49-F238E27FC236}">
                <a16:creationId xmlns:a16="http://schemas.microsoft.com/office/drawing/2014/main" id="{EB92EE78-8419-9F98-66CA-157C6AA28F0A}"/>
              </a:ext>
            </a:extLst>
          </p:cNvPr>
          <p:cNvGrpSpPr/>
          <p:nvPr/>
        </p:nvGrpSpPr>
        <p:grpSpPr>
          <a:xfrm>
            <a:off x="4598339" y="2519585"/>
            <a:ext cx="2105313" cy="2791788"/>
            <a:chOff x="4598339" y="1702721"/>
            <a:chExt cx="2105313" cy="2791788"/>
          </a:xfrm>
        </p:grpSpPr>
        <p:sp>
          <p:nvSpPr>
            <p:cNvPr id="5" name="Rectangle 4">
              <a:extLst>
                <a:ext uri="{FF2B5EF4-FFF2-40B4-BE49-F238E27FC236}">
                  <a16:creationId xmlns:a16="http://schemas.microsoft.com/office/drawing/2014/main" id="{6FA574F9-9E69-1632-0666-4898C0B6A195}"/>
                </a:ext>
              </a:extLst>
            </p:cNvPr>
            <p:cNvSpPr/>
            <p:nvPr/>
          </p:nvSpPr>
          <p:spPr>
            <a:xfrm>
              <a:off x="4816288" y="1702721"/>
              <a:ext cx="1599273" cy="1906483"/>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239745F3-BE79-1399-84C8-17C9FD539BF2}"/>
                </a:ext>
              </a:extLst>
            </p:cNvPr>
            <p:cNvSpPr txBox="1"/>
            <p:nvPr/>
          </p:nvSpPr>
          <p:spPr>
            <a:xfrm>
              <a:off x="4621110" y="2628254"/>
              <a:ext cx="2082542" cy="604773"/>
            </a:xfrm>
            <a:prstGeom prst="rect">
              <a:avLst/>
            </a:prstGeom>
            <a:ln>
              <a:noFill/>
            </a:ln>
          </p:spPr>
          <p:txBody>
            <a:bodyPr vert="horz" wrap="square" lIns="91440" tIns="45720" rIns="91440" bIns="45720" rtlCol="0">
              <a:noAutofit/>
            </a:bodyPr>
            <a:lstStyle/>
            <a:p>
              <a:pPr algn="ctr"/>
              <a:r>
                <a:rPr lang="en-GB" sz="1400" b="1" dirty="0">
                  <a:solidFill>
                    <a:srgbClr val="002060"/>
                  </a:solidFill>
                </a:rPr>
                <a:t>Our Leaders</a:t>
              </a:r>
            </a:p>
            <a:p>
              <a:pPr algn="ctr"/>
              <a:r>
                <a:rPr lang="en-GB" sz="1400" b="1" dirty="0">
                  <a:solidFill>
                    <a:srgbClr val="002060"/>
                  </a:solidFill>
                </a:rPr>
                <a:t>Supervisor/FLMs</a:t>
              </a:r>
            </a:p>
          </p:txBody>
        </p:sp>
        <p:sp>
          <p:nvSpPr>
            <p:cNvPr id="7" name="TextBox 6">
              <a:extLst>
                <a:ext uri="{FF2B5EF4-FFF2-40B4-BE49-F238E27FC236}">
                  <a16:creationId xmlns:a16="http://schemas.microsoft.com/office/drawing/2014/main" id="{23737CC8-917B-AAC5-E311-63CB546F16DB}"/>
                </a:ext>
              </a:extLst>
            </p:cNvPr>
            <p:cNvSpPr txBox="1"/>
            <p:nvPr/>
          </p:nvSpPr>
          <p:spPr>
            <a:xfrm>
              <a:off x="4598339" y="4073404"/>
              <a:ext cx="840014" cy="421105"/>
            </a:xfrm>
            <a:prstGeom prst="rect">
              <a:avLst/>
            </a:prstGeom>
            <a:ln>
              <a:noFill/>
            </a:ln>
          </p:spPr>
          <p:txBody>
            <a:bodyPr vert="horz" wrap="square" lIns="91440" tIns="45720" rIns="91440" bIns="45720" rtlCol="0" anchor="ctr">
              <a:normAutofit/>
            </a:bodyPr>
            <a:lstStyle/>
            <a:p>
              <a:pPr algn="ctr"/>
              <a:r>
                <a:rPr lang="en-GB" b="1" dirty="0">
                  <a:solidFill>
                    <a:schemeClr val="bg1"/>
                  </a:solidFill>
                </a:rPr>
                <a:t>65%</a:t>
              </a:r>
            </a:p>
          </p:txBody>
        </p:sp>
      </p:grpSp>
      <p:pic>
        <p:nvPicPr>
          <p:cNvPr id="8" name="Picture 7">
            <a:extLst>
              <a:ext uri="{FF2B5EF4-FFF2-40B4-BE49-F238E27FC236}">
                <a16:creationId xmlns:a16="http://schemas.microsoft.com/office/drawing/2014/main" id="{A0F5365D-F8AD-9622-46A3-14C341F950D4}"/>
              </a:ext>
            </a:extLst>
          </p:cNvPr>
          <p:cNvPicPr>
            <a:picLocks noChangeAspect="1"/>
          </p:cNvPicPr>
          <p:nvPr/>
        </p:nvPicPr>
        <p:blipFill>
          <a:blip r:embed="rId4"/>
          <a:srcRect l="51529" t="34407" r="32836" b="11689"/>
          <a:stretch/>
        </p:blipFill>
        <p:spPr>
          <a:xfrm>
            <a:off x="5084532" y="2580668"/>
            <a:ext cx="1155698" cy="897609"/>
          </a:xfrm>
          <a:prstGeom prst="hexagon">
            <a:avLst>
              <a:gd name="adj" fmla="val 27776"/>
              <a:gd name="vf" fmla="val 115470"/>
            </a:avLst>
          </a:prstGeom>
        </p:spPr>
      </p:pic>
      <p:grpSp>
        <p:nvGrpSpPr>
          <p:cNvPr id="9" name="Group 8">
            <a:extLst>
              <a:ext uri="{FF2B5EF4-FFF2-40B4-BE49-F238E27FC236}">
                <a16:creationId xmlns:a16="http://schemas.microsoft.com/office/drawing/2014/main" id="{E8BD9616-CC66-A189-1B35-5DF427DF6047}"/>
              </a:ext>
            </a:extLst>
          </p:cNvPr>
          <p:cNvGrpSpPr/>
          <p:nvPr/>
        </p:nvGrpSpPr>
        <p:grpSpPr>
          <a:xfrm>
            <a:off x="2681839" y="2519584"/>
            <a:ext cx="1599273" cy="1906483"/>
            <a:chOff x="2681841" y="1711565"/>
            <a:chExt cx="1599273" cy="1906483"/>
          </a:xfrm>
        </p:grpSpPr>
        <p:sp>
          <p:nvSpPr>
            <p:cNvPr id="10" name="Rectangle 9">
              <a:extLst>
                <a:ext uri="{FF2B5EF4-FFF2-40B4-BE49-F238E27FC236}">
                  <a16:creationId xmlns:a16="http://schemas.microsoft.com/office/drawing/2014/main" id="{8921C9A6-2A91-DBA4-8943-6B9C3362DEBF}"/>
                </a:ext>
              </a:extLst>
            </p:cNvPr>
            <p:cNvSpPr/>
            <p:nvPr/>
          </p:nvSpPr>
          <p:spPr>
            <a:xfrm>
              <a:off x="2681841" y="1711565"/>
              <a:ext cx="1599273" cy="1906483"/>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57D0122E-E774-2EFA-AA30-FD87102A2DBA}"/>
                </a:ext>
              </a:extLst>
            </p:cNvPr>
            <p:cNvSpPr txBox="1"/>
            <p:nvPr/>
          </p:nvSpPr>
          <p:spPr>
            <a:xfrm>
              <a:off x="2846265" y="2734574"/>
              <a:ext cx="1425742" cy="348915"/>
            </a:xfrm>
            <a:prstGeom prst="rect">
              <a:avLst/>
            </a:prstGeom>
            <a:ln>
              <a:noFill/>
            </a:ln>
          </p:spPr>
          <p:txBody>
            <a:bodyPr vert="horz" wrap="square" lIns="91440" tIns="45720" rIns="91440" bIns="45720" rtlCol="0">
              <a:normAutofit lnSpcReduction="10000"/>
            </a:bodyPr>
            <a:lstStyle/>
            <a:p>
              <a:pPr algn="ctr"/>
              <a:r>
                <a:rPr lang="en-GB" b="1" dirty="0">
                  <a:solidFill>
                    <a:srgbClr val="002060"/>
                  </a:solidFill>
                </a:rPr>
                <a:t>Our Culture</a:t>
              </a:r>
              <a:endParaRPr lang="en-GB" sz="2000" b="1" dirty="0">
                <a:solidFill>
                  <a:srgbClr val="002060"/>
                </a:solidFill>
              </a:endParaRPr>
            </a:p>
          </p:txBody>
        </p:sp>
        <p:sp>
          <p:nvSpPr>
            <p:cNvPr id="12" name="TextBox 11">
              <a:extLst>
                <a:ext uri="{FF2B5EF4-FFF2-40B4-BE49-F238E27FC236}">
                  <a16:creationId xmlns:a16="http://schemas.microsoft.com/office/drawing/2014/main" id="{9F5A2E64-26EA-5033-7FFE-7F55C9815CEB}"/>
                </a:ext>
              </a:extLst>
            </p:cNvPr>
            <p:cNvSpPr txBox="1"/>
            <p:nvPr/>
          </p:nvSpPr>
          <p:spPr>
            <a:xfrm>
              <a:off x="3009338" y="3013512"/>
              <a:ext cx="1108925" cy="421105"/>
            </a:xfrm>
            <a:prstGeom prst="rect">
              <a:avLst/>
            </a:prstGeom>
            <a:ln>
              <a:noFill/>
            </a:ln>
          </p:spPr>
          <p:txBody>
            <a:bodyPr vert="horz" wrap="square" lIns="91440" tIns="45720" rIns="91440" bIns="45720" rtlCol="0" anchor="ctr">
              <a:noAutofit/>
            </a:bodyPr>
            <a:lstStyle/>
            <a:p>
              <a:pPr algn="ctr"/>
              <a:r>
                <a:rPr lang="en-GB" sz="2800" b="1" dirty="0">
                  <a:solidFill>
                    <a:srgbClr val="002060"/>
                  </a:solidFill>
                </a:rPr>
                <a:t>66%</a:t>
              </a:r>
            </a:p>
          </p:txBody>
        </p:sp>
      </p:grpSp>
      <p:graphicFrame>
        <p:nvGraphicFramePr>
          <p:cNvPr id="13" name="Table 12">
            <a:extLst>
              <a:ext uri="{FF2B5EF4-FFF2-40B4-BE49-F238E27FC236}">
                <a16:creationId xmlns:a16="http://schemas.microsoft.com/office/drawing/2014/main" id="{3EF87AF3-5244-9D3D-A1AA-B0B5D806C5D4}"/>
              </a:ext>
            </a:extLst>
          </p:cNvPr>
          <p:cNvGraphicFramePr>
            <a:graphicFrameLocks noGrp="1"/>
          </p:cNvGraphicFramePr>
          <p:nvPr/>
        </p:nvGraphicFramePr>
        <p:xfrm>
          <a:off x="6851436" y="4766398"/>
          <a:ext cx="4395707" cy="1889916"/>
        </p:xfrm>
        <a:graphic>
          <a:graphicData uri="http://schemas.openxmlformats.org/drawingml/2006/table">
            <a:tbl>
              <a:tblPr firstRow="1" bandRow="1">
                <a:tableStyleId>{69012ECD-51FC-41F1-AA8D-1B2483CD663E}</a:tableStyleId>
              </a:tblPr>
              <a:tblGrid>
                <a:gridCol w="1100380">
                  <a:extLst>
                    <a:ext uri="{9D8B030D-6E8A-4147-A177-3AD203B41FA5}">
                      <a16:colId xmlns:a16="http://schemas.microsoft.com/office/drawing/2014/main" val="4037025595"/>
                    </a:ext>
                  </a:extLst>
                </a:gridCol>
                <a:gridCol w="3295327">
                  <a:extLst>
                    <a:ext uri="{9D8B030D-6E8A-4147-A177-3AD203B41FA5}">
                      <a16:colId xmlns:a16="http://schemas.microsoft.com/office/drawing/2014/main" val="1258376837"/>
                    </a:ext>
                  </a:extLst>
                </a:gridCol>
              </a:tblGrid>
              <a:tr h="504448">
                <a:tc>
                  <a:txBody>
                    <a:bodyPr/>
                    <a:lstStyle/>
                    <a:p>
                      <a:pPr algn="ctr"/>
                      <a:r>
                        <a:rPr lang="en-GB" sz="1400" b="1" dirty="0"/>
                        <a:t>70% - 100%</a:t>
                      </a:r>
                    </a:p>
                  </a:txBody>
                  <a:tcPr>
                    <a:solidFill>
                      <a:schemeClr val="accent6"/>
                    </a:solidFill>
                  </a:tcPr>
                </a:tc>
                <a:tc>
                  <a:txBody>
                    <a:bodyPr/>
                    <a:lstStyle/>
                    <a:p>
                      <a:r>
                        <a:rPr lang="en-GB" sz="1400" b="0" dirty="0">
                          <a:solidFill>
                            <a:schemeClr val="tx1"/>
                          </a:solidFill>
                        </a:rPr>
                        <a:t>High levels of agreement reported</a:t>
                      </a:r>
                    </a:p>
                  </a:txBody>
                  <a:tcPr>
                    <a:solidFill>
                      <a:schemeClr val="bg1"/>
                    </a:solidFill>
                  </a:tcPr>
                </a:tc>
                <a:extLst>
                  <a:ext uri="{0D108BD9-81ED-4DB2-BD59-A6C34878D82A}">
                    <a16:rowId xmlns:a16="http://schemas.microsoft.com/office/drawing/2014/main" val="1170208022"/>
                  </a:ext>
                </a:extLst>
              </a:tr>
              <a:tr h="653948">
                <a:tc>
                  <a:txBody>
                    <a:bodyPr/>
                    <a:lstStyle/>
                    <a:p>
                      <a:pPr algn="ctr"/>
                      <a:r>
                        <a:rPr lang="en-GB" sz="1400" b="1" dirty="0"/>
                        <a:t>50% - 69%</a:t>
                      </a:r>
                    </a:p>
                  </a:txBody>
                  <a:tcPr>
                    <a:solidFill>
                      <a:srgbClr val="FFC000"/>
                    </a:solidFill>
                  </a:tcPr>
                </a:tc>
                <a:tc>
                  <a:txBody>
                    <a:bodyPr/>
                    <a:lstStyle/>
                    <a:p>
                      <a:r>
                        <a:rPr lang="en-GB" sz="1400" b="0" dirty="0">
                          <a:solidFill>
                            <a:schemeClr val="tx1"/>
                          </a:solidFill>
                        </a:rPr>
                        <a:t>Mixed levels of agreement indicating there are opportunities for improvements</a:t>
                      </a:r>
                    </a:p>
                  </a:txBody>
                  <a:tcPr/>
                </a:tc>
                <a:extLst>
                  <a:ext uri="{0D108BD9-81ED-4DB2-BD59-A6C34878D82A}">
                    <a16:rowId xmlns:a16="http://schemas.microsoft.com/office/drawing/2014/main" val="212110183"/>
                  </a:ext>
                </a:extLst>
              </a:tr>
              <a:tr h="653948">
                <a:tc>
                  <a:txBody>
                    <a:bodyPr/>
                    <a:lstStyle/>
                    <a:p>
                      <a:pPr algn="ctr"/>
                      <a:r>
                        <a:rPr lang="en-GB" sz="1400" b="1" dirty="0">
                          <a:solidFill>
                            <a:schemeClr val="bg1"/>
                          </a:solidFill>
                        </a:rPr>
                        <a:t>0% - 49%</a:t>
                      </a:r>
                    </a:p>
                  </a:txBody>
                  <a:tcPr>
                    <a:solidFill>
                      <a:srgbClr val="C00000"/>
                    </a:solidFill>
                  </a:tcPr>
                </a:tc>
                <a:tc>
                  <a:txBody>
                    <a:bodyPr/>
                    <a:lstStyle/>
                    <a:p>
                      <a:r>
                        <a:rPr lang="en-GB" sz="1400" b="0" dirty="0">
                          <a:solidFill>
                            <a:schemeClr val="tx1"/>
                          </a:solidFill>
                        </a:rPr>
                        <a:t>Lower levels of agreement reported, and improvement needed</a:t>
                      </a:r>
                    </a:p>
                  </a:txBody>
                  <a:tcPr/>
                </a:tc>
                <a:extLst>
                  <a:ext uri="{0D108BD9-81ED-4DB2-BD59-A6C34878D82A}">
                    <a16:rowId xmlns:a16="http://schemas.microsoft.com/office/drawing/2014/main" val="2298037196"/>
                  </a:ext>
                </a:extLst>
              </a:tr>
            </a:tbl>
          </a:graphicData>
        </a:graphic>
      </p:graphicFrame>
      <p:grpSp>
        <p:nvGrpSpPr>
          <p:cNvPr id="15" name="Group 14">
            <a:extLst>
              <a:ext uri="{FF2B5EF4-FFF2-40B4-BE49-F238E27FC236}">
                <a16:creationId xmlns:a16="http://schemas.microsoft.com/office/drawing/2014/main" id="{5E986A5E-8622-2096-39A2-0C18120A827B}"/>
              </a:ext>
            </a:extLst>
          </p:cNvPr>
          <p:cNvGrpSpPr/>
          <p:nvPr/>
        </p:nvGrpSpPr>
        <p:grpSpPr>
          <a:xfrm>
            <a:off x="555350" y="2505028"/>
            <a:ext cx="1599273" cy="1906483"/>
            <a:chOff x="558825" y="1683833"/>
            <a:chExt cx="1599273" cy="1906483"/>
          </a:xfrm>
        </p:grpSpPr>
        <p:sp>
          <p:nvSpPr>
            <p:cNvPr id="18" name="Rectangle 17">
              <a:extLst>
                <a:ext uri="{FF2B5EF4-FFF2-40B4-BE49-F238E27FC236}">
                  <a16:creationId xmlns:a16="http://schemas.microsoft.com/office/drawing/2014/main" id="{37C28A82-93B1-14A5-EC33-BEE95B858C13}"/>
                </a:ext>
              </a:extLst>
            </p:cNvPr>
            <p:cNvSpPr/>
            <p:nvPr/>
          </p:nvSpPr>
          <p:spPr>
            <a:xfrm>
              <a:off x="558825" y="1683833"/>
              <a:ext cx="1599273" cy="1906483"/>
            </a:xfrm>
            <a:prstGeom prst="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TextBox 19">
              <a:extLst>
                <a:ext uri="{FF2B5EF4-FFF2-40B4-BE49-F238E27FC236}">
                  <a16:creationId xmlns:a16="http://schemas.microsoft.com/office/drawing/2014/main" id="{237CCED1-DF3B-98B7-73DB-93B77AC9C9DC}"/>
                </a:ext>
              </a:extLst>
            </p:cNvPr>
            <p:cNvSpPr txBox="1"/>
            <p:nvPr/>
          </p:nvSpPr>
          <p:spPr>
            <a:xfrm>
              <a:off x="622739" y="2691032"/>
              <a:ext cx="1425742" cy="348915"/>
            </a:xfrm>
            <a:prstGeom prst="rect">
              <a:avLst/>
            </a:prstGeom>
            <a:ln>
              <a:noFill/>
            </a:ln>
          </p:spPr>
          <p:txBody>
            <a:bodyPr vert="horz" wrap="square" lIns="91440" tIns="45720" rIns="91440" bIns="45720" rtlCol="0">
              <a:noAutofit/>
            </a:bodyPr>
            <a:lstStyle/>
            <a:p>
              <a:pPr algn="ctr"/>
              <a:r>
                <a:rPr lang="en-GB" b="1" dirty="0">
                  <a:solidFill>
                    <a:srgbClr val="002060"/>
                  </a:solidFill>
                </a:rPr>
                <a:t>Your Team</a:t>
              </a:r>
            </a:p>
          </p:txBody>
        </p:sp>
        <p:sp>
          <p:nvSpPr>
            <p:cNvPr id="22" name="TextBox 21">
              <a:extLst>
                <a:ext uri="{FF2B5EF4-FFF2-40B4-BE49-F238E27FC236}">
                  <a16:creationId xmlns:a16="http://schemas.microsoft.com/office/drawing/2014/main" id="{B9306B0B-AC75-1821-E2AA-BFD6E83A5605}"/>
                </a:ext>
              </a:extLst>
            </p:cNvPr>
            <p:cNvSpPr txBox="1"/>
            <p:nvPr/>
          </p:nvSpPr>
          <p:spPr>
            <a:xfrm>
              <a:off x="880989" y="2972415"/>
              <a:ext cx="952636" cy="421105"/>
            </a:xfrm>
            <a:prstGeom prst="rect">
              <a:avLst/>
            </a:prstGeom>
            <a:ln>
              <a:noFill/>
            </a:ln>
          </p:spPr>
          <p:txBody>
            <a:bodyPr vert="horz" wrap="square" lIns="91440" tIns="45720" rIns="91440" bIns="45720" rtlCol="0" anchor="ctr">
              <a:noAutofit/>
            </a:bodyPr>
            <a:lstStyle/>
            <a:p>
              <a:pPr algn="ctr"/>
              <a:r>
                <a:rPr lang="en-GB" sz="2800" b="1" dirty="0">
                  <a:solidFill>
                    <a:srgbClr val="002060"/>
                  </a:solidFill>
                </a:rPr>
                <a:t>77%</a:t>
              </a:r>
            </a:p>
          </p:txBody>
        </p:sp>
      </p:grpSp>
      <p:grpSp>
        <p:nvGrpSpPr>
          <p:cNvPr id="24" name="Group 23">
            <a:extLst>
              <a:ext uri="{FF2B5EF4-FFF2-40B4-BE49-F238E27FC236}">
                <a16:creationId xmlns:a16="http://schemas.microsoft.com/office/drawing/2014/main" id="{A41F9EA5-DBF4-6A03-C89B-BC799C16BBB9}"/>
              </a:ext>
            </a:extLst>
          </p:cNvPr>
          <p:cNvGrpSpPr/>
          <p:nvPr/>
        </p:nvGrpSpPr>
        <p:grpSpPr>
          <a:xfrm>
            <a:off x="535974" y="4646242"/>
            <a:ext cx="1599273" cy="1906483"/>
            <a:chOff x="535974" y="4207330"/>
            <a:chExt cx="1599273" cy="1906483"/>
          </a:xfrm>
        </p:grpSpPr>
        <p:sp>
          <p:nvSpPr>
            <p:cNvPr id="25" name="Rectangle 24">
              <a:extLst>
                <a:ext uri="{FF2B5EF4-FFF2-40B4-BE49-F238E27FC236}">
                  <a16:creationId xmlns:a16="http://schemas.microsoft.com/office/drawing/2014/main" id="{D6D5E650-F51F-5E54-E48D-74F1F8D377ED}"/>
                </a:ext>
              </a:extLst>
            </p:cNvPr>
            <p:cNvSpPr/>
            <p:nvPr/>
          </p:nvSpPr>
          <p:spPr>
            <a:xfrm>
              <a:off x="535974" y="4207330"/>
              <a:ext cx="1599273" cy="1906483"/>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Box 25">
              <a:extLst>
                <a:ext uri="{FF2B5EF4-FFF2-40B4-BE49-F238E27FC236}">
                  <a16:creationId xmlns:a16="http://schemas.microsoft.com/office/drawing/2014/main" id="{CF35891D-E86E-65C9-B9F7-7D5D8E27EA7F}"/>
                </a:ext>
              </a:extLst>
            </p:cNvPr>
            <p:cNvSpPr txBox="1"/>
            <p:nvPr/>
          </p:nvSpPr>
          <p:spPr>
            <a:xfrm>
              <a:off x="653417" y="5216249"/>
              <a:ext cx="1425742" cy="348915"/>
            </a:xfrm>
            <a:prstGeom prst="rect">
              <a:avLst/>
            </a:prstGeom>
            <a:ln>
              <a:noFill/>
            </a:ln>
          </p:spPr>
          <p:txBody>
            <a:bodyPr vert="horz" wrap="square" lIns="91440" tIns="45720" rIns="91440" bIns="45720" rtlCol="0">
              <a:noAutofit/>
            </a:bodyPr>
            <a:lstStyle/>
            <a:p>
              <a:pPr algn="ctr"/>
              <a:r>
                <a:rPr lang="en-GB" b="1" dirty="0">
                  <a:solidFill>
                    <a:srgbClr val="002060"/>
                  </a:solidFill>
                </a:rPr>
                <a:t>Your Role</a:t>
              </a:r>
            </a:p>
          </p:txBody>
        </p:sp>
        <p:sp>
          <p:nvSpPr>
            <p:cNvPr id="27" name="TextBox 26">
              <a:extLst>
                <a:ext uri="{FF2B5EF4-FFF2-40B4-BE49-F238E27FC236}">
                  <a16:creationId xmlns:a16="http://schemas.microsoft.com/office/drawing/2014/main" id="{636DA99F-B11F-1260-DE48-F071F438B929}"/>
                </a:ext>
              </a:extLst>
            </p:cNvPr>
            <p:cNvSpPr txBox="1"/>
            <p:nvPr/>
          </p:nvSpPr>
          <p:spPr>
            <a:xfrm>
              <a:off x="928562" y="5470277"/>
              <a:ext cx="946546" cy="421105"/>
            </a:xfrm>
            <a:prstGeom prst="rect">
              <a:avLst/>
            </a:prstGeom>
            <a:ln>
              <a:noFill/>
            </a:ln>
          </p:spPr>
          <p:txBody>
            <a:bodyPr vert="horz" wrap="square" lIns="91440" tIns="45720" rIns="91440" bIns="45720" rtlCol="0" anchor="ctr">
              <a:noAutofit/>
            </a:bodyPr>
            <a:lstStyle/>
            <a:p>
              <a:pPr algn="ctr"/>
              <a:r>
                <a:rPr lang="en-GB" sz="2800" b="1" dirty="0">
                  <a:solidFill>
                    <a:srgbClr val="002060"/>
                  </a:solidFill>
                </a:rPr>
                <a:t>55%</a:t>
              </a:r>
            </a:p>
          </p:txBody>
        </p:sp>
      </p:grpSp>
      <p:grpSp>
        <p:nvGrpSpPr>
          <p:cNvPr id="28" name="Group 27">
            <a:extLst>
              <a:ext uri="{FF2B5EF4-FFF2-40B4-BE49-F238E27FC236}">
                <a16:creationId xmlns:a16="http://schemas.microsoft.com/office/drawing/2014/main" id="{305EC4CB-EBB4-44BB-D875-BEA83F878773}"/>
              </a:ext>
            </a:extLst>
          </p:cNvPr>
          <p:cNvGrpSpPr/>
          <p:nvPr/>
        </p:nvGrpSpPr>
        <p:grpSpPr>
          <a:xfrm>
            <a:off x="2601048" y="4661563"/>
            <a:ext cx="1835758" cy="1906483"/>
            <a:chOff x="2601048" y="4222651"/>
            <a:chExt cx="1835758" cy="1906483"/>
          </a:xfrm>
        </p:grpSpPr>
        <p:sp>
          <p:nvSpPr>
            <p:cNvPr id="35" name="Rectangle 34">
              <a:extLst>
                <a:ext uri="{FF2B5EF4-FFF2-40B4-BE49-F238E27FC236}">
                  <a16:creationId xmlns:a16="http://schemas.microsoft.com/office/drawing/2014/main" id="{BE73C3E7-0EBA-57EC-CCA8-B1208147E611}"/>
                </a:ext>
              </a:extLst>
            </p:cNvPr>
            <p:cNvSpPr/>
            <p:nvPr/>
          </p:nvSpPr>
          <p:spPr>
            <a:xfrm>
              <a:off x="2672734" y="4222651"/>
              <a:ext cx="1599273" cy="1906483"/>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TextBox 39">
              <a:extLst>
                <a:ext uri="{FF2B5EF4-FFF2-40B4-BE49-F238E27FC236}">
                  <a16:creationId xmlns:a16="http://schemas.microsoft.com/office/drawing/2014/main" id="{678F2E7C-3EB8-4420-C7DB-C921C3AE4F7A}"/>
                </a:ext>
              </a:extLst>
            </p:cNvPr>
            <p:cNvSpPr txBox="1"/>
            <p:nvPr/>
          </p:nvSpPr>
          <p:spPr>
            <a:xfrm>
              <a:off x="2601048" y="5248285"/>
              <a:ext cx="1835758" cy="369542"/>
            </a:xfrm>
            <a:prstGeom prst="rect">
              <a:avLst/>
            </a:prstGeom>
            <a:ln>
              <a:noFill/>
            </a:ln>
          </p:spPr>
          <p:txBody>
            <a:bodyPr vert="horz" wrap="square" lIns="91440" tIns="45720" rIns="91440" bIns="45720" rtlCol="0">
              <a:noAutofit/>
            </a:bodyPr>
            <a:lstStyle/>
            <a:p>
              <a:pPr algn="ctr"/>
              <a:r>
                <a:rPr lang="en-GB" sz="1400" b="1" dirty="0">
                  <a:solidFill>
                    <a:srgbClr val="002060"/>
                  </a:solidFill>
                </a:rPr>
                <a:t>Our Organisation</a:t>
              </a:r>
            </a:p>
          </p:txBody>
        </p:sp>
        <p:sp>
          <p:nvSpPr>
            <p:cNvPr id="41" name="TextBox 40">
              <a:extLst>
                <a:ext uri="{FF2B5EF4-FFF2-40B4-BE49-F238E27FC236}">
                  <a16:creationId xmlns:a16="http://schemas.microsoft.com/office/drawing/2014/main" id="{7C4D6AF3-7128-EE0E-864C-0FF7C9CC32F9}"/>
                </a:ext>
              </a:extLst>
            </p:cNvPr>
            <p:cNvSpPr txBox="1"/>
            <p:nvPr/>
          </p:nvSpPr>
          <p:spPr>
            <a:xfrm>
              <a:off x="3038759" y="5463818"/>
              <a:ext cx="1040809" cy="421105"/>
            </a:xfrm>
            <a:prstGeom prst="rect">
              <a:avLst/>
            </a:prstGeom>
            <a:ln>
              <a:noFill/>
            </a:ln>
          </p:spPr>
          <p:txBody>
            <a:bodyPr vert="horz" wrap="square" lIns="91440" tIns="45720" rIns="91440" bIns="45720" rtlCol="0" anchor="ctr">
              <a:noAutofit/>
            </a:bodyPr>
            <a:lstStyle/>
            <a:p>
              <a:pPr algn="ctr"/>
              <a:r>
                <a:rPr lang="en-GB" sz="2800" b="1" dirty="0">
                  <a:solidFill>
                    <a:srgbClr val="002060"/>
                  </a:solidFill>
                </a:rPr>
                <a:t>43%</a:t>
              </a:r>
            </a:p>
          </p:txBody>
        </p:sp>
      </p:grpSp>
      <p:pic>
        <p:nvPicPr>
          <p:cNvPr id="43" name="Picture 42">
            <a:extLst>
              <a:ext uri="{FF2B5EF4-FFF2-40B4-BE49-F238E27FC236}">
                <a16:creationId xmlns:a16="http://schemas.microsoft.com/office/drawing/2014/main" id="{6B8EA7AB-48DA-5D7B-582F-B380AF8606AC}"/>
              </a:ext>
            </a:extLst>
          </p:cNvPr>
          <p:cNvPicPr>
            <a:picLocks noChangeAspect="1"/>
          </p:cNvPicPr>
          <p:nvPr/>
        </p:nvPicPr>
        <p:blipFill rotWithShape="1">
          <a:blip r:embed="rId5">
            <a:alphaModFix/>
          </a:blip>
          <a:srcRect l="2487" t="32974" r="81512" b="13821"/>
          <a:stretch/>
        </p:blipFill>
        <p:spPr>
          <a:xfrm>
            <a:off x="2893306" y="4797993"/>
            <a:ext cx="1176338" cy="918167"/>
          </a:xfrm>
          <a:prstGeom prst="hexagon">
            <a:avLst>
              <a:gd name="adj" fmla="val 27776"/>
              <a:gd name="vf" fmla="val 115470"/>
            </a:avLst>
          </a:prstGeom>
          <a:gradFill>
            <a:gsLst>
              <a:gs pos="0">
                <a:srgbClr val="C0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pic>
      <p:pic>
        <p:nvPicPr>
          <p:cNvPr id="44" name="Picture 43">
            <a:extLst>
              <a:ext uri="{FF2B5EF4-FFF2-40B4-BE49-F238E27FC236}">
                <a16:creationId xmlns:a16="http://schemas.microsoft.com/office/drawing/2014/main" id="{B6356FAA-5E8D-AF7F-FC4D-6A010301237F}"/>
              </a:ext>
            </a:extLst>
          </p:cNvPr>
          <p:cNvPicPr>
            <a:picLocks noChangeAspect="1"/>
          </p:cNvPicPr>
          <p:nvPr/>
        </p:nvPicPr>
        <p:blipFill>
          <a:blip r:embed="rId4"/>
          <a:srcRect l="17709" t="9425" r="67272" b="42327"/>
          <a:stretch/>
        </p:blipFill>
        <p:spPr>
          <a:xfrm>
            <a:off x="2906872" y="2620738"/>
            <a:ext cx="1149209" cy="872378"/>
          </a:xfrm>
          <a:prstGeom prst="hexagon">
            <a:avLst/>
          </a:prstGeom>
        </p:spPr>
      </p:pic>
      <p:pic>
        <p:nvPicPr>
          <p:cNvPr id="45" name="Picture 44">
            <a:extLst>
              <a:ext uri="{FF2B5EF4-FFF2-40B4-BE49-F238E27FC236}">
                <a16:creationId xmlns:a16="http://schemas.microsoft.com/office/drawing/2014/main" id="{FE583D8E-30EA-E027-3E3A-85EF62040BF0}"/>
              </a:ext>
            </a:extLst>
          </p:cNvPr>
          <p:cNvPicPr>
            <a:picLocks noChangeAspect="1"/>
          </p:cNvPicPr>
          <p:nvPr/>
        </p:nvPicPr>
        <p:blipFill>
          <a:blip r:embed="rId4"/>
          <a:srcRect l="32452" t="34427" r="51911" b="12666"/>
          <a:stretch/>
        </p:blipFill>
        <p:spPr>
          <a:xfrm>
            <a:off x="737430" y="4764563"/>
            <a:ext cx="1202727" cy="909895"/>
          </a:xfrm>
          <a:prstGeom prst="hexagon">
            <a:avLst>
              <a:gd name="adj" fmla="val 27776"/>
              <a:gd name="vf" fmla="val 115470"/>
            </a:avLst>
          </a:prstGeom>
        </p:spPr>
      </p:pic>
      <p:pic>
        <p:nvPicPr>
          <p:cNvPr id="48" name="Picture 47">
            <a:extLst>
              <a:ext uri="{FF2B5EF4-FFF2-40B4-BE49-F238E27FC236}">
                <a16:creationId xmlns:a16="http://schemas.microsoft.com/office/drawing/2014/main" id="{ADB9F431-5E3C-B450-A4D7-BCBED3C6B1D7}"/>
              </a:ext>
            </a:extLst>
          </p:cNvPr>
          <p:cNvPicPr>
            <a:picLocks noChangeAspect="1"/>
          </p:cNvPicPr>
          <p:nvPr/>
        </p:nvPicPr>
        <p:blipFill>
          <a:blip r:embed="rId4"/>
          <a:srcRect l="66616" t="10710" r="17590" b="36677"/>
          <a:stretch/>
        </p:blipFill>
        <p:spPr>
          <a:xfrm>
            <a:off x="792419" y="2563774"/>
            <a:ext cx="1147738" cy="939201"/>
          </a:xfrm>
          <a:prstGeom prst="hexagon">
            <a:avLst>
              <a:gd name="adj" fmla="val 27776"/>
              <a:gd name="vf" fmla="val 115470"/>
            </a:avLst>
          </a:prstGeom>
        </p:spPr>
      </p:pic>
      <p:sp>
        <p:nvSpPr>
          <p:cNvPr id="49" name="TextBox 48">
            <a:extLst>
              <a:ext uri="{FF2B5EF4-FFF2-40B4-BE49-F238E27FC236}">
                <a16:creationId xmlns:a16="http://schemas.microsoft.com/office/drawing/2014/main" id="{252BEF1E-34C7-9207-CC3F-67AFC62563D0}"/>
              </a:ext>
            </a:extLst>
          </p:cNvPr>
          <p:cNvSpPr txBox="1"/>
          <p:nvPr/>
        </p:nvSpPr>
        <p:spPr>
          <a:xfrm>
            <a:off x="6801324" y="1506244"/>
            <a:ext cx="4395707" cy="2554545"/>
          </a:xfrm>
          <a:prstGeom prst="rect">
            <a:avLst/>
          </a:prstGeom>
          <a:noFill/>
          <a:ln>
            <a:solidFill>
              <a:schemeClr val="bg2"/>
            </a:solidFill>
          </a:ln>
        </p:spPr>
        <p:txBody>
          <a:bodyPr wrap="square" rtlCol="0">
            <a:spAutoFit/>
          </a:bodyPr>
          <a:lstStyle/>
          <a:p>
            <a:r>
              <a:rPr lang="en-US" b="1" dirty="0">
                <a:solidFill>
                  <a:srgbClr val="002060"/>
                </a:solidFill>
              </a:rPr>
              <a:t>Top Level Insights</a:t>
            </a:r>
          </a:p>
          <a:p>
            <a:endParaRPr lang="en-US" sz="1400" dirty="0"/>
          </a:p>
          <a:p>
            <a:pPr marL="171450" indent="-171450">
              <a:buFont typeface="Arial" panose="020B0604020202020204" pitchFamily="34" charset="0"/>
              <a:buChar char="•"/>
            </a:pPr>
            <a:r>
              <a:rPr lang="en-US" sz="1400" dirty="0"/>
              <a:t>Overall, views on teams and team working were the most positive. </a:t>
            </a:r>
          </a:p>
          <a:p>
            <a:endParaRPr lang="en-US" sz="700" dirty="0"/>
          </a:p>
          <a:p>
            <a:pPr marL="171450" indent="-171450">
              <a:buFont typeface="Arial" panose="020B0604020202020204" pitchFamily="34" charset="0"/>
              <a:buChar char="•"/>
            </a:pPr>
            <a:r>
              <a:rPr lang="en-US" sz="1400" dirty="0"/>
              <a:t> Views on the organisation in general and SMT leaders show the greatest opportunity for improvement.</a:t>
            </a:r>
            <a:endParaRPr lang="en-US" sz="1400" dirty="0">
              <a:highlight>
                <a:srgbClr val="FFFF00"/>
              </a:highlight>
            </a:endParaRPr>
          </a:p>
          <a:p>
            <a:endParaRPr lang="en-US" sz="900" dirty="0"/>
          </a:p>
          <a:p>
            <a:pPr marL="171450" indent="-171450">
              <a:buFont typeface="Arial" panose="020B0604020202020204" pitchFamily="34" charset="0"/>
              <a:buChar char="•"/>
            </a:pPr>
            <a:r>
              <a:rPr lang="en-US" sz="1400" dirty="0"/>
              <a:t>Moderate levels of positivity reported for other aspects, showing scope for improvement in several areas.</a:t>
            </a:r>
          </a:p>
        </p:txBody>
      </p:sp>
      <p:sp>
        <p:nvSpPr>
          <p:cNvPr id="16" name="Rectangle 15">
            <a:extLst>
              <a:ext uri="{FF2B5EF4-FFF2-40B4-BE49-F238E27FC236}">
                <a16:creationId xmlns:a16="http://schemas.microsoft.com/office/drawing/2014/main" id="{F70E9BCD-9A19-67F4-2115-01927F2FE4B7}"/>
              </a:ext>
            </a:extLst>
          </p:cNvPr>
          <p:cNvSpPr/>
          <p:nvPr/>
        </p:nvSpPr>
        <p:spPr>
          <a:xfrm flipV="1">
            <a:off x="0" y="866744"/>
            <a:ext cx="9570860" cy="45719"/>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32D779AC-FF04-5229-657F-07C2FE674673}"/>
              </a:ext>
            </a:extLst>
          </p:cNvPr>
          <p:cNvSpPr txBox="1"/>
          <p:nvPr/>
        </p:nvSpPr>
        <p:spPr>
          <a:xfrm>
            <a:off x="83127" y="103687"/>
            <a:ext cx="8070273" cy="646331"/>
          </a:xfrm>
          <a:prstGeom prst="rect">
            <a:avLst/>
          </a:prstGeom>
          <a:noFill/>
        </p:spPr>
        <p:txBody>
          <a:bodyPr wrap="square" rtlCol="0">
            <a:spAutoFit/>
          </a:bodyPr>
          <a:lstStyle/>
          <a:p>
            <a:r>
              <a:rPr lang="en-GB" sz="3600" dirty="0">
                <a:solidFill>
                  <a:srgbClr val="002060"/>
                </a:solidFill>
              </a:rPr>
              <a:t>Headline Summary</a:t>
            </a:r>
          </a:p>
        </p:txBody>
      </p:sp>
      <p:sp>
        <p:nvSpPr>
          <p:cNvPr id="19" name="TextBox 18">
            <a:extLst>
              <a:ext uri="{FF2B5EF4-FFF2-40B4-BE49-F238E27FC236}">
                <a16:creationId xmlns:a16="http://schemas.microsoft.com/office/drawing/2014/main" id="{412161C0-DCBA-FB6C-FBDC-3E42CF85EA63}"/>
              </a:ext>
            </a:extLst>
          </p:cNvPr>
          <p:cNvSpPr txBox="1"/>
          <p:nvPr/>
        </p:nvSpPr>
        <p:spPr>
          <a:xfrm>
            <a:off x="5170457" y="3877261"/>
            <a:ext cx="1108925" cy="421105"/>
          </a:xfrm>
          <a:prstGeom prst="rect">
            <a:avLst/>
          </a:prstGeom>
          <a:ln>
            <a:noFill/>
          </a:ln>
        </p:spPr>
        <p:txBody>
          <a:bodyPr vert="horz" wrap="square" lIns="91440" tIns="45720" rIns="91440" bIns="45720" rtlCol="0" anchor="ctr">
            <a:noAutofit/>
          </a:bodyPr>
          <a:lstStyle/>
          <a:p>
            <a:pPr algn="ctr"/>
            <a:r>
              <a:rPr lang="en-GB" sz="2800" b="1" dirty="0">
                <a:solidFill>
                  <a:srgbClr val="002060"/>
                </a:solidFill>
              </a:rPr>
              <a:t>65%</a:t>
            </a:r>
          </a:p>
        </p:txBody>
      </p:sp>
      <p:grpSp>
        <p:nvGrpSpPr>
          <p:cNvPr id="21" name="Group 20">
            <a:extLst>
              <a:ext uri="{FF2B5EF4-FFF2-40B4-BE49-F238E27FC236}">
                <a16:creationId xmlns:a16="http://schemas.microsoft.com/office/drawing/2014/main" id="{384EE0D0-45CB-D6CF-DAE0-60EE7955E467}"/>
              </a:ext>
            </a:extLst>
          </p:cNvPr>
          <p:cNvGrpSpPr/>
          <p:nvPr/>
        </p:nvGrpSpPr>
        <p:grpSpPr>
          <a:xfrm>
            <a:off x="4610080" y="4668419"/>
            <a:ext cx="2079097" cy="1906483"/>
            <a:chOff x="4609285" y="4215748"/>
            <a:chExt cx="2079097" cy="1906483"/>
          </a:xfrm>
        </p:grpSpPr>
        <p:sp>
          <p:nvSpPr>
            <p:cNvPr id="23" name="Rectangle 22">
              <a:extLst>
                <a:ext uri="{FF2B5EF4-FFF2-40B4-BE49-F238E27FC236}">
                  <a16:creationId xmlns:a16="http://schemas.microsoft.com/office/drawing/2014/main" id="{3E46635A-3AE1-F71B-0C55-916F7E9013BC}"/>
                </a:ext>
              </a:extLst>
            </p:cNvPr>
            <p:cNvSpPr/>
            <p:nvPr/>
          </p:nvSpPr>
          <p:spPr>
            <a:xfrm>
              <a:off x="4823921" y="4215748"/>
              <a:ext cx="1599273" cy="1906483"/>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TextBox 28">
              <a:extLst>
                <a:ext uri="{FF2B5EF4-FFF2-40B4-BE49-F238E27FC236}">
                  <a16:creationId xmlns:a16="http://schemas.microsoft.com/office/drawing/2014/main" id="{3DF6FAE0-9512-108B-F822-636A9A46DC52}"/>
                </a:ext>
              </a:extLst>
            </p:cNvPr>
            <p:cNvSpPr txBox="1"/>
            <p:nvPr/>
          </p:nvSpPr>
          <p:spPr>
            <a:xfrm>
              <a:off x="4609285" y="5204996"/>
              <a:ext cx="2079097" cy="845366"/>
            </a:xfrm>
            <a:prstGeom prst="rect">
              <a:avLst/>
            </a:prstGeom>
          </p:spPr>
          <p:txBody>
            <a:bodyPr vert="horz" wrap="square" lIns="91440" tIns="45720" rIns="91440" bIns="45720" rtlCol="0">
              <a:noAutofit/>
            </a:bodyPr>
            <a:lstStyle/>
            <a:p>
              <a:pPr algn="ctr"/>
              <a:r>
                <a:rPr lang="en-GB" sz="1400" b="1" dirty="0">
                  <a:solidFill>
                    <a:srgbClr val="002060"/>
                  </a:solidFill>
                </a:rPr>
                <a:t>Our Leaders SMT </a:t>
              </a:r>
            </a:p>
            <a:p>
              <a:pPr algn="ctr"/>
              <a:endParaRPr lang="en-GB" b="1" dirty="0"/>
            </a:p>
          </p:txBody>
        </p:sp>
      </p:grpSp>
      <p:pic>
        <p:nvPicPr>
          <p:cNvPr id="30" name="Picture 29">
            <a:extLst>
              <a:ext uri="{FF2B5EF4-FFF2-40B4-BE49-F238E27FC236}">
                <a16:creationId xmlns:a16="http://schemas.microsoft.com/office/drawing/2014/main" id="{49263284-BEA3-A7A9-341E-71C418457343}"/>
              </a:ext>
            </a:extLst>
          </p:cNvPr>
          <p:cNvPicPr>
            <a:picLocks noChangeAspect="1"/>
          </p:cNvPicPr>
          <p:nvPr/>
        </p:nvPicPr>
        <p:blipFill>
          <a:blip r:embed="rId4"/>
          <a:srcRect l="51529" t="34407" r="32836" b="11689"/>
          <a:stretch/>
        </p:blipFill>
        <p:spPr>
          <a:xfrm>
            <a:off x="5123684" y="4780639"/>
            <a:ext cx="1155698" cy="897609"/>
          </a:xfrm>
          <a:prstGeom prst="hexagon">
            <a:avLst>
              <a:gd name="adj" fmla="val 27776"/>
              <a:gd name="vf" fmla="val 115470"/>
            </a:avLst>
          </a:prstGeom>
        </p:spPr>
      </p:pic>
      <p:sp>
        <p:nvSpPr>
          <p:cNvPr id="31" name="TextBox 30">
            <a:extLst>
              <a:ext uri="{FF2B5EF4-FFF2-40B4-BE49-F238E27FC236}">
                <a16:creationId xmlns:a16="http://schemas.microsoft.com/office/drawing/2014/main" id="{60F9A9C3-6DFE-4F2D-4859-D822397CFEB9}"/>
              </a:ext>
            </a:extLst>
          </p:cNvPr>
          <p:cNvSpPr txBox="1"/>
          <p:nvPr/>
        </p:nvSpPr>
        <p:spPr>
          <a:xfrm>
            <a:off x="5195922" y="5899106"/>
            <a:ext cx="1040809" cy="421105"/>
          </a:xfrm>
          <a:prstGeom prst="rect">
            <a:avLst/>
          </a:prstGeom>
          <a:ln>
            <a:noFill/>
          </a:ln>
        </p:spPr>
        <p:txBody>
          <a:bodyPr vert="horz" wrap="square" lIns="91440" tIns="45720" rIns="91440" bIns="45720" rtlCol="0" anchor="ctr">
            <a:noAutofit/>
          </a:bodyPr>
          <a:lstStyle/>
          <a:p>
            <a:pPr algn="ctr"/>
            <a:r>
              <a:rPr lang="en-GB" sz="2800" b="1" dirty="0">
                <a:solidFill>
                  <a:srgbClr val="002060"/>
                </a:solidFill>
              </a:rPr>
              <a:t>36%</a:t>
            </a:r>
          </a:p>
        </p:txBody>
      </p:sp>
      <p:sp>
        <p:nvSpPr>
          <p:cNvPr id="32" name="Rectangle 31">
            <a:extLst>
              <a:ext uri="{FF2B5EF4-FFF2-40B4-BE49-F238E27FC236}">
                <a16:creationId xmlns:a16="http://schemas.microsoft.com/office/drawing/2014/main" id="{44A52206-D304-284E-97E3-708335396AED}"/>
              </a:ext>
            </a:extLst>
          </p:cNvPr>
          <p:cNvSpPr/>
          <p:nvPr/>
        </p:nvSpPr>
        <p:spPr>
          <a:xfrm>
            <a:off x="479270" y="1506319"/>
            <a:ext cx="6097021" cy="5169437"/>
          </a:xfrm>
          <a:prstGeom prst="rect">
            <a:avLst/>
          </a:prstGeom>
          <a:no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TextBox 32">
            <a:extLst>
              <a:ext uri="{FF2B5EF4-FFF2-40B4-BE49-F238E27FC236}">
                <a16:creationId xmlns:a16="http://schemas.microsoft.com/office/drawing/2014/main" id="{86E5787F-814F-684A-14C7-563A7567B58B}"/>
              </a:ext>
            </a:extLst>
          </p:cNvPr>
          <p:cNvSpPr txBox="1"/>
          <p:nvPr/>
        </p:nvSpPr>
        <p:spPr>
          <a:xfrm>
            <a:off x="555349" y="1579418"/>
            <a:ext cx="4529183" cy="707886"/>
          </a:xfrm>
          <a:prstGeom prst="rect">
            <a:avLst/>
          </a:prstGeom>
          <a:noFill/>
        </p:spPr>
        <p:txBody>
          <a:bodyPr wrap="square" rtlCol="0">
            <a:spAutoFit/>
          </a:bodyPr>
          <a:lstStyle/>
          <a:p>
            <a:r>
              <a:rPr lang="en-GB" sz="2400" dirty="0"/>
              <a:t>OVERALL ENGAGEMENT INDEX </a:t>
            </a:r>
          </a:p>
          <a:p>
            <a:r>
              <a:rPr lang="en-GB" sz="1600" dirty="0"/>
              <a:t>Average agreement across all themes</a:t>
            </a:r>
          </a:p>
        </p:txBody>
      </p:sp>
      <p:sp>
        <p:nvSpPr>
          <p:cNvPr id="34" name="TextBox 33">
            <a:extLst>
              <a:ext uri="{FF2B5EF4-FFF2-40B4-BE49-F238E27FC236}">
                <a16:creationId xmlns:a16="http://schemas.microsoft.com/office/drawing/2014/main" id="{4B0EC61B-0C7E-2784-7D5B-99CC26A1E426}"/>
              </a:ext>
            </a:extLst>
          </p:cNvPr>
          <p:cNvSpPr txBox="1"/>
          <p:nvPr/>
        </p:nvSpPr>
        <p:spPr>
          <a:xfrm>
            <a:off x="4951491" y="1652920"/>
            <a:ext cx="1531671" cy="620622"/>
          </a:xfrm>
          <a:prstGeom prst="rect">
            <a:avLst/>
          </a:prstGeom>
          <a:ln>
            <a:noFill/>
          </a:ln>
        </p:spPr>
        <p:txBody>
          <a:bodyPr vert="horz" wrap="square" lIns="91440" tIns="45720" rIns="91440" bIns="45720" rtlCol="0" anchor="ctr">
            <a:noAutofit/>
          </a:bodyPr>
          <a:lstStyle/>
          <a:p>
            <a:pPr algn="ctr"/>
            <a:r>
              <a:rPr lang="en-GB" sz="5400" b="1" dirty="0">
                <a:solidFill>
                  <a:srgbClr val="002060"/>
                </a:solidFill>
              </a:rPr>
              <a:t>57%</a:t>
            </a:r>
          </a:p>
        </p:txBody>
      </p:sp>
      <p:sp>
        <p:nvSpPr>
          <p:cNvPr id="36" name="TextBox 35">
            <a:extLst>
              <a:ext uri="{FF2B5EF4-FFF2-40B4-BE49-F238E27FC236}">
                <a16:creationId xmlns:a16="http://schemas.microsoft.com/office/drawing/2014/main" id="{F4DA4837-C7E7-0306-CAB6-95C912C0AF72}"/>
              </a:ext>
            </a:extLst>
          </p:cNvPr>
          <p:cNvSpPr txBox="1"/>
          <p:nvPr/>
        </p:nvSpPr>
        <p:spPr>
          <a:xfrm>
            <a:off x="6801324" y="4298366"/>
            <a:ext cx="2850676" cy="370053"/>
          </a:xfrm>
          <a:prstGeom prst="rect">
            <a:avLst/>
          </a:prstGeom>
          <a:noFill/>
        </p:spPr>
        <p:txBody>
          <a:bodyPr wrap="square" rtlCol="0">
            <a:spAutoFit/>
          </a:bodyPr>
          <a:lstStyle/>
          <a:p>
            <a:r>
              <a:rPr lang="en-GB" b="1" dirty="0">
                <a:solidFill>
                  <a:srgbClr val="002060"/>
                </a:solidFill>
              </a:rPr>
              <a:t>Levels of Engagement</a:t>
            </a:r>
          </a:p>
        </p:txBody>
      </p:sp>
      <p:sp>
        <p:nvSpPr>
          <p:cNvPr id="38" name="Footer Placeholder 38">
            <a:extLst>
              <a:ext uri="{FF2B5EF4-FFF2-40B4-BE49-F238E27FC236}">
                <a16:creationId xmlns:a16="http://schemas.microsoft.com/office/drawing/2014/main" id="{ED5D8C48-8F27-1F30-931E-5CC764074112}"/>
              </a:ext>
            </a:extLst>
          </p:cNvPr>
          <p:cNvSpPr>
            <a:spLocks noGrp="1"/>
          </p:cNvSpPr>
          <p:nvPr>
            <p:ph type="ftr" sz="quarter" idx="11"/>
          </p:nvPr>
        </p:nvSpPr>
        <p:spPr>
          <a:xfrm>
            <a:off x="3924358" y="186780"/>
            <a:ext cx="4114800" cy="109911"/>
          </a:xfrm>
        </p:spPr>
        <p:txBody>
          <a:bodyPr/>
          <a:lstStyle/>
          <a:p>
            <a:r>
              <a:rPr lang="en-GB" b="1">
                <a:solidFill>
                  <a:srgbClr val="FF0000"/>
                </a:solidFill>
                <a:latin typeface="Times New Roman" panose="02020603050405020304" pitchFamily="18" charset="0"/>
              </a:rPr>
              <a:t>
OFFICIAL</a:t>
            </a:r>
            <a:endParaRPr lang="en-GB" b="1" dirty="0">
              <a:solidFill>
                <a:srgbClr val="FF0000"/>
              </a:solidFill>
              <a:latin typeface="Times New Roman" panose="02020603050405020304" pitchFamily="18" charset="0"/>
            </a:endParaRPr>
          </a:p>
        </p:txBody>
      </p:sp>
    </p:spTree>
    <p:extLst>
      <p:ext uri="{BB962C8B-B14F-4D97-AF65-F5344CB8AC3E}">
        <p14:creationId xmlns:p14="http://schemas.microsoft.com/office/powerpoint/2010/main" val="3545336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8F21476-2559-C764-3BAC-7AAB227C3497}"/>
              </a:ext>
            </a:extLst>
          </p:cNvPr>
          <p:cNvPicPr>
            <a:picLocks noChangeAspect="1"/>
          </p:cNvPicPr>
          <p:nvPr/>
        </p:nvPicPr>
        <p:blipFill>
          <a:blip r:embed="rId2"/>
          <a:stretch>
            <a:fillRect/>
          </a:stretch>
        </p:blipFill>
        <p:spPr>
          <a:xfrm>
            <a:off x="10784667" y="90292"/>
            <a:ext cx="1156482" cy="1175135"/>
          </a:xfrm>
          <a:prstGeom prst="rect">
            <a:avLst/>
          </a:prstGeom>
        </p:spPr>
      </p:pic>
      <p:pic>
        <p:nvPicPr>
          <p:cNvPr id="3" name="Picture 2">
            <a:extLst>
              <a:ext uri="{FF2B5EF4-FFF2-40B4-BE49-F238E27FC236}">
                <a16:creationId xmlns:a16="http://schemas.microsoft.com/office/drawing/2014/main" id="{D33C6231-DD79-A8B4-04BA-2C561CC34E1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18829" y="103687"/>
            <a:ext cx="722582" cy="1185434"/>
          </a:xfrm>
          <a:prstGeom prst="rect">
            <a:avLst/>
          </a:prstGeom>
        </p:spPr>
      </p:pic>
      <p:sp>
        <p:nvSpPr>
          <p:cNvPr id="16" name="Rectangle 15">
            <a:extLst>
              <a:ext uri="{FF2B5EF4-FFF2-40B4-BE49-F238E27FC236}">
                <a16:creationId xmlns:a16="http://schemas.microsoft.com/office/drawing/2014/main" id="{F70E9BCD-9A19-67F4-2115-01927F2FE4B7}"/>
              </a:ext>
            </a:extLst>
          </p:cNvPr>
          <p:cNvSpPr/>
          <p:nvPr/>
        </p:nvSpPr>
        <p:spPr>
          <a:xfrm flipV="1">
            <a:off x="0" y="866744"/>
            <a:ext cx="9570860" cy="45719"/>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32D779AC-FF04-5229-657F-07C2FE674673}"/>
              </a:ext>
            </a:extLst>
          </p:cNvPr>
          <p:cNvSpPr txBox="1"/>
          <p:nvPr/>
        </p:nvSpPr>
        <p:spPr>
          <a:xfrm>
            <a:off x="83127" y="103687"/>
            <a:ext cx="8070273" cy="646331"/>
          </a:xfrm>
          <a:prstGeom prst="rect">
            <a:avLst/>
          </a:prstGeom>
          <a:noFill/>
        </p:spPr>
        <p:txBody>
          <a:bodyPr wrap="square" rtlCol="0">
            <a:spAutoFit/>
          </a:bodyPr>
          <a:lstStyle/>
          <a:p>
            <a:r>
              <a:rPr lang="en-GB" sz="3600" dirty="0">
                <a:solidFill>
                  <a:srgbClr val="002060"/>
                </a:solidFill>
              </a:rPr>
              <a:t>Theme Headlines</a:t>
            </a:r>
          </a:p>
        </p:txBody>
      </p:sp>
      <p:sp>
        <p:nvSpPr>
          <p:cNvPr id="14" name="Footer Placeholder 38">
            <a:extLst>
              <a:ext uri="{FF2B5EF4-FFF2-40B4-BE49-F238E27FC236}">
                <a16:creationId xmlns:a16="http://schemas.microsoft.com/office/drawing/2014/main" id="{A9E7449B-F876-CC9B-EF92-DB34A4AECE41}"/>
              </a:ext>
            </a:extLst>
          </p:cNvPr>
          <p:cNvSpPr>
            <a:spLocks noGrp="1"/>
          </p:cNvSpPr>
          <p:nvPr>
            <p:ph type="ftr" sz="quarter" idx="11"/>
          </p:nvPr>
        </p:nvSpPr>
        <p:spPr>
          <a:xfrm>
            <a:off x="3924358" y="186780"/>
            <a:ext cx="4114800" cy="109911"/>
          </a:xfrm>
        </p:spPr>
        <p:txBody>
          <a:bodyPr/>
          <a:lstStyle/>
          <a:p>
            <a:r>
              <a:rPr lang="en-GB" b="1">
                <a:solidFill>
                  <a:srgbClr val="FF0000"/>
                </a:solidFill>
                <a:latin typeface="Times New Roman" panose="02020603050405020304" pitchFamily="18" charset="0"/>
              </a:rPr>
              <a:t>
OFFICIAL</a:t>
            </a:r>
            <a:endParaRPr lang="en-GB" b="1" dirty="0">
              <a:solidFill>
                <a:srgbClr val="FF0000"/>
              </a:solidFill>
              <a:latin typeface="Times New Roman" panose="02020603050405020304" pitchFamily="18" charset="0"/>
            </a:endParaRPr>
          </a:p>
        </p:txBody>
      </p:sp>
      <p:pic>
        <p:nvPicPr>
          <p:cNvPr id="39" name="Picture 38">
            <a:extLst>
              <a:ext uri="{FF2B5EF4-FFF2-40B4-BE49-F238E27FC236}">
                <a16:creationId xmlns:a16="http://schemas.microsoft.com/office/drawing/2014/main" id="{8E1C4A03-462B-9AA4-5540-72C9EA855F31}"/>
              </a:ext>
            </a:extLst>
          </p:cNvPr>
          <p:cNvPicPr>
            <a:picLocks noChangeAspect="1"/>
          </p:cNvPicPr>
          <p:nvPr/>
        </p:nvPicPr>
        <p:blipFill>
          <a:blip r:embed="rId4"/>
          <a:srcRect l="66616" t="10710" r="17590" b="36677"/>
          <a:stretch/>
        </p:blipFill>
        <p:spPr>
          <a:xfrm>
            <a:off x="788768" y="1534098"/>
            <a:ext cx="1362904" cy="1115273"/>
          </a:xfrm>
          <a:prstGeom prst="hexagon">
            <a:avLst>
              <a:gd name="adj" fmla="val 27776"/>
              <a:gd name="vf" fmla="val 115470"/>
            </a:avLst>
          </a:prstGeom>
        </p:spPr>
      </p:pic>
      <p:sp>
        <p:nvSpPr>
          <p:cNvPr id="50" name="Text Placeholder 4">
            <a:extLst>
              <a:ext uri="{FF2B5EF4-FFF2-40B4-BE49-F238E27FC236}">
                <a16:creationId xmlns:a16="http://schemas.microsoft.com/office/drawing/2014/main" id="{8E1272BF-9AD5-0C1D-FCB2-403CB03882D1}"/>
              </a:ext>
            </a:extLst>
          </p:cNvPr>
          <p:cNvSpPr txBox="1">
            <a:spLocks/>
          </p:cNvSpPr>
          <p:nvPr/>
        </p:nvSpPr>
        <p:spPr>
          <a:xfrm>
            <a:off x="2348191" y="1531321"/>
            <a:ext cx="8682182" cy="1248323"/>
          </a:xfrm>
          <a:prstGeom prst="rect">
            <a:avLst/>
          </a:prstGeom>
        </p:spPr>
        <p:txBody>
          <a:bodyPr vert="horz" lIns="72000" tIns="0" rIns="0" bIns="0" rtlCol="0" anchor="ctr" anchorCtr="0">
            <a:noAutofit/>
          </a:bodyPr>
          <a:lstStyle>
            <a:lvl1pPr marL="0" marR="0" indent="0" algn="l" defTabSz="914400" rtl="0" eaLnBrk="1" fontAlgn="auto" latinLnBrk="0" hangingPunct="0">
              <a:lnSpc>
                <a:spcPct val="90000"/>
              </a:lnSpc>
              <a:spcBef>
                <a:spcPts val="0"/>
              </a:spcBef>
              <a:spcAft>
                <a:spcPts val="0"/>
              </a:spcAft>
              <a:buClrTx/>
              <a:buSzTx/>
              <a:buFontTx/>
              <a:buNone/>
              <a:tabLst/>
              <a:defRPr kumimoji="0" lang="en-GB" sz="4400" b="0" i="0" u="none" strike="noStrike" kern="1200" cap="none" spc="0" normalizeH="0" baseline="0" dirty="0" smtClean="0">
                <a:ln>
                  <a:noFill/>
                </a:ln>
                <a:solidFill>
                  <a:schemeClr val="tx1"/>
                </a:solidFill>
                <a:effectLst/>
                <a:uFillTx/>
                <a:latin typeface="Calibri" panose="020F0502020204030204" pitchFamily="34" charset="0"/>
                <a:ea typeface="+mj-ea"/>
                <a:cs typeface="Myriad Pro"/>
                <a:sym typeface="Montserrat"/>
              </a:defRPr>
            </a:lvl1pPr>
            <a:lvl2pPr marL="534988" indent="-268288"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801688" indent="-2667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077913" indent="-276225"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1346200" indent="-268288"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600" dirty="0">
                <a:latin typeface="+mn-lt"/>
              </a:rPr>
              <a:t>Scores show that </a:t>
            </a:r>
            <a:r>
              <a:rPr lang="en-GB" sz="1600" b="1" dirty="0">
                <a:solidFill>
                  <a:srgbClr val="002060"/>
                </a:solidFill>
                <a:latin typeface="+mn-lt"/>
              </a:rPr>
              <a:t>Your Team </a:t>
            </a:r>
            <a:r>
              <a:rPr lang="en-GB" sz="1600" dirty="0">
                <a:latin typeface="+mn-lt"/>
              </a:rPr>
              <a:t>– elements were the most positive, with strong agreement around teamwork, collaboration and support suggesting there is effective working relationships across teams. </a:t>
            </a:r>
          </a:p>
          <a:p>
            <a:endParaRPr lang="en-GB" sz="500" dirty="0">
              <a:latin typeface="+mn-lt"/>
            </a:endParaRPr>
          </a:p>
          <a:p>
            <a:r>
              <a:rPr lang="en-GB" sz="1600" dirty="0">
                <a:latin typeface="+mn-lt"/>
              </a:rPr>
              <a:t>The only exception was in relation to having sufficient people resource which scored particularly low. </a:t>
            </a:r>
          </a:p>
        </p:txBody>
      </p:sp>
      <p:sp>
        <p:nvSpPr>
          <p:cNvPr id="51" name="Rectangle 50">
            <a:extLst>
              <a:ext uri="{FF2B5EF4-FFF2-40B4-BE49-F238E27FC236}">
                <a16:creationId xmlns:a16="http://schemas.microsoft.com/office/drawing/2014/main" id="{8D44B103-234A-1D4B-DA10-5700BE3F78ED}"/>
              </a:ext>
            </a:extLst>
          </p:cNvPr>
          <p:cNvSpPr/>
          <p:nvPr/>
        </p:nvSpPr>
        <p:spPr>
          <a:xfrm>
            <a:off x="592249" y="1405847"/>
            <a:ext cx="10438124" cy="1372467"/>
          </a:xfrm>
          <a:prstGeom prst="rect">
            <a:avLst/>
          </a:prstGeom>
          <a:no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6" name="Table 5">
            <a:extLst>
              <a:ext uri="{FF2B5EF4-FFF2-40B4-BE49-F238E27FC236}">
                <a16:creationId xmlns:a16="http://schemas.microsoft.com/office/drawing/2014/main" id="{BDDEAE6F-FEE7-147C-BA9F-6F94D089CEE9}"/>
              </a:ext>
            </a:extLst>
          </p:cNvPr>
          <p:cNvGraphicFramePr>
            <a:graphicFrameLocks noGrp="1"/>
          </p:cNvGraphicFramePr>
          <p:nvPr>
            <p:extLst>
              <p:ext uri="{D42A27DB-BD31-4B8C-83A1-F6EECF244321}">
                <p14:modId xmlns:p14="http://schemas.microsoft.com/office/powerpoint/2010/main" val="4123204749"/>
              </p:ext>
            </p:extLst>
          </p:nvPr>
        </p:nvGraphicFramePr>
        <p:xfrm>
          <a:off x="592248" y="3167080"/>
          <a:ext cx="10438125" cy="3201024"/>
        </p:xfrm>
        <a:graphic>
          <a:graphicData uri="http://schemas.openxmlformats.org/drawingml/2006/table">
            <a:tbl>
              <a:tblPr firstRow="1" bandRow="1">
                <a:tableStyleId>{5C22544A-7EE6-4342-B048-85BDC9FD1C3A}</a:tableStyleId>
              </a:tblPr>
              <a:tblGrid>
                <a:gridCol w="8013137">
                  <a:extLst>
                    <a:ext uri="{9D8B030D-6E8A-4147-A177-3AD203B41FA5}">
                      <a16:colId xmlns:a16="http://schemas.microsoft.com/office/drawing/2014/main" val="1519661222"/>
                    </a:ext>
                  </a:extLst>
                </a:gridCol>
                <a:gridCol w="885683">
                  <a:extLst>
                    <a:ext uri="{9D8B030D-6E8A-4147-A177-3AD203B41FA5}">
                      <a16:colId xmlns:a16="http://schemas.microsoft.com/office/drawing/2014/main" val="4082569264"/>
                    </a:ext>
                  </a:extLst>
                </a:gridCol>
                <a:gridCol w="1539305">
                  <a:extLst>
                    <a:ext uri="{9D8B030D-6E8A-4147-A177-3AD203B41FA5}">
                      <a16:colId xmlns:a16="http://schemas.microsoft.com/office/drawing/2014/main" val="4290559645"/>
                    </a:ext>
                  </a:extLst>
                </a:gridCol>
              </a:tblGrid>
              <a:tr h="400128">
                <a:tc>
                  <a:txBody>
                    <a:bodyPr/>
                    <a:lstStyle/>
                    <a:p>
                      <a:r>
                        <a:rPr lang="en-US" sz="1600" dirty="0"/>
                        <a:t>YOUR TEAM : INDEX SCORE 77% </a:t>
                      </a:r>
                      <a:endParaRPr lang="en-GB" sz="1600" dirty="0"/>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2958913981"/>
                  </a:ext>
                </a:extLst>
              </a:tr>
              <a:tr h="400128">
                <a:tc>
                  <a:txBody>
                    <a:bodyPr/>
                    <a:lstStyle/>
                    <a:p>
                      <a:r>
                        <a:rPr lang="en-US" sz="1400" dirty="0"/>
                        <a:t>Can be relied upon to help if things get difficult in my job</a:t>
                      </a:r>
                      <a:endParaRPr lang="en-GB" sz="1400" dirty="0"/>
                    </a:p>
                  </a:txBody>
                  <a:tcPr anchor="ctr"/>
                </a:tc>
                <a:tc>
                  <a:txBody>
                    <a:bodyPr/>
                    <a:lstStyle/>
                    <a:p>
                      <a:pPr algn="ctr"/>
                      <a:r>
                        <a:rPr lang="en-US" sz="1400" dirty="0"/>
                        <a:t>87%</a:t>
                      </a:r>
                      <a:endParaRPr lang="en-GB" sz="1400" dirty="0"/>
                    </a:p>
                  </a:txBody>
                  <a:tcPr anchor="ctr">
                    <a:solidFill>
                      <a:srgbClr val="00B050"/>
                    </a:solidFill>
                  </a:tcPr>
                </a:tc>
                <a:tc>
                  <a:txBody>
                    <a:bodyPr/>
                    <a:lstStyle/>
                    <a:p>
                      <a:r>
                        <a:rPr lang="en-US" sz="1400" dirty="0"/>
                        <a:t>Very High</a:t>
                      </a:r>
                      <a:endParaRPr lang="en-GB" sz="1400" dirty="0"/>
                    </a:p>
                  </a:txBody>
                  <a:tcPr anchor="ctr"/>
                </a:tc>
                <a:extLst>
                  <a:ext uri="{0D108BD9-81ED-4DB2-BD59-A6C34878D82A}">
                    <a16:rowId xmlns:a16="http://schemas.microsoft.com/office/drawing/2014/main" val="3310488265"/>
                  </a:ext>
                </a:extLst>
              </a:tr>
              <a:tr h="400128">
                <a:tc>
                  <a:txBody>
                    <a:bodyPr/>
                    <a:lstStyle/>
                    <a:p>
                      <a:r>
                        <a:rPr lang="en-GB" sz="1400" dirty="0"/>
                        <a:t>Work together effectively</a:t>
                      </a:r>
                    </a:p>
                  </a:txBody>
                  <a:tcPr anchor="ctr"/>
                </a:tc>
                <a:tc>
                  <a:txBody>
                    <a:bodyPr/>
                    <a:lstStyle/>
                    <a:p>
                      <a:pPr algn="ctr"/>
                      <a:r>
                        <a:rPr lang="en-US" sz="1400" dirty="0"/>
                        <a:t>87%</a:t>
                      </a:r>
                      <a:endParaRPr lang="en-GB" sz="1400" dirty="0"/>
                    </a:p>
                  </a:txBody>
                  <a:tcPr anchor="ctr">
                    <a:solidFill>
                      <a:srgbClr val="00B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Very High</a:t>
                      </a:r>
                      <a:endParaRPr lang="en-GB" sz="1400" dirty="0"/>
                    </a:p>
                  </a:txBody>
                  <a:tcPr anchor="ctr"/>
                </a:tc>
                <a:extLst>
                  <a:ext uri="{0D108BD9-81ED-4DB2-BD59-A6C34878D82A}">
                    <a16:rowId xmlns:a16="http://schemas.microsoft.com/office/drawing/2014/main" val="1671986553"/>
                  </a:ext>
                </a:extLst>
              </a:tr>
              <a:tr h="400128">
                <a:tc>
                  <a:txBody>
                    <a:bodyPr/>
                    <a:lstStyle/>
                    <a:p>
                      <a:r>
                        <a:rPr lang="en-GB" sz="1400" dirty="0"/>
                        <a:t>Support each other</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87%</a:t>
                      </a:r>
                      <a:endParaRPr lang="en-GB" sz="1400" dirty="0"/>
                    </a:p>
                  </a:txBody>
                  <a:tcPr anchor="ctr">
                    <a:solidFill>
                      <a:srgbClr val="00B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Very High</a:t>
                      </a:r>
                      <a:endParaRPr lang="en-GB" sz="1400" dirty="0"/>
                    </a:p>
                  </a:txBody>
                  <a:tcPr anchor="ctr"/>
                </a:tc>
                <a:extLst>
                  <a:ext uri="{0D108BD9-81ED-4DB2-BD59-A6C34878D82A}">
                    <a16:rowId xmlns:a16="http://schemas.microsoft.com/office/drawing/2014/main" val="4221188272"/>
                  </a:ext>
                </a:extLst>
              </a:tr>
              <a:tr h="400128">
                <a:tc>
                  <a:txBody>
                    <a:bodyPr/>
                    <a:lstStyle/>
                    <a:p>
                      <a:r>
                        <a:rPr lang="en-GB" sz="1400" dirty="0"/>
                        <a:t>Listen to one another</a:t>
                      </a:r>
                    </a:p>
                  </a:txBody>
                  <a:tcPr anchor="ctr"/>
                </a:tc>
                <a:tc>
                  <a:txBody>
                    <a:bodyPr/>
                    <a:lstStyle/>
                    <a:p>
                      <a:pPr algn="ctr"/>
                      <a:r>
                        <a:rPr lang="en-US" sz="1400" dirty="0"/>
                        <a:t>86%</a:t>
                      </a:r>
                      <a:endParaRPr lang="en-GB" sz="1400" dirty="0"/>
                    </a:p>
                  </a:txBody>
                  <a:tcPr anchor="ctr">
                    <a:solidFill>
                      <a:srgbClr val="00B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Very High</a:t>
                      </a:r>
                      <a:endParaRPr lang="en-GB" sz="1400" dirty="0"/>
                    </a:p>
                  </a:txBody>
                  <a:tcPr anchor="ctr"/>
                </a:tc>
                <a:extLst>
                  <a:ext uri="{0D108BD9-81ED-4DB2-BD59-A6C34878D82A}">
                    <a16:rowId xmlns:a16="http://schemas.microsoft.com/office/drawing/2014/main" val="1644717249"/>
                  </a:ext>
                </a:extLst>
              </a:tr>
              <a:tr h="400128">
                <a:tc>
                  <a:txBody>
                    <a:bodyPr/>
                    <a:lstStyle/>
                    <a:p>
                      <a:r>
                        <a:rPr lang="en-US" sz="1400" dirty="0"/>
                        <a:t>Communicate effectively with each other</a:t>
                      </a:r>
                      <a:endParaRPr lang="en-GB" sz="1400" dirty="0"/>
                    </a:p>
                  </a:txBody>
                  <a:tcPr anchor="ctr"/>
                </a:tc>
                <a:tc>
                  <a:txBody>
                    <a:bodyPr/>
                    <a:lstStyle/>
                    <a:p>
                      <a:pPr algn="ctr"/>
                      <a:r>
                        <a:rPr lang="en-US" sz="1400" dirty="0"/>
                        <a:t>85%</a:t>
                      </a:r>
                      <a:endParaRPr lang="en-GB" sz="1400" dirty="0"/>
                    </a:p>
                  </a:txBody>
                  <a:tcPr anchor="ctr">
                    <a:solidFill>
                      <a:srgbClr val="00B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Very High</a:t>
                      </a:r>
                      <a:endParaRPr lang="en-GB" sz="1400" dirty="0"/>
                    </a:p>
                  </a:txBody>
                  <a:tcPr anchor="ctr"/>
                </a:tc>
                <a:extLst>
                  <a:ext uri="{0D108BD9-81ED-4DB2-BD59-A6C34878D82A}">
                    <a16:rowId xmlns:a16="http://schemas.microsoft.com/office/drawing/2014/main" val="4004792773"/>
                  </a:ext>
                </a:extLst>
              </a:tr>
              <a:tr h="400128">
                <a:tc>
                  <a:txBody>
                    <a:bodyPr/>
                    <a:lstStyle/>
                    <a:p>
                      <a:r>
                        <a:rPr lang="en-US" sz="1400" dirty="0"/>
                        <a:t>Is a positive and inclusive environment</a:t>
                      </a:r>
                      <a:endParaRPr lang="en-GB" sz="1400" dirty="0"/>
                    </a:p>
                  </a:txBody>
                  <a:tcPr anchor="ctr"/>
                </a:tc>
                <a:tc>
                  <a:txBody>
                    <a:bodyPr/>
                    <a:lstStyle/>
                    <a:p>
                      <a:pPr algn="ctr"/>
                      <a:r>
                        <a:rPr lang="en-US" sz="1400" dirty="0"/>
                        <a:t>81%</a:t>
                      </a:r>
                      <a:endParaRPr lang="en-GB" sz="1400" dirty="0"/>
                    </a:p>
                  </a:txBody>
                  <a:tcPr anchor="ctr">
                    <a:solidFill>
                      <a:srgbClr val="00B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Very High</a:t>
                      </a:r>
                      <a:endParaRPr lang="en-GB" sz="1400" dirty="0"/>
                    </a:p>
                  </a:txBody>
                  <a:tcPr anchor="ctr"/>
                </a:tc>
                <a:extLst>
                  <a:ext uri="{0D108BD9-81ED-4DB2-BD59-A6C34878D82A}">
                    <a16:rowId xmlns:a16="http://schemas.microsoft.com/office/drawing/2014/main" val="3919291664"/>
                  </a:ext>
                </a:extLst>
              </a:tr>
              <a:tr h="400128">
                <a:tc>
                  <a:txBody>
                    <a:bodyPr/>
                    <a:lstStyle/>
                    <a:p>
                      <a:r>
                        <a:rPr lang="en-GB" sz="1400" dirty="0"/>
                        <a:t>Has sufficient people resource </a:t>
                      </a:r>
                    </a:p>
                  </a:txBody>
                  <a:tcPr anchor="ctr"/>
                </a:tc>
                <a:tc>
                  <a:txBody>
                    <a:bodyPr/>
                    <a:lstStyle/>
                    <a:p>
                      <a:pPr algn="ctr"/>
                      <a:r>
                        <a:rPr lang="en-US" sz="1400" dirty="0"/>
                        <a:t>27%</a:t>
                      </a:r>
                      <a:endParaRPr lang="en-GB" sz="1400" dirty="0"/>
                    </a:p>
                  </a:txBody>
                  <a:tcPr anchor="ctr">
                    <a:solidFill>
                      <a:srgbClr val="FF0000"/>
                    </a:solidFill>
                  </a:tcPr>
                </a:tc>
                <a:tc>
                  <a:txBody>
                    <a:bodyPr/>
                    <a:lstStyle/>
                    <a:p>
                      <a:r>
                        <a:rPr lang="en-US" sz="1400" dirty="0"/>
                        <a:t>Very Low</a:t>
                      </a:r>
                      <a:endParaRPr lang="en-GB" sz="1400" dirty="0"/>
                    </a:p>
                  </a:txBody>
                  <a:tcPr anchor="ctr"/>
                </a:tc>
                <a:extLst>
                  <a:ext uri="{0D108BD9-81ED-4DB2-BD59-A6C34878D82A}">
                    <a16:rowId xmlns:a16="http://schemas.microsoft.com/office/drawing/2014/main" val="2729730889"/>
                  </a:ext>
                </a:extLst>
              </a:tr>
            </a:tbl>
          </a:graphicData>
        </a:graphic>
      </p:graphicFrame>
    </p:spTree>
    <p:extLst>
      <p:ext uri="{BB962C8B-B14F-4D97-AF65-F5344CB8AC3E}">
        <p14:creationId xmlns:p14="http://schemas.microsoft.com/office/powerpoint/2010/main" val="2477386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08ED5E-CEB4-E0E2-A8CA-5ED955F6108E}"/>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8215AF93-3C42-9639-7F7B-F2D4BCCCC02A}"/>
              </a:ext>
            </a:extLst>
          </p:cNvPr>
          <p:cNvPicPr>
            <a:picLocks noChangeAspect="1"/>
          </p:cNvPicPr>
          <p:nvPr/>
        </p:nvPicPr>
        <p:blipFill>
          <a:blip r:embed="rId2"/>
          <a:stretch>
            <a:fillRect/>
          </a:stretch>
        </p:blipFill>
        <p:spPr>
          <a:xfrm>
            <a:off x="10784667" y="90292"/>
            <a:ext cx="1156482" cy="1175135"/>
          </a:xfrm>
          <a:prstGeom prst="rect">
            <a:avLst/>
          </a:prstGeom>
        </p:spPr>
      </p:pic>
      <p:pic>
        <p:nvPicPr>
          <p:cNvPr id="3" name="Picture 2">
            <a:extLst>
              <a:ext uri="{FF2B5EF4-FFF2-40B4-BE49-F238E27FC236}">
                <a16:creationId xmlns:a16="http://schemas.microsoft.com/office/drawing/2014/main" id="{6C131277-31DA-5B45-9303-255490125E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18829" y="103687"/>
            <a:ext cx="722582" cy="1185434"/>
          </a:xfrm>
          <a:prstGeom prst="rect">
            <a:avLst/>
          </a:prstGeom>
        </p:spPr>
      </p:pic>
      <p:sp>
        <p:nvSpPr>
          <p:cNvPr id="16" name="Rectangle 15">
            <a:extLst>
              <a:ext uri="{FF2B5EF4-FFF2-40B4-BE49-F238E27FC236}">
                <a16:creationId xmlns:a16="http://schemas.microsoft.com/office/drawing/2014/main" id="{CD77D414-7510-6075-ACC6-F7CD4BBBA823}"/>
              </a:ext>
            </a:extLst>
          </p:cNvPr>
          <p:cNvSpPr/>
          <p:nvPr/>
        </p:nvSpPr>
        <p:spPr>
          <a:xfrm flipV="1">
            <a:off x="0" y="866744"/>
            <a:ext cx="9570860" cy="45719"/>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2F3C55FB-55CA-5395-1CBC-D224525824F0}"/>
              </a:ext>
            </a:extLst>
          </p:cNvPr>
          <p:cNvSpPr txBox="1"/>
          <p:nvPr/>
        </p:nvSpPr>
        <p:spPr>
          <a:xfrm>
            <a:off x="83127" y="103687"/>
            <a:ext cx="8070273" cy="646331"/>
          </a:xfrm>
          <a:prstGeom prst="rect">
            <a:avLst/>
          </a:prstGeom>
          <a:noFill/>
        </p:spPr>
        <p:txBody>
          <a:bodyPr wrap="square" rtlCol="0">
            <a:spAutoFit/>
          </a:bodyPr>
          <a:lstStyle/>
          <a:p>
            <a:r>
              <a:rPr lang="en-GB" sz="3600" dirty="0">
                <a:solidFill>
                  <a:srgbClr val="002060"/>
                </a:solidFill>
              </a:rPr>
              <a:t>Theme Headlines</a:t>
            </a:r>
          </a:p>
        </p:txBody>
      </p:sp>
      <p:sp>
        <p:nvSpPr>
          <p:cNvPr id="14" name="Footer Placeholder 38">
            <a:extLst>
              <a:ext uri="{FF2B5EF4-FFF2-40B4-BE49-F238E27FC236}">
                <a16:creationId xmlns:a16="http://schemas.microsoft.com/office/drawing/2014/main" id="{4B95E443-CA73-13D0-719A-526126E07C97}"/>
              </a:ext>
            </a:extLst>
          </p:cNvPr>
          <p:cNvSpPr>
            <a:spLocks noGrp="1"/>
          </p:cNvSpPr>
          <p:nvPr>
            <p:ph type="ftr" sz="quarter" idx="11"/>
          </p:nvPr>
        </p:nvSpPr>
        <p:spPr>
          <a:xfrm>
            <a:off x="3924358" y="186780"/>
            <a:ext cx="4114800" cy="109911"/>
          </a:xfrm>
        </p:spPr>
        <p:txBody>
          <a:bodyPr/>
          <a:lstStyle/>
          <a:p>
            <a:r>
              <a:rPr lang="en-GB" b="1">
                <a:solidFill>
                  <a:srgbClr val="FF0000"/>
                </a:solidFill>
                <a:latin typeface="Times New Roman" panose="02020603050405020304" pitchFamily="18" charset="0"/>
              </a:rPr>
              <a:t>
OFFICIAL</a:t>
            </a:r>
            <a:endParaRPr lang="en-GB" b="1" dirty="0">
              <a:solidFill>
                <a:srgbClr val="FF0000"/>
              </a:solidFill>
              <a:latin typeface="Times New Roman" panose="02020603050405020304" pitchFamily="18" charset="0"/>
            </a:endParaRPr>
          </a:p>
        </p:txBody>
      </p:sp>
      <p:grpSp>
        <p:nvGrpSpPr>
          <p:cNvPr id="4" name="Group 3">
            <a:extLst>
              <a:ext uri="{FF2B5EF4-FFF2-40B4-BE49-F238E27FC236}">
                <a16:creationId xmlns:a16="http://schemas.microsoft.com/office/drawing/2014/main" id="{F41CD3E5-D373-5AAB-8A98-A8F63C3C6056}"/>
              </a:ext>
            </a:extLst>
          </p:cNvPr>
          <p:cNvGrpSpPr/>
          <p:nvPr/>
        </p:nvGrpSpPr>
        <p:grpSpPr>
          <a:xfrm>
            <a:off x="224915" y="1350413"/>
            <a:ext cx="10438124" cy="1372467"/>
            <a:chOff x="692211" y="3212159"/>
            <a:chExt cx="10438124" cy="1372467"/>
          </a:xfrm>
        </p:grpSpPr>
        <p:sp>
          <p:nvSpPr>
            <p:cNvPr id="57" name="TextBox 56">
              <a:extLst>
                <a:ext uri="{FF2B5EF4-FFF2-40B4-BE49-F238E27FC236}">
                  <a16:creationId xmlns:a16="http://schemas.microsoft.com/office/drawing/2014/main" id="{779C7572-4E5C-8A18-D2CA-AB7DA7BE210B}"/>
                </a:ext>
              </a:extLst>
            </p:cNvPr>
            <p:cNvSpPr txBox="1"/>
            <p:nvPr/>
          </p:nvSpPr>
          <p:spPr>
            <a:xfrm>
              <a:off x="2348191" y="3321311"/>
              <a:ext cx="8737600" cy="1154162"/>
            </a:xfrm>
            <a:prstGeom prst="rect">
              <a:avLst/>
            </a:prstGeom>
            <a:noFill/>
          </p:spPr>
          <p:txBody>
            <a:bodyPr wrap="square">
              <a:spAutoFit/>
            </a:bodyPr>
            <a:lstStyle/>
            <a:p>
              <a:r>
                <a:rPr lang="en-GB" sz="1600" b="1" dirty="0">
                  <a:solidFill>
                    <a:srgbClr val="002060"/>
                  </a:solidFill>
                </a:rPr>
                <a:t>Our Culture </a:t>
              </a:r>
              <a:r>
                <a:rPr lang="en-GB" sz="1600" dirty="0"/>
                <a:t>was the second highest scoring area, with good levels of agreement with many of these aspects. </a:t>
              </a:r>
            </a:p>
            <a:p>
              <a:endParaRPr lang="en-GB" sz="500" dirty="0"/>
            </a:p>
            <a:p>
              <a:r>
                <a:rPr lang="en-GB" sz="1600" dirty="0"/>
                <a:t>However, there are still areas where improvement is needed such as enabling employees to express themselves openly, feel that they belong and collaborate with other teams.</a:t>
              </a:r>
            </a:p>
          </p:txBody>
        </p:sp>
        <p:pic>
          <p:nvPicPr>
            <p:cNvPr id="58" name="Picture 57">
              <a:extLst>
                <a:ext uri="{FF2B5EF4-FFF2-40B4-BE49-F238E27FC236}">
                  <a16:creationId xmlns:a16="http://schemas.microsoft.com/office/drawing/2014/main" id="{F3A1DD2F-02EB-0444-E703-1B5FDE571212}"/>
                </a:ext>
              </a:extLst>
            </p:cNvPr>
            <p:cNvPicPr>
              <a:picLocks noChangeAspect="1"/>
            </p:cNvPicPr>
            <p:nvPr/>
          </p:nvPicPr>
          <p:blipFill>
            <a:blip r:embed="rId4"/>
            <a:srcRect l="17709" t="9425" r="67272" b="42327"/>
            <a:stretch/>
          </p:blipFill>
          <p:spPr>
            <a:xfrm>
              <a:off x="885325" y="3305583"/>
              <a:ext cx="1362904" cy="1115273"/>
            </a:xfrm>
            <a:prstGeom prst="hexagon">
              <a:avLst/>
            </a:prstGeom>
          </p:spPr>
        </p:pic>
        <p:sp>
          <p:nvSpPr>
            <p:cNvPr id="59" name="Rectangle 58">
              <a:extLst>
                <a:ext uri="{FF2B5EF4-FFF2-40B4-BE49-F238E27FC236}">
                  <a16:creationId xmlns:a16="http://schemas.microsoft.com/office/drawing/2014/main" id="{027771DE-B033-E318-D84C-8996C8941B77}"/>
                </a:ext>
              </a:extLst>
            </p:cNvPr>
            <p:cNvSpPr/>
            <p:nvPr/>
          </p:nvSpPr>
          <p:spPr>
            <a:xfrm>
              <a:off x="692211" y="3212159"/>
              <a:ext cx="10438124" cy="1372467"/>
            </a:xfrm>
            <a:prstGeom prst="rect">
              <a:avLst/>
            </a:prstGeom>
            <a:no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graphicFrame>
        <p:nvGraphicFramePr>
          <p:cNvPr id="5" name="Table 4">
            <a:extLst>
              <a:ext uri="{FF2B5EF4-FFF2-40B4-BE49-F238E27FC236}">
                <a16:creationId xmlns:a16="http://schemas.microsoft.com/office/drawing/2014/main" id="{544F07F2-91BA-F70F-0F30-C3A173FE88AC}"/>
              </a:ext>
            </a:extLst>
          </p:cNvPr>
          <p:cNvGraphicFramePr>
            <a:graphicFrameLocks noGrp="1"/>
          </p:cNvGraphicFramePr>
          <p:nvPr>
            <p:extLst>
              <p:ext uri="{D42A27DB-BD31-4B8C-83A1-F6EECF244321}">
                <p14:modId xmlns:p14="http://schemas.microsoft.com/office/powerpoint/2010/main" val="1266470584"/>
              </p:ext>
            </p:extLst>
          </p:nvPr>
        </p:nvGraphicFramePr>
        <p:xfrm>
          <a:off x="224915" y="2853305"/>
          <a:ext cx="10438125" cy="3817915"/>
        </p:xfrm>
        <a:graphic>
          <a:graphicData uri="http://schemas.openxmlformats.org/drawingml/2006/table">
            <a:tbl>
              <a:tblPr firstRow="1" bandRow="1">
                <a:tableStyleId>{5C22544A-7EE6-4342-B048-85BDC9FD1C3A}</a:tableStyleId>
              </a:tblPr>
              <a:tblGrid>
                <a:gridCol w="8013137">
                  <a:extLst>
                    <a:ext uri="{9D8B030D-6E8A-4147-A177-3AD203B41FA5}">
                      <a16:colId xmlns:a16="http://schemas.microsoft.com/office/drawing/2014/main" val="1519661222"/>
                    </a:ext>
                  </a:extLst>
                </a:gridCol>
                <a:gridCol w="885683">
                  <a:extLst>
                    <a:ext uri="{9D8B030D-6E8A-4147-A177-3AD203B41FA5}">
                      <a16:colId xmlns:a16="http://schemas.microsoft.com/office/drawing/2014/main" val="4082569264"/>
                    </a:ext>
                  </a:extLst>
                </a:gridCol>
                <a:gridCol w="1539305">
                  <a:extLst>
                    <a:ext uri="{9D8B030D-6E8A-4147-A177-3AD203B41FA5}">
                      <a16:colId xmlns:a16="http://schemas.microsoft.com/office/drawing/2014/main" val="4290559645"/>
                    </a:ext>
                  </a:extLst>
                </a:gridCol>
              </a:tblGrid>
              <a:tr h="387453">
                <a:tc>
                  <a:txBody>
                    <a:bodyPr/>
                    <a:lstStyle/>
                    <a:p>
                      <a:r>
                        <a:rPr lang="en-GB" sz="1600" dirty="0"/>
                        <a:t>OUR CULTURE : INDEX SCORE 66%</a:t>
                      </a:r>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2958913981"/>
                  </a:ext>
                </a:extLst>
              </a:tr>
              <a:tr h="400128">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Learn from mistakes</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74%</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00B050"/>
                    </a:solidFill>
                  </a:tcPr>
                </a:tc>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High</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35119894"/>
                  </a:ext>
                </a:extLst>
              </a:tr>
              <a:tr h="400128">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Express behaviours which are consistent with our values</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74%</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00B050"/>
                    </a:solidFill>
                  </a:tcPr>
                </a:tc>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High</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83604640"/>
                  </a:ext>
                </a:extLst>
              </a:tr>
              <a:tr h="400128">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Value diversity and different ways of thinking</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71%</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00B050"/>
                    </a:solidFill>
                  </a:tcPr>
                </a:tc>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High</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2528979"/>
                  </a:ext>
                </a:extLst>
              </a:tr>
              <a:tr h="400128">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Comfortable informing my supervisor/line manager if/when I have been negatively impacted by something at work</a:t>
                      </a: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70%</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00B050"/>
                    </a:solidFill>
                  </a:tcPr>
                </a:tc>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High</a:t>
                      </a:r>
                    </a:p>
                  </a:txBody>
                  <a:tcPr marL="68580" marR="68580" marT="0" marB="0" anchor="ctr"/>
                </a:tc>
                <a:extLst>
                  <a:ext uri="{0D108BD9-81ED-4DB2-BD59-A6C34878D82A}">
                    <a16:rowId xmlns:a16="http://schemas.microsoft.com/office/drawing/2014/main" val="3310488265"/>
                  </a:ext>
                </a:extLst>
              </a:tr>
              <a:tr h="400128">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Call out and challenge inappropriate behaviours or comments</a:t>
                      </a: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69%</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C000"/>
                    </a:solidFill>
                  </a:tcPr>
                </a:tc>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Moderately High</a:t>
                      </a:r>
                    </a:p>
                  </a:txBody>
                  <a:tcPr marL="68580" marR="68580" marT="0" marB="0" anchor="ctr"/>
                </a:tc>
                <a:extLst>
                  <a:ext uri="{0D108BD9-81ED-4DB2-BD59-A6C34878D82A}">
                    <a16:rowId xmlns:a16="http://schemas.microsoft.com/office/drawing/2014/main" val="321634383"/>
                  </a:ext>
                </a:extLst>
              </a:tr>
              <a:tr h="400128">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Collaborate with colleagues in other teams and areas of the organisation</a:t>
                      </a: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62%</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C000"/>
                    </a:solidFill>
                  </a:tcPr>
                </a:tc>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Moderately High</a:t>
                      </a:r>
                    </a:p>
                  </a:txBody>
                  <a:tcPr marL="68580" marR="68580" marT="0" marB="0" anchor="ctr"/>
                </a:tc>
                <a:extLst>
                  <a:ext uri="{0D108BD9-81ED-4DB2-BD59-A6C34878D82A}">
                    <a16:rowId xmlns:a16="http://schemas.microsoft.com/office/drawing/2014/main" val="4004792773"/>
                  </a:ext>
                </a:extLst>
              </a:tr>
              <a:tr h="490502">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Express myself openly and honestly</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57%</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C000"/>
                    </a:solidFill>
                  </a:tcPr>
                </a:tc>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Moderate</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54825694"/>
                  </a:ext>
                </a:extLst>
              </a:tr>
              <a:tr h="490502">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Have a sense of belonging</a:t>
                      </a: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52%</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C000"/>
                    </a:solidFill>
                  </a:tcPr>
                </a:tc>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Moderate</a:t>
                      </a:r>
                    </a:p>
                  </a:txBody>
                  <a:tcPr marL="68580" marR="68580" marT="0" marB="0" anchor="ctr"/>
                </a:tc>
                <a:extLst>
                  <a:ext uri="{0D108BD9-81ED-4DB2-BD59-A6C34878D82A}">
                    <a16:rowId xmlns:a16="http://schemas.microsoft.com/office/drawing/2014/main" val="2729730889"/>
                  </a:ext>
                </a:extLst>
              </a:tr>
            </a:tbl>
          </a:graphicData>
        </a:graphic>
      </p:graphicFrame>
    </p:spTree>
    <p:extLst>
      <p:ext uri="{BB962C8B-B14F-4D97-AF65-F5344CB8AC3E}">
        <p14:creationId xmlns:p14="http://schemas.microsoft.com/office/powerpoint/2010/main" val="3236879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C3F823-0CAA-CAEF-70A3-E2D6126A022F}"/>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132B3360-E28F-D19A-2033-B3CFB25EAA7A}"/>
              </a:ext>
            </a:extLst>
          </p:cNvPr>
          <p:cNvPicPr>
            <a:picLocks noChangeAspect="1"/>
          </p:cNvPicPr>
          <p:nvPr/>
        </p:nvPicPr>
        <p:blipFill>
          <a:blip r:embed="rId2"/>
          <a:stretch>
            <a:fillRect/>
          </a:stretch>
        </p:blipFill>
        <p:spPr>
          <a:xfrm>
            <a:off x="10784667" y="90292"/>
            <a:ext cx="1156482" cy="1175135"/>
          </a:xfrm>
          <a:prstGeom prst="rect">
            <a:avLst/>
          </a:prstGeom>
        </p:spPr>
      </p:pic>
      <p:pic>
        <p:nvPicPr>
          <p:cNvPr id="3" name="Picture 2">
            <a:extLst>
              <a:ext uri="{FF2B5EF4-FFF2-40B4-BE49-F238E27FC236}">
                <a16:creationId xmlns:a16="http://schemas.microsoft.com/office/drawing/2014/main" id="{0D81BA8F-6770-C762-5BBA-90AAB97C8B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18829" y="103687"/>
            <a:ext cx="722582" cy="1185434"/>
          </a:xfrm>
          <a:prstGeom prst="rect">
            <a:avLst/>
          </a:prstGeom>
        </p:spPr>
      </p:pic>
      <p:sp>
        <p:nvSpPr>
          <p:cNvPr id="16" name="Rectangle 15">
            <a:extLst>
              <a:ext uri="{FF2B5EF4-FFF2-40B4-BE49-F238E27FC236}">
                <a16:creationId xmlns:a16="http://schemas.microsoft.com/office/drawing/2014/main" id="{17EDB94E-5FF6-58E0-A8BD-98CF78F12461}"/>
              </a:ext>
            </a:extLst>
          </p:cNvPr>
          <p:cNvSpPr/>
          <p:nvPr/>
        </p:nvSpPr>
        <p:spPr>
          <a:xfrm flipV="1">
            <a:off x="0" y="866744"/>
            <a:ext cx="9570860" cy="45719"/>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149A6409-14E8-F6B2-E758-43B4EFFD5DFD}"/>
              </a:ext>
            </a:extLst>
          </p:cNvPr>
          <p:cNvSpPr txBox="1"/>
          <p:nvPr/>
        </p:nvSpPr>
        <p:spPr>
          <a:xfrm>
            <a:off x="83127" y="103687"/>
            <a:ext cx="8070273" cy="646331"/>
          </a:xfrm>
          <a:prstGeom prst="rect">
            <a:avLst/>
          </a:prstGeom>
          <a:noFill/>
        </p:spPr>
        <p:txBody>
          <a:bodyPr wrap="square" rtlCol="0">
            <a:spAutoFit/>
          </a:bodyPr>
          <a:lstStyle/>
          <a:p>
            <a:r>
              <a:rPr lang="en-GB" sz="3600" dirty="0">
                <a:solidFill>
                  <a:srgbClr val="002060"/>
                </a:solidFill>
              </a:rPr>
              <a:t>Theme Headlines</a:t>
            </a:r>
          </a:p>
        </p:txBody>
      </p:sp>
      <p:sp>
        <p:nvSpPr>
          <p:cNvPr id="14" name="Footer Placeholder 38">
            <a:extLst>
              <a:ext uri="{FF2B5EF4-FFF2-40B4-BE49-F238E27FC236}">
                <a16:creationId xmlns:a16="http://schemas.microsoft.com/office/drawing/2014/main" id="{A601D3DA-52F0-7C46-80F5-BFA82352F732}"/>
              </a:ext>
            </a:extLst>
          </p:cNvPr>
          <p:cNvSpPr>
            <a:spLocks noGrp="1"/>
          </p:cNvSpPr>
          <p:nvPr>
            <p:ph type="ftr" sz="quarter" idx="11"/>
          </p:nvPr>
        </p:nvSpPr>
        <p:spPr>
          <a:xfrm>
            <a:off x="3924358" y="186780"/>
            <a:ext cx="4114800" cy="109911"/>
          </a:xfrm>
        </p:spPr>
        <p:txBody>
          <a:bodyPr/>
          <a:lstStyle/>
          <a:p>
            <a:r>
              <a:rPr lang="en-GB" b="1">
                <a:solidFill>
                  <a:srgbClr val="FF0000"/>
                </a:solidFill>
                <a:latin typeface="Times New Roman" panose="02020603050405020304" pitchFamily="18" charset="0"/>
              </a:rPr>
              <a:t>
OFFICIAL</a:t>
            </a:r>
            <a:endParaRPr lang="en-GB" b="1" dirty="0">
              <a:solidFill>
                <a:srgbClr val="FF0000"/>
              </a:solidFill>
              <a:latin typeface="Times New Roman" panose="02020603050405020304" pitchFamily="18" charset="0"/>
            </a:endParaRPr>
          </a:p>
        </p:txBody>
      </p:sp>
      <p:grpSp>
        <p:nvGrpSpPr>
          <p:cNvPr id="4" name="Group 3">
            <a:extLst>
              <a:ext uri="{FF2B5EF4-FFF2-40B4-BE49-F238E27FC236}">
                <a16:creationId xmlns:a16="http://schemas.microsoft.com/office/drawing/2014/main" id="{2B03AD12-6CAF-5645-4CE2-57677683E405}"/>
              </a:ext>
            </a:extLst>
          </p:cNvPr>
          <p:cNvGrpSpPr/>
          <p:nvPr/>
        </p:nvGrpSpPr>
        <p:grpSpPr>
          <a:xfrm>
            <a:off x="97641" y="1310436"/>
            <a:ext cx="10701540" cy="1646605"/>
            <a:chOff x="692211" y="4833141"/>
            <a:chExt cx="10438124" cy="1646605"/>
          </a:xfrm>
          <a:noFill/>
        </p:grpSpPr>
        <p:sp>
          <p:nvSpPr>
            <p:cNvPr id="60" name="Rectangle 59">
              <a:extLst>
                <a:ext uri="{FF2B5EF4-FFF2-40B4-BE49-F238E27FC236}">
                  <a16:creationId xmlns:a16="http://schemas.microsoft.com/office/drawing/2014/main" id="{0B6269B7-C1F7-6F90-27AB-33AFB7498A42}"/>
                </a:ext>
              </a:extLst>
            </p:cNvPr>
            <p:cNvSpPr/>
            <p:nvPr/>
          </p:nvSpPr>
          <p:spPr>
            <a:xfrm>
              <a:off x="692211" y="4833141"/>
              <a:ext cx="10438124" cy="1372467"/>
            </a:xfrm>
            <a:prstGeom prst="rect">
              <a:avLst/>
            </a:prstGeom>
            <a:grp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1" name="Picture 60">
              <a:extLst>
                <a:ext uri="{FF2B5EF4-FFF2-40B4-BE49-F238E27FC236}">
                  <a16:creationId xmlns:a16="http://schemas.microsoft.com/office/drawing/2014/main" id="{528B266B-2A5F-28B6-D40D-6605D9AB91CA}"/>
                </a:ext>
              </a:extLst>
            </p:cNvPr>
            <p:cNvPicPr>
              <a:picLocks noChangeAspect="1"/>
            </p:cNvPicPr>
            <p:nvPr/>
          </p:nvPicPr>
          <p:blipFill>
            <a:blip r:embed="rId4"/>
            <a:srcRect l="51529" t="34407" r="32836" b="11689"/>
            <a:stretch/>
          </p:blipFill>
          <p:spPr>
            <a:xfrm>
              <a:off x="869848" y="4961738"/>
              <a:ext cx="1378381" cy="1115272"/>
            </a:xfrm>
            <a:prstGeom prst="hexagon">
              <a:avLst>
                <a:gd name="adj" fmla="val 27776"/>
                <a:gd name="vf" fmla="val 115470"/>
              </a:avLst>
            </a:prstGeom>
            <a:grpFill/>
          </p:spPr>
        </p:pic>
        <p:sp>
          <p:nvSpPr>
            <p:cNvPr id="62" name="TextBox 61">
              <a:extLst>
                <a:ext uri="{FF2B5EF4-FFF2-40B4-BE49-F238E27FC236}">
                  <a16:creationId xmlns:a16="http://schemas.microsoft.com/office/drawing/2014/main" id="{A2EC63F1-0CC2-B62E-0C1A-D735CEF5D081}"/>
                </a:ext>
              </a:extLst>
            </p:cNvPr>
            <p:cNvSpPr txBox="1"/>
            <p:nvPr/>
          </p:nvSpPr>
          <p:spPr>
            <a:xfrm>
              <a:off x="2425865" y="4833141"/>
              <a:ext cx="8604507" cy="1646605"/>
            </a:xfrm>
            <a:prstGeom prst="rect">
              <a:avLst/>
            </a:prstGeom>
            <a:grpFill/>
          </p:spPr>
          <p:txBody>
            <a:bodyPr wrap="square">
              <a:spAutoFit/>
            </a:bodyPr>
            <a:lstStyle/>
            <a:p>
              <a:endParaRPr lang="en-GB" sz="1600" b="1" dirty="0">
                <a:solidFill>
                  <a:srgbClr val="002060"/>
                </a:solidFill>
              </a:endParaRPr>
            </a:p>
            <a:p>
              <a:r>
                <a:rPr lang="en-GB" sz="1600" b="1" dirty="0">
                  <a:solidFill>
                    <a:srgbClr val="002060"/>
                  </a:solidFill>
                </a:rPr>
                <a:t>Supervisors/first line managers </a:t>
              </a:r>
              <a:r>
                <a:rPr lang="en-GB" sz="1600" dirty="0"/>
                <a:t>received positive scores for regular communication, making time for staff members and creating a positive environment.</a:t>
              </a:r>
            </a:p>
            <a:p>
              <a:endParaRPr lang="en-GB" sz="500" dirty="0"/>
            </a:p>
            <a:p>
              <a:r>
                <a:rPr lang="en-GB" sz="1600" dirty="0"/>
                <a:t>Seeking feedback and providing structured time with staff members are the two areas that need the most attention in relation to supervisors and line managers.</a:t>
              </a:r>
            </a:p>
            <a:p>
              <a:endParaRPr lang="en-GB" sz="1600" dirty="0"/>
            </a:p>
          </p:txBody>
        </p:sp>
      </p:grpSp>
      <p:graphicFrame>
        <p:nvGraphicFramePr>
          <p:cNvPr id="5" name="Table 4">
            <a:extLst>
              <a:ext uri="{FF2B5EF4-FFF2-40B4-BE49-F238E27FC236}">
                <a16:creationId xmlns:a16="http://schemas.microsoft.com/office/drawing/2014/main" id="{091419FD-6ACD-2ACF-1F9A-175BC7B7C248}"/>
              </a:ext>
            </a:extLst>
          </p:cNvPr>
          <p:cNvGraphicFramePr>
            <a:graphicFrameLocks noGrp="1"/>
          </p:cNvGraphicFramePr>
          <p:nvPr>
            <p:extLst>
              <p:ext uri="{D42A27DB-BD31-4B8C-83A1-F6EECF244321}">
                <p14:modId xmlns:p14="http://schemas.microsoft.com/office/powerpoint/2010/main" val="2245903665"/>
              </p:ext>
            </p:extLst>
          </p:nvPr>
        </p:nvGraphicFramePr>
        <p:xfrm>
          <a:off x="214834" y="2767959"/>
          <a:ext cx="10467347" cy="4032704"/>
        </p:xfrm>
        <a:graphic>
          <a:graphicData uri="http://schemas.openxmlformats.org/drawingml/2006/table">
            <a:tbl>
              <a:tblPr firstRow="1" bandRow="1">
                <a:tableStyleId>{5C22544A-7EE6-4342-B048-85BDC9FD1C3A}</a:tableStyleId>
              </a:tblPr>
              <a:tblGrid>
                <a:gridCol w="8035570">
                  <a:extLst>
                    <a:ext uri="{9D8B030D-6E8A-4147-A177-3AD203B41FA5}">
                      <a16:colId xmlns:a16="http://schemas.microsoft.com/office/drawing/2014/main" val="1519661222"/>
                    </a:ext>
                  </a:extLst>
                </a:gridCol>
                <a:gridCol w="888163">
                  <a:extLst>
                    <a:ext uri="{9D8B030D-6E8A-4147-A177-3AD203B41FA5}">
                      <a16:colId xmlns:a16="http://schemas.microsoft.com/office/drawing/2014/main" val="4082569264"/>
                    </a:ext>
                  </a:extLst>
                </a:gridCol>
                <a:gridCol w="1543614">
                  <a:extLst>
                    <a:ext uri="{9D8B030D-6E8A-4147-A177-3AD203B41FA5}">
                      <a16:colId xmlns:a16="http://schemas.microsoft.com/office/drawing/2014/main" val="4290559645"/>
                    </a:ext>
                  </a:extLst>
                </a:gridCol>
              </a:tblGrid>
              <a:tr h="352646">
                <a:tc>
                  <a:txBody>
                    <a:bodyPr/>
                    <a:lstStyle/>
                    <a:p>
                      <a:r>
                        <a:rPr lang="en-GB" sz="1600" b="1" kern="1200" dirty="0">
                          <a:solidFill>
                            <a:schemeClr val="lt1"/>
                          </a:solidFill>
                          <a:effectLst/>
                          <a:latin typeface="+mn-lt"/>
                          <a:ea typeface="+mn-ea"/>
                          <a:cs typeface="+mn-cs"/>
                        </a:rPr>
                        <a:t>OUR LEADERS (SUPERVISORS/FIRST LINE MANAGERS): INDEX SCORE 65% </a:t>
                      </a:r>
                      <a:endParaRPr lang="en-GB" sz="1600" dirty="0"/>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2958913981"/>
                  </a:ext>
                </a:extLst>
              </a:tr>
              <a:tr h="348175">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Communicates with me regularly</a:t>
                      </a: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77%</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00B050"/>
                    </a:solidFill>
                  </a:tcPr>
                </a:tc>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High</a:t>
                      </a:r>
                    </a:p>
                  </a:txBody>
                  <a:tcPr marL="68580" marR="68580" marT="0" marB="0" anchor="ctr"/>
                </a:tc>
                <a:extLst>
                  <a:ext uri="{0D108BD9-81ED-4DB2-BD59-A6C34878D82A}">
                    <a16:rowId xmlns:a16="http://schemas.microsoft.com/office/drawing/2014/main" val="3205226172"/>
                  </a:ext>
                </a:extLst>
              </a:tr>
              <a:tr h="348175">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Makes time for me</a:t>
                      </a:r>
                    </a:p>
                  </a:txBody>
                  <a:tcPr marL="68580" marR="68580" marT="0" marB="0" anchor="ctr"/>
                </a:tc>
                <a:tc>
                  <a:txBody>
                    <a:bodyPr/>
                    <a:lstStyle/>
                    <a:p>
                      <a:pPr algn="ctr">
                        <a:lnSpc>
                          <a:spcPct val="107000"/>
                        </a:lnSpc>
                        <a:spcAft>
                          <a:spcPts val="800"/>
                        </a:spcAft>
                      </a:pPr>
                      <a:r>
                        <a:rPr lang="en-GB" sz="1400" kern="100">
                          <a:solidFill>
                            <a:srgbClr val="000000"/>
                          </a:solidFill>
                          <a:effectLst/>
                          <a:latin typeface="Aptos" panose="020B0004020202020204" pitchFamily="34" charset="0"/>
                          <a:ea typeface="Aptos" panose="020B0004020202020204" pitchFamily="34" charset="0"/>
                          <a:cs typeface="Times New Roman" panose="02020603050405020304" pitchFamily="18" charset="0"/>
                        </a:rPr>
                        <a:t>72%</a:t>
                      </a:r>
                      <a:endParaRPr lang="en-GB"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00B050"/>
                    </a:solidFill>
                  </a:tcPr>
                </a:tc>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Moderate</a:t>
                      </a:r>
                    </a:p>
                  </a:txBody>
                  <a:tcPr marL="68580" marR="68580" marT="0" marB="0" anchor="ctr"/>
                </a:tc>
                <a:extLst>
                  <a:ext uri="{0D108BD9-81ED-4DB2-BD59-A6C34878D82A}">
                    <a16:rowId xmlns:a16="http://schemas.microsoft.com/office/drawing/2014/main" val="2852315707"/>
                  </a:ext>
                </a:extLst>
              </a:tr>
              <a:tr h="348175">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Creates a positive and inclusive working environment</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70%</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00B050"/>
                    </a:solidFill>
                  </a:tcPr>
                </a:tc>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High</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10488265"/>
                  </a:ext>
                </a:extLst>
              </a:tr>
              <a:tr h="348175">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Involves me in decisions that affect me</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67%</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C000"/>
                    </a:solidFill>
                  </a:tcPr>
                </a:tc>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Moderately High</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28120948"/>
                  </a:ext>
                </a:extLst>
              </a:tr>
              <a:tr h="348175">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Encourages suggestions for better or different ways of doing things</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a:solidFill>
                            <a:srgbClr val="000000"/>
                          </a:solidFill>
                          <a:effectLst/>
                          <a:latin typeface="Aptos" panose="020B0004020202020204" pitchFamily="34" charset="0"/>
                          <a:ea typeface="Aptos" panose="020B0004020202020204" pitchFamily="34" charset="0"/>
                          <a:cs typeface="Times New Roman" panose="02020603050405020304" pitchFamily="18" charset="0"/>
                        </a:rPr>
                        <a:t>65%</a:t>
                      </a:r>
                      <a:endParaRPr lang="en-GB"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C000"/>
                    </a:solidFill>
                  </a:tcPr>
                </a:tc>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Moderately High</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92735377"/>
                  </a:ext>
                </a:extLst>
              </a:tr>
              <a:tr h="432726">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Calls out inappropriate behaviour or comments</a:t>
                      </a: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65%</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C000"/>
                    </a:solidFill>
                  </a:tcPr>
                </a:tc>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Moderately High</a:t>
                      </a:r>
                    </a:p>
                  </a:txBody>
                  <a:tcPr marL="68580" marR="68580" marT="0" marB="0" anchor="ctr"/>
                </a:tc>
                <a:extLst>
                  <a:ext uri="{0D108BD9-81ED-4DB2-BD59-A6C34878D82A}">
                    <a16:rowId xmlns:a16="http://schemas.microsoft.com/office/drawing/2014/main" val="1644717249"/>
                  </a:ext>
                </a:extLst>
              </a:tr>
              <a:tr h="348175">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Provides feedback on my performance</a:t>
                      </a: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64%</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C000"/>
                    </a:solidFill>
                  </a:tcPr>
                </a:tc>
                <a:tc>
                  <a:txBody>
                    <a:bodyPr/>
                    <a:lstStyle/>
                    <a:p>
                      <a:pPr>
                        <a:lnSpc>
                          <a:spcPct val="107000"/>
                        </a:lnSpc>
                        <a:spcAft>
                          <a:spcPts val="800"/>
                        </a:spcAft>
                      </a:pPr>
                      <a:r>
                        <a:rPr lang="en-GB" sz="1400" kern="100">
                          <a:effectLst/>
                          <a:latin typeface="Aptos" panose="020B0004020202020204" pitchFamily="34" charset="0"/>
                          <a:ea typeface="Aptos" panose="020B0004020202020204" pitchFamily="34" charset="0"/>
                          <a:cs typeface="Times New Roman" panose="02020603050405020304" pitchFamily="18" charset="0"/>
                        </a:rPr>
                        <a:t>Moderately High</a:t>
                      </a:r>
                    </a:p>
                  </a:txBody>
                  <a:tcPr marL="68580" marR="68580" marT="0" marB="0" anchor="ctr"/>
                </a:tc>
                <a:extLst>
                  <a:ext uri="{0D108BD9-81ED-4DB2-BD59-A6C34878D82A}">
                    <a16:rowId xmlns:a16="http://schemas.microsoft.com/office/drawing/2014/main" val="4004792773"/>
                  </a:ext>
                </a:extLst>
              </a:tr>
              <a:tr h="348175">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Is proactive in understanding my needs</a:t>
                      </a: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64%</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C000"/>
                    </a:solidFill>
                  </a:tcPr>
                </a:tc>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Moderately High</a:t>
                      </a:r>
                    </a:p>
                  </a:txBody>
                  <a:tcPr marL="68580" marR="68580" marT="0" marB="0" anchor="ctr"/>
                </a:tc>
                <a:extLst>
                  <a:ext uri="{0D108BD9-81ED-4DB2-BD59-A6C34878D82A}">
                    <a16:rowId xmlns:a16="http://schemas.microsoft.com/office/drawing/2014/main" val="3165028763"/>
                  </a:ext>
                </a:extLst>
              </a:tr>
              <a:tr h="348175">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Provides structured time with me to discuss what’s going well and how to overcome any challenges I may come across</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56%</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C000"/>
                    </a:solidFill>
                  </a:tcPr>
                </a:tc>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Moderate</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19291664"/>
                  </a:ext>
                </a:extLst>
              </a:tr>
              <a:tr h="348175">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Seeks feedback on how they can do things better or differently</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53%</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C000"/>
                    </a:solidFill>
                  </a:tcPr>
                </a:tc>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Moderate</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29730889"/>
                  </a:ext>
                </a:extLst>
              </a:tr>
            </a:tbl>
          </a:graphicData>
        </a:graphic>
      </p:graphicFrame>
    </p:spTree>
    <p:extLst>
      <p:ext uri="{BB962C8B-B14F-4D97-AF65-F5344CB8AC3E}">
        <p14:creationId xmlns:p14="http://schemas.microsoft.com/office/powerpoint/2010/main" val="661720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8F21476-2559-C764-3BAC-7AAB227C3497}"/>
              </a:ext>
            </a:extLst>
          </p:cNvPr>
          <p:cNvPicPr>
            <a:picLocks noChangeAspect="1"/>
          </p:cNvPicPr>
          <p:nvPr/>
        </p:nvPicPr>
        <p:blipFill>
          <a:blip r:embed="rId2"/>
          <a:stretch>
            <a:fillRect/>
          </a:stretch>
        </p:blipFill>
        <p:spPr>
          <a:xfrm>
            <a:off x="10784667" y="90292"/>
            <a:ext cx="1156482" cy="1175135"/>
          </a:xfrm>
          <a:prstGeom prst="rect">
            <a:avLst/>
          </a:prstGeom>
        </p:spPr>
      </p:pic>
      <p:pic>
        <p:nvPicPr>
          <p:cNvPr id="3" name="Picture 2">
            <a:extLst>
              <a:ext uri="{FF2B5EF4-FFF2-40B4-BE49-F238E27FC236}">
                <a16:creationId xmlns:a16="http://schemas.microsoft.com/office/drawing/2014/main" id="{D33C6231-DD79-A8B4-04BA-2C561CC34E1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18829" y="103687"/>
            <a:ext cx="722582" cy="1185434"/>
          </a:xfrm>
          <a:prstGeom prst="rect">
            <a:avLst/>
          </a:prstGeom>
        </p:spPr>
      </p:pic>
      <p:sp>
        <p:nvSpPr>
          <p:cNvPr id="16" name="Rectangle 15">
            <a:extLst>
              <a:ext uri="{FF2B5EF4-FFF2-40B4-BE49-F238E27FC236}">
                <a16:creationId xmlns:a16="http://schemas.microsoft.com/office/drawing/2014/main" id="{F70E9BCD-9A19-67F4-2115-01927F2FE4B7}"/>
              </a:ext>
            </a:extLst>
          </p:cNvPr>
          <p:cNvSpPr/>
          <p:nvPr/>
        </p:nvSpPr>
        <p:spPr>
          <a:xfrm flipV="1">
            <a:off x="0" y="866744"/>
            <a:ext cx="9570860" cy="45719"/>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32D779AC-FF04-5229-657F-07C2FE674673}"/>
              </a:ext>
            </a:extLst>
          </p:cNvPr>
          <p:cNvSpPr txBox="1"/>
          <p:nvPr/>
        </p:nvSpPr>
        <p:spPr>
          <a:xfrm>
            <a:off x="83127" y="103687"/>
            <a:ext cx="8070273" cy="646331"/>
          </a:xfrm>
          <a:prstGeom prst="rect">
            <a:avLst/>
          </a:prstGeom>
          <a:noFill/>
        </p:spPr>
        <p:txBody>
          <a:bodyPr wrap="square" rtlCol="0">
            <a:spAutoFit/>
          </a:bodyPr>
          <a:lstStyle/>
          <a:p>
            <a:r>
              <a:rPr lang="en-GB" sz="3600" dirty="0">
                <a:solidFill>
                  <a:srgbClr val="002060"/>
                </a:solidFill>
              </a:rPr>
              <a:t>Theme Headlines</a:t>
            </a:r>
          </a:p>
        </p:txBody>
      </p:sp>
      <p:sp>
        <p:nvSpPr>
          <p:cNvPr id="14" name="Footer Placeholder 38">
            <a:extLst>
              <a:ext uri="{FF2B5EF4-FFF2-40B4-BE49-F238E27FC236}">
                <a16:creationId xmlns:a16="http://schemas.microsoft.com/office/drawing/2014/main" id="{A9E7449B-F876-CC9B-EF92-DB34A4AECE41}"/>
              </a:ext>
            </a:extLst>
          </p:cNvPr>
          <p:cNvSpPr>
            <a:spLocks noGrp="1"/>
          </p:cNvSpPr>
          <p:nvPr>
            <p:ph type="ftr" sz="quarter" idx="11"/>
          </p:nvPr>
        </p:nvSpPr>
        <p:spPr>
          <a:xfrm>
            <a:off x="3924358" y="186780"/>
            <a:ext cx="4114800" cy="109911"/>
          </a:xfrm>
        </p:spPr>
        <p:txBody>
          <a:bodyPr/>
          <a:lstStyle/>
          <a:p>
            <a:r>
              <a:rPr lang="en-GB" b="1">
                <a:solidFill>
                  <a:srgbClr val="FF0000"/>
                </a:solidFill>
                <a:latin typeface="Times New Roman" panose="02020603050405020304" pitchFamily="18" charset="0"/>
              </a:rPr>
              <a:t>
OFFICIAL</a:t>
            </a:r>
            <a:endParaRPr lang="en-GB" b="1" dirty="0">
              <a:solidFill>
                <a:srgbClr val="FF0000"/>
              </a:solidFill>
              <a:latin typeface="Times New Roman" panose="02020603050405020304" pitchFamily="18" charset="0"/>
            </a:endParaRPr>
          </a:p>
        </p:txBody>
      </p:sp>
      <p:grpSp>
        <p:nvGrpSpPr>
          <p:cNvPr id="4" name="Group 3">
            <a:extLst>
              <a:ext uri="{FF2B5EF4-FFF2-40B4-BE49-F238E27FC236}">
                <a16:creationId xmlns:a16="http://schemas.microsoft.com/office/drawing/2014/main" id="{E436CA24-3D3C-95B7-0648-9DF56ECC42AF}"/>
              </a:ext>
            </a:extLst>
          </p:cNvPr>
          <p:cNvGrpSpPr/>
          <p:nvPr/>
        </p:nvGrpSpPr>
        <p:grpSpPr>
          <a:xfrm>
            <a:off x="501711" y="1477997"/>
            <a:ext cx="10438124" cy="1503287"/>
            <a:chOff x="501711" y="1477997"/>
            <a:chExt cx="10438124" cy="1503287"/>
          </a:xfrm>
        </p:grpSpPr>
        <p:sp>
          <p:nvSpPr>
            <p:cNvPr id="51" name="Rectangle 50">
              <a:extLst>
                <a:ext uri="{FF2B5EF4-FFF2-40B4-BE49-F238E27FC236}">
                  <a16:creationId xmlns:a16="http://schemas.microsoft.com/office/drawing/2014/main" id="{8D44B103-234A-1D4B-DA10-5700BE3F78ED}"/>
                </a:ext>
              </a:extLst>
            </p:cNvPr>
            <p:cNvSpPr/>
            <p:nvPr/>
          </p:nvSpPr>
          <p:spPr>
            <a:xfrm>
              <a:off x="501711" y="1477997"/>
              <a:ext cx="10438124" cy="1478259"/>
            </a:xfrm>
            <a:prstGeom prst="rect">
              <a:avLst/>
            </a:prstGeom>
            <a:no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a:extLst>
                <a:ext uri="{FF2B5EF4-FFF2-40B4-BE49-F238E27FC236}">
                  <a16:creationId xmlns:a16="http://schemas.microsoft.com/office/drawing/2014/main" id="{05413B06-FC0F-D718-396C-CFB972F49561}"/>
                </a:ext>
              </a:extLst>
            </p:cNvPr>
            <p:cNvPicPr>
              <a:picLocks noChangeAspect="1"/>
            </p:cNvPicPr>
            <p:nvPr/>
          </p:nvPicPr>
          <p:blipFill>
            <a:blip r:embed="rId4"/>
            <a:srcRect l="32452" t="34427" r="51911" b="12666"/>
            <a:stretch/>
          </p:blipFill>
          <p:spPr>
            <a:xfrm>
              <a:off x="728338" y="1623804"/>
              <a:ext cx="1294976" cy="1153768"/>
            </a:xfrm>
            <a:prstGeom prst="hexagon">
              <a:avLst>
                <a:gd name="adj" fmla="val 27776"/>
                <a:gd name="vf" fmla="val 115470"/>
              </a:avLst>
            </a:prstGeom>
          </p:spPr>
        </p:pic>
        <p:sp>
          <p:nvSpPr>
            <p:cNvPr id="8" name="TextBox 7">
              <a:extLst>
                <a:ext uri="{FF2B5EF4-FFF2-40B4-BE49-F238E27FC236}">
                  <a16:creationId xmlns:a16="http://schemas.microsoft.com/office/drawing/2014/main" id="{64F16FA9-ABB5-5BE7-6463-14A0D6357D2E}"/>
                </a:ext>
              </a:extLst>
            </p:cNvPr>
            <p:cNvSpPr txBox="1"/>
            <p:nvPr/>
          </p:nvSpPr>
          <p:spPr>
            <a:xfrm>
              <a:off x="2070352" y="1657845"/>
              <a:ext cx="8822445" cy="1323439"/>
            </a:xfrm>
            <a:prstGeom prst="rect">
              <a:avLst/>
            </a:prstGeom>
            <a:noFill/>
          </p:spPr>
          <p:txBody>
            <a:bodyPr wrap="square">
              <a:spAutoFit/>
            </a:bodyPr>
            <a:lstStyle/>
            <a:p>
              <a:r>
                <a:rPr lang="en-GB" sz="1600" dirty="0"/>
                <a:t>Views on </a:t>
              </a:r>
              <a:r>
                <a:rPr lang="en-GB" sz="1600" b="1" dirty="0">
                  <a:solidFill>
                    <a:srgbClr val="002060"/>
                  </a:solidFill>
                </a:rPr>
                <a:t>Your Role </a:t>
              </a:r>
              <a:r>
                <a:rPr lang="en-GB" sz="1600" dirty="0"/>
                <a:t>were very mixed. The majority feel trusted to do their job and had a good understanding of how to access wellbeing support. Over two thirds have been able to apply training in their role and understand how their role contributes to the organisation. However, only around half were positive about their physical work environment and flexible working.</a:t>
              </a:r>
            </a:p>
            <a:p>
              <a:endParaRPr lang="en-GB" sz="1600" dirty="0"/>
            </a:p>
          </p:txBody>
        </p:sp>
      </p:grpSp>
      <p:graphicFrame>
        <p:nvGraphicFramePr>
          <p:cNvPr id="10" name="Table 9">
            <a:extLst>
              <a:ext uri="{FF2B5EF4-FFF2-40B4-BE49-F238E27FC236}">
                <a16:creationId xmlns:a16="http://schemas.microsoft.com/office/drawing/2014/main" id="{B86BF581-3FFD-3B66-2939-52F367DB3716}"/>
              </a:ext>
            </a:extLst>
          </p:cNvPr>
          <p:cNvGraphicFramePr>
            <a:graphicFrameLocks noGrp="1"/>
          </p:cNvGraphicFramePr>
          <p:nvPr>
            <p:extLst>
              <p:ext uri="{D42A27DB-BD31-4B8C-83A1-F6EECF244321}">
                <p14:modId xmlns:p14="http://schemas.microsoft.com/office/powerpoint/2010/main" val="857547320"/>
              </p:ext>
            </p:extLst>
          </p:nvPr>
        </p:nvGraphicFramePr>
        <p:xfrm>
          <a:off x="447614" y="3267706"/>
          <a:ext cx="10445183" cy="3366947"/>
        </p:xfrm>
        <a:graphic>
          <a:graphicData uri="http://schemas.openxmlformats.org/drawingml/2006/table">
            <a:tbl>
              <a:tblPr firstRow="1" bandRow="1">
                <a:tableStyleId>{5C22544A-7EE6-4342-B048-85BDC9FD1C3A}</a:tableStyleId>
              </a:tblPr>
              <a:tblGrid>
                <a:gridCol w="8013406">
                  <a:extLst>
                    <a:ext uri="{9D8B030D-6E8A-4147-A177-3AD203B41FA5}">
                      <a16:colId xmlns:a16="http://schemas.microsoft.com/office/drawing/2014/main" val="1519661222"/>
                    </a:ext>
                  </a:extLst>
                </a:gridCol>
                <a:gridCol w="888163">
                  <a:extLst>
                    <a:ext uri="{9D8B030D-6E8A-4147-A177-3AD203B41FA5}">
                      <a16:colId xmlns:a16="http://schemas.microsoft.com/office/drawing/2014/main" val="4082569264"/>
                    </a:ext>
                  </a:extLst>
                </a:gridCol>
                <a:gridCol w="1543614">
                  <a:extLst>
                    <a:ext uri="{9D8B030D-6E8A-4147-A177-3AD203B41FA5}">
                      <a16:colId xmlns:a16="http://schemas.microsoft.com/office/drawing/2014/main" val="4290559645"/>
                    </a:ext>
                  </a:extLst>
                </a:gridCol>
              </a:tblGrid>
              <a:tr h="310894">
                <a:tc>
                  <a:txBody>
                    <a:bodyPr/>
                    <a:lstStyle/>
                    <a:p>
                      <a:r>
                        <a:rPr lang="en-GB" sz="1800" b="1" kern="1200" dirty="0">
                          <a:solidFill>
                            <a:schemeClr val="lt1"/>
                          </a:solidFill>
                          <a:effectLst/>
                          <a:latin typeface="+mn-lt"/>
                          <a:ea typeface="+mn-ea"/>
                          <a:cs typeface="+mn-cs"/>
                        </a:rPr>
                        <a:t>YOUR ROLE : INDEX SCORE 55%</a:t>
                      </a:r>
                      <a:endParaRPr lang="en-GB" sz="1600" dirty="0"/>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2958913981"/>
                  </a:ext>
                </a:extLst>
              </a:tr>
              <a:tr h="306953">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I stand up for the rights of others even if it means I will be criticised </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85%</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00B050"/>
                    </a:solidFill>
                  </a:tcPr>
                </a:tc>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Very High</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72528867"/>
                  </a:ext>
                </a:extLst>
              </a:tr>
              <a:tr h="306953">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I am trusted to do my job (even if in a different location to my manager)</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a:solidFill>
                            <a:srgbClr val="000000"/>
                          </a:solidFill>
                          <a:effectLst/>
                          <a:latin typeface="Aptos" panose="020B0004020202020204" pitchFamily="34" charset="0"/>
                          <a:ea typeface="Aptos" panose="020B0004020202020204" pitchFamily="34" charset="0"/>
                          <a:cs typeface="Times New Roman" panose="02020603050405020304" pitchFamily="18" charset="0"/>
                        </a:rPr>
                        <a:t>83%</a:t>
                      </a:r>
                      <a:endParaRPr lang="en-GB"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00B050"/>
                    </a:solidFill>
                  </a:tcPr>
                </a:tc>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Very High</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10488265"/>
                  </a:ext>
                </a:extLst>
              </a:tr>
              <a:tr h="306953">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I have a good understanding on how to access the wellbeing support offered by the organisation</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a:solidFill>
                            <a:srgbClr val="000000"/>
                          </a:solidFill>
                          <a:effectLst/>
                          <a:latin typeface="Aptos" panose="020B0004020202020204" pitchFamily="34" charset="0"/>
                          <a:ea typeface="Aptos" panose="020B0004020202020204" pitchFamily="34" charset="0"/>
                          <a:cs typeface="Times New Roman" panose="02020603050405020304" pitchFamily="18" charset="0"/>
                        </a:rPr>
                        <a:t>73%</a:t>
                      </a:r>
                      <a:endParaRPr lang="en-GB"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00B050"/>
                    </a:solidFill>
                  </a:tcPr>
                </a:tc>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High</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92735377"/>
                  </a:ext>
                </a:extLst>
              </a:tr>
              <a:tr h="306953">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Making a difference in society I more important to me than personal achievements</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70%</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00B050"/>
                    </a:solidFill>
                  </a:tcPr>
                </a:tc>
                <a:tc>
                  <a:txBody>
                    <a:bodyPr/>
                    <a:lstStyle/>
                    <a:p>
                      <a:pPr>
                        <a:lnSpc>
                          <a:spcPct val="107000"/>
                        </a:lnSpc>
                        <a:spcAft>
                          <a:spcPts val="800"/>
                        </a:spcAft>
                      </a:pPr>
                      <a:r>
                        <a:rPr lang="en-GB" sz="1400" kern="100">
                          <a:effectLst/>
                          <a:latin typeface="Aptos" panose="020B0004020202020204" pitchFamily="34" charset="0"/>
                          <a:ea typeface="Aptos" panose="020B0004020202020204" pitchFamily="34" charset="0"/>
                          <a:cs typeface="Times New Roman" panose="02020603050405020304" pitchFamily="18" charset="0"/>
                        </a:rPr>
                        <a:t>Very High</a:t>
                      </a:r>
                      <a:endParaRPr lang="en-GB"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44717249"/>
                  </a:ext>
                </a:extLst>
              </a:tr>
              <a:tr h="354675">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I have had opportunities to apply my learning/training in my role</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69%</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C000"/>
                    </a:solidFill>
                  </a:tcPr>
                </a:tc>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Moderately High</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41306161"/>
                  </a:ext>
                </a:extLst>
              </a:tr>
              <a:tr h="354675">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I understand how my role contributes to the organisation’s vision, values, and priorities</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67%</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C000"/>
                    </a:solidFill>
                  </a:tcPr>
                </a:tc>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Moderately High</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73307281"/>
                  </a:ext>
                </a:extLst>
              </a:tr>
              <a:tr h="354675">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I am able to make suggestions for doing things differently</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56%</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C000"/>
                    </a:solidFill>
                  </a:tcPr>
                </a:tc>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Moderate</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50157194"/>
                  </a:ext>
                </a:extLst>
              </a:tr>
              <a:tr h="354675">
                <a:tc>
                  <a:txBody>
                    <a:bodyPr/>
                    <a:lstStyle/>
                    <a:p>
                      <a:pPr>
                        <a:lnSpc>
                          <a:spcPct val="107000"/>
                        </a:lnSpc>
                        <a:spcAft>
                          <a:spcPts val="800"/>
                        </a:spcAft>
                      </a:pPr>
                      <a:r>
                        <a:rPr lang="en-GB" sz="1400" kern="100">
                          <a:solidFill>
                            <a:srgbClr val="000000"/>
                          </a:solidFill>
                          <a:effectLst/>
                          <a:latin typeface="Aptos" panose="020B0004020202020204" pitchFamily="34" charset="0"/>
                          <a:ea typeface="Aptos" panose="020B0004020202020204" pitchFamily="34" charset="0"/>
                          <a:cs typeface="Times New Roman" panose="02020603050405020304" pitchFamily="18" charset="0"/>
                        </a:rPr>
                        <a:t>My physical work environment is comfortable</a:t>
                      </a:r>
                      <a:endParaRPr lang="en-GB"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a:solidFill>
                            <a:srgbClr val="000000"/>
                          </a:solidFill>
                          <a:effectLst/>
                          <a:latin typeface="Aptos" panose="020B0004020202020204" pitchFamily="34" charset="0"/>
                          <a:ea typeface="Aptos" panose="020B0004020202020204" pitchFamily="34" charset="0"/>
                          <a:cs typeface="Times New Roman" panose="02020603050405020304" pitchFamily="18" charset="0"/>
                        </a:rPr>
                        <a:t>55%</a:t>
                      </a:r>
                      <a:endParaRPr lang="en-GB"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C000"/>
                    </a:solidFill>
                  </a:tcPr>
                </a:tc>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Moderate</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79837127"/>
                  </a:ext>
                </a:extLst>
              </a:tr>
              <a:tr h="354675">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I am given the opportunity for flexible working</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a:solidFill>
                            <a:srgbClr val="000000"/>
                          </a:solidFill>
                          <a:effectLst/>
                          <a:latin typeface="Aptos" panose="020B0004020202020204" pitchFamily="34" charset="0"/>
                          <a:ea typeface="Aptos" panose="020B0004020202020204" pitchFamily="34" charset="0"/>
                          <a:cs typeface="Times New Roman" panose="02020603050405020304" pitchFamily="18" charset="0"/>
                        </a:rPr>
                        <a:t>55%</a:t>
                      </a:r>
                      <a:endParaRPr lang="en-GB"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C000"/>
                    </a:solidFill>
                  </a:tcPr>
                </a:tc>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Moderate</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81493903"/>
                  </a:ext>
                </a:extLst>
              </a:tr>
            </a:tbl>
          </a:graphicData>
        </a:graphic>
      </p:graphicFrame>
    </p:spTree>
    <p:extLst>
      <p:ext uri="{BB962C8B-B14F-4D97-AF65-F5344CB8AC3E}">
        <p14:creationId xmlns:p14="http://schemas.microsoft.com/office/powerpoint/2010/main" val="654409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0AEBAF-F456-FB43-E433-CFB320BBBC0A}"/>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816D63E4-1B9E-4BFD-D962-4F36103ADB9B}"/>
              </a:ext>
            </a:extLst>
          </p:cNvPr>
          <p:cNvPicPr>
            <a:picLocks noChangeAspect="1"/>
          </p:cNvPicPr>
          <p:nvPr/>
        </p:nvPicPr>
        <p:blipFill>
          <a:blip r:embed="rId2"/>
          <a:stretch>
            <a:fillRect/>
          </a:stretch>
        </p:blipFill>
        <p:spPr>
          <a:xfrm>
            <a:off x="10784667" y="90292"/>
            <a:ext cx="1156482" cy="1175135"/>
          </a:xfrm>
          <a:prstGeom prst="rect">
            <a:avLst/>
          </a:prstGeom>
        </p:spPr>
      </p:pic>
      <p:pic>
        <p:nvPicPr>
          <p:cNvPr id="3" name="Picture 2">
            <a:extLst>
              <a:ext uri="{FF2B5EF4-FFF2-40B4-BE49-F238E27FC236}">
                <a16:creationId xmlns:a16="http://schemas.microsoft.com/office/drawing/2014/main" id="{EEF3095A-884A-8D48-35BC-781821B676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18829" y="103687"/>
            <a:ext cx="722582" cy="1185434"/>
          </a:xfrm>
          <a:prstGeom prst="rect">
            <a:avLst/>
          </a:prstGeom>
        </p:spPr>
      </p:pic>
      <p:sp>
        <p:nvSpPr>
          <p:cNvPr id="16" name="Rectangle 15">
            <a:extLst>
              <a:ext uri="{FF2B5EF4-FFF2-40B4-BE49-F238E27FC236}">
                <a16:creationId xmlns:a16="http://schemas.microsoft.com/office/drawing/2014/main" id="{63DF675A-5D09-FF28-D27E-C5BA0F92FC71}"/>
              </a:ext>
            </a:extLst>
          </p:cNvPr>
          <p:cNvSpPr/>
          <p:nvPr/>
        </p:nvSpPr>
        <p:spPr>
          <a:xfrm flipV="1">
            <a:off x="0" y="866744"/>
            <a:ext cx="9570860" cy="45719"/>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12F25C36-3FF5-7B51-8EA2-A14ED7404D04}"/>
              </a:ext>
            </a:extLst>
          </p:cNvPr>
          <p:cNvSpPr txBox="1"/>
          <p:nvPr/>
        </p:nvSpPr>
        <p:spPr>
          <a:xfrm>
            <a:off x="83127" y="103687"/>
            <a:ext cx="8070273" cy="646331"/>
          </a:xfrm>
          <a:prstGeom prst="rect">
            <a:avLst/>
          </a:prstGeom>
          <a:noFill/>
        </p:spPr>
        <p:txBody>
          <a:bodyPr wrap="square" rtlCol="0">
            <a:spAutoFit/>
          </a:bodyPr>
          <a:lstStyle/>
          <a:p>
            <a:r>
              <a:rPr lang="en-GB" sz="3600" dirty="0">
                <a:solidFill>
                  <a:srgbClr val="002060"/>
                </a:solidFill>
              </a:rPr>
              <a:t>Theme Headlines</a:t>
            </a:r>
          </a:p>
        </p:txBody>
      </p:sp>
      <p:sp>
        <p:nvSpPr>
          <p:cNvPr id="14" name="Footer Placeholder 38">
            <a:extLst>
              <a:ext uri="{FF2B5EF4-FFF2-40B4-BE49-F238E27FC236}">
                <a16:creationId xmlns:a16="http://schemas.microsoft.com/office/drawing/2014/main" id="{1CC79DD5-3BB1-9474-FF94-AEDD31E57C2B}"/>
              </a:ext>
            </a:extLst>
          </p:cNvPr>
          <p:cNvSpPr>
            <a:spLocks noGrp="1"/>
          </p:cNvSpPr>
          <p:nvPr>
            <p:ph type="ftr" sz="quarter" idx="11"/>
          </p:nvPr>
        </p:nvSpPr>
        <p:spPr>
          <a:xfrm>
            <a:off x="3924358" y="186780"/>
            <a:ext cx="4114800" cy="109911"/>
          </a:xfrm>
        </p:spPr>
        <p:txBody>
          <a:bodyPr/>
          <a:lstStyle/>
          <a:p>
            <a:r>
              <a:rPr lang="en-GB" b="1">
                <a:solidFill>
                  <a:srgbClr val="FF0000"/>
                </a:solidFill>
                <a:latin typeface="Times New Roman" panose="02020603050405020304" pitchFamily="18" charset="0"/>
              </a:rPr>
              <a:t>
OFFICIAL</a:t>
            </a:r>
            <a:endParaRPr lang="en-GB" b="1" dirty="0">
              <a:solidFill>
                <a:srgbClr val="FF0000"/>
              </a:solidFill>
              <a:latin typeface="Times New Roman" panose="02020603050405020304" pitchFamily="18" charset="0"/>
            </a:endParaRPr>
          </a:p>
        </p:txBody>
      </p:sp>
      <p:grpSp>
        <p:nvGrpSpPr>
          <p:cNvPr id="10" name="Group 9">
            <a:extLst>
              <a:ext uri="{FF2B5EF4-FFF2-40B4-BE49-F238E27FC236}">
                <a16:creationId xmlns:a16="http://schemas.microsoft.com/office/drawing/2014/main" id="{B31024E9-9DA6-179C-321A-A3199C88F307}"/>
              </a:ext>
            </a:extLst>
          </p:cNvPr>
          <p:cNvGrpSpPr/>
          <p:nvPr/>
        </p:nvGrpSpPr>
        <p:grpSpPr>
          <a:xfrm>
            <a:off x="511823" y="1353383"/>
            <a:ext cx="10438124" cy="1402539"/>
            <a:chOff x="692211" y="1701608"/>
            <a:chExt cx="10438124" cy="1402539"/>
          </a:xfrm>
        </p:grpSpPr>
        <p:sp>
          <p:nvSpPr>
            <p:cNvPr id="51" name="Rectangle 50">
              <a:extLst>
                <a:ext uri="{FF2B5EF4-FFF2-40B4-BE49-F238E27FC236}">
                  <a16:creationId xmlns:a16="http://schemas.microsoft.com/office/drawing/2014/main" id="{E2E6C413-E634-1392-C74C-DF3E3BCD2096}"/>
                </a:ext>
              </a:extLst>
            </p:cNvPr>
            <p:cNvSpPr/>
            <p:nvPr/>
          </p:nvSpPr>
          <p:spPr>
            <a:xfrm>
              <a:off x="692211" y="1701608"/>
              <a:ext cx="10438124" cy="1402539"/>
            </a:xfrm>
            <a:prstGeom prst="rect">
              <a:avLst/>
            </a:prstGeom>
            <a:no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a:extLst>
                <a:ext uri="{FF2B5EF4-FFF2-40B4-BE49-F238E27FC236}">
                  <a16:creationId xmlns:a16="http://schemas.microsoft.com/office/drawing/2014/main" id="{A93F9270-C1F2-6B46-93AD-0B821ACF634D}"/>
                </a:ext>
              </a:extLst>
            </p:cNvPr>
            <p:cNvPicPr>
              <a:picLocks noChangeAspect="1"/>
            </p:cNvPicPr>
            <p:nvPr/>
          </p:nvPicPr>
          <p:blipFill>
            <a:blip r:embed="rId4"/>
            <a:srcRect l="32452" t="34427" r="51911" b="12666"/>
            <a:stretch/>
          </p:blipFill>
          <p:spPr>
            <a:xfrm>
              <a:off x="918838" y="1800461"/>
              <a:ext cx="1294976" cy="1115272"/>
            </a:xfrm>
            <a:prstGeom prst="hexagon">
              <a:avLst>
                <a:gd name="adj" fmla="val 27776"/>
                <a:gd name="vf" fmla="val 115470"/>
              </a:avLst>
            </a:prstGeom>
          </p:spPr>
        </p:pic>
        <p:sp>
          <p:nvSpPr>
            <p:cNvPr id="8" name="TextBox 7">
              <a:extLst>
                <a:ext uri="{FF2B5EF4-FFF2-40B4-BE49-F238E27FC236}">
                  <a16:creationId xmlns:a16="http://schemas.microsoft.com/office/drawing/2014/main" id="{BF401037-52BE-0812-466C-B30454EA85AF}"/>
                </a:ext>
              </a:extLst>
            </p:cNvPr>
            <p:cNvSpPr txBox="1"/>
            <p:nvPr/>
          </p:nvSpPr>
          <p:spPr>
            <a:xfrm>
              <a:off x="2248229" y="1780708"/>
              <a:ext cx="8822445" cy="1323439"/>
            </a:xfrm>
            <a:prstGeom prst="rect">
              <a:avLst/>
            </a:prstGeom>
            <a:noFill/>
          </p:spPr>
          <p:txBody>
            <a:bodyPr wrap="square">
              <a:spAutoFit/>
            </a:bodyPr>
            <a:lstStyle/>
            <a:p>
              <a:endParaRPr lang="en-GB" sz="1600" dirty="0"/>
            </a:p>
            <a:p>
              <a:r>
                <a:rPr lang="en-GB" sz="1600" dirty="0"/>
                <a:t>Lower levels of agreement were given to these aspects relating to Your Role. Around two fifths felt valued, had a strong personal attachment and felt they have a development path. Just under half felt they receive recognition, have a manageable workload and have the equipment needed. </a:t>
              </a:r>
            </a:p>
            <a:p>
              <a:endParaRPr lang="en-GB" sz="1600" dirty="0"/>
            </a:p>
          </p:txBody>
        </p:sp>
      </p:grpSp>
      <p:graphicFrame>
        <p:nvGraphicFramePr>
          <p:cNvPr id="5" name="Table 4">
            <a:extLst>
              <a:ext uri="{FF2B5EF4-FFF2-40B4-BE49-F238E27FC236}">
                <a16:creationId xmlns:a16="http://schemas.microsoft.com/office/drawing/2014/main" id="{79A0AA83-6483-40F4-B1CE-17D4E963EA9F}"/>
              </a:ext>
            </a:extLst>
          </p:cNvPr>
          <p:cNvGraphicFramePr>
            <a:graphicFrameLocks noGrp="1"/>
          </p:cNvGraphicFramePr>
          <p:nvPr>
            <p:extLst>
              <p:ext uri="{D42A27DB-BD31-4B8C-83A1-F6EECF244321}">
                <p14:modId xmlns:p14="http://schemas.microsoft.com/office/powerpoint/2010/main" val="1357783549"/>
              </p:ext>
            </p:extLst>
          </p:nvPr>
        </p:nvGraphicFramePr>
        <p:xfrm>
          <a:off x="592281" y="3136993"/>
          <a:ext cx="10298005" cy="3087840"/>
        </p:xfrm>
        <a:graphic>
          <a:graphicData uri="http://schemas.openxmlformats.org/drawingml/2006/table">
            <a:tbl>
              <a:tblPr firstRow="1" bandRow="1">
                <a:tableStyleId>{5C22544A-7EE6-4342-B048-85BDC9FD1C3A}</a:tableStyleId>
              </a:tblPr>
              <a:tblGrid>
                <a:gridCol w="7880118">
                  <a:extLst>
                    <a:ext uri="{9D8B030D-6E8A-4147-A177-3AD203B41FA5}">
                      <a16:colId xmlns:a16="http://schemas.microsoft.com/office/drawing/2014/main" val="1519661222"/>
                    </a:ext>
                  </a:extLst>
                </a:gridCol>
                <a:gridCol w="883090">
                  <a:extLst>
                    <a:ext uri="{9D8B030D-6E8A-4147-A177-3AD203B41FA5}">
                      <a16:colId xmlns:a16="http://schemas.microsoft.com/office/drawing/2014/main" val="4082569264"/>
                    </a:ext>
                  </a:extLst>
                </a:gridCol>
                <a:gridCol w="1534797">
                  <a:extLst>
                    <a:ext uri="{9D8B030D-6E8A-4147-A177-3AD203B41FA5}">
                      <a16:colId xmlns:a16="http://schemas.microsoft.com/office/drawing/2014/main" val="4290559645"/>
                    </a:ext>
                  </a:extLst>
                </a:gridCol>
              </a:tblGrid>
              <a:tr h="383441">
                <a:tc>
                  <a:txBody>
                    <a:bodyPr/>
                    <a:lstStyle/>
                    <a:p>
                      <a:r>
                        <a:rPr lang="en-GB" sz="1800" b="1" kern="1200" dirty="0">
                          <a:solidFill>
                            <a:schemeClr val="lt1"/>
                          </a:solidFill>
                          <a:effectLst/>
                          <a:latin typeface="+mn-lt"/>
                          <a:ea typeface="+mn-ea"/>
                          <a:cs typeface="+mn-cs"/>
                        </a:rPr>
                        <a:t>YOUR ROLE : INDEX SCORE 55%</a:t>
                      </a:r>
                      <a:endParaRPr lang="en-GB" sz="1600" dirty="0"/>
                    </a:p>
                  </a:txBody>
                  <a:tcPr anchor="ctr"/>
                </a:tc>
                <a:tc>
                  <a:txBody>
                    <a:bodyPr/>
                    <a:lstStyle/>
                    <a:p>
                      <a:endParaRPr lang="en-GB"/>
                    </a:p>
                  </a:txBody>
                  <a:tcPr/>
                </a:tc>
                <a:tc>
                  <a:txBody>
                    <a:bodyPr/>
                    <a:lstStyle/>
                    <a:p>
                      <a:endParaRPr lang="en-GB" dirty="0"/>
                    </a:p>
                  </a:txBody>
                  <a:tcPr/>
                </a:tc>
                <a:extLst>
                  <a:ext uri="{0D108BD9-81ED-4DB2-BD59-A6C34878D82A}">
                    <a16:rowId xmlns:a16="http://schemas.microsoft.com/office/drawing/2014/main" val="2958913981"/>
                  </a:ext>
                </a:extLst>
              </a:tr>
              <a:tr h="319427">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I have access to training to enable me to do my job</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53%</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C000"/>
                    </a:solidFill>
                  </a:tcPr>
                </a:tc>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Moderate</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00503337"/>
                  </a:ext>
                </a:extLst>
              </a:tr>
              <a:tr h="319427">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I am aware of the opportunities for me to develop my career</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51%</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C000"/>
                    </a:solidFill>
                  </a:tcPr>
                </a:tc>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Moderate</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5551829"/>
                  </a:ext>
                </a:extLst>
              </a:tr>
              <a:tr h="319427">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I have a workload that is manageable</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48%</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0000"/>
                    </a:solidFill>
                  </a:tcPr>
                </a:tc>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Low</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10488265"/>
                  </a:ext>
                </a:extLst>
              </a:tr>
              <a:tr h="319427">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I have equipment I need to do my job</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47%</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0000"/>
                    </a:solidFill>
                  </a:tcPr>
                </a:tc>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Low</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92735377"/>
                  </a:ext>
                </a:extLst>
              </a:tr>
              <a:tr h="319427">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I receive recognition for the work I do</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46%</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0000"/>
                    </a:solidFill>
                  </a:tcPr>
                </a:tc>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Low</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11447769"/>
                  </a:ext>
                </a:extLst>
              </a:tr>
              <a:tr h="369088">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I have the choice of a clear development path, supported by my line manager</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45%</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0000"/>
                    </a:solidFill>
                  </a:tcPr>
                </a:tc>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Low</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65028763"/>
                  </a:ext>
                </a:extLst>
              </a:tr>
              <a:tr h="369088">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I feel a strong personal attachment to the organisation</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44%</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0000"/>
                    </a:solidFill>
                  </a:tcPr>
                </a:tc>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Low</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79837127"/>
                  </a:ext>
                </a:extLst>
              </a:tr>
              <a:tr h="369088">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I feel valued for the work that I do</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a:solidFill>
                            <a:srgbClr val="000000"/>
                          </a:solidFill>
                          <a:effectLst/>
                          <a:latin typeface="Aptos" panose="020B0004020202020204" pitchFamily="34" charset="0"/>
                          <a:ea typeface="Aptos" panose="020B0004020202020204" pitchFamily="34" charset="0"/>
                          <a:cs typeface="Times New Roman" panose="02020603050405020304" pitchFamily="18" charset="0"/>
                        </a:rPr>
                        <a:t>38%</a:t>
                      </a:r>
                      <a:endParaRPr lang="en-GB"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0000"/>
                    </a:solidFill>
                  </a:tcPr>
                </a:tc>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Low</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81493903"/>
                  </a:ext>
                </a:extLst>
              </a:tr>
            </a:tbl>
          </a:graphicData>
        </a:graphic>
      </p:graphicFrame>
    </p:spTree>
    <p:extLst>
      <p:ext uri="{BB962C8B-B14F-4D97-AF65-F5344CB8AC3E}">
        <p14:creationId xmlns:p14="http://schemas.microsoft.com/office/powerpoint/2010/main" val="3724001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8C9D85-072B-909C-0B11-82B39CC4D34D}"/>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B5B2CF71-8F52-FAC9-94FE-50B1420C631C}"/>
              </a:ext>
            </a:extLst>
          </p:cNvPr>
          <p:cNvPicPr>
            <a:picLocks noChangeAspect="1"/>
          </p:cNvPicPr>
          <p:nvPr/>
        </p:nvPicPr>
        <p:blipFill>
          <a:blip r:embed="rId2"/>
          <a:stretch>
            <a:fillRect/>
          </a:stretch>
        </p:blipFill>
        <p:spPr>
          <a:xfrm>
            <a:off x="10784667" y="90292"/>
            <a:ext cx="1156482" cy="1175135"/>
          </a:xfrm>
          <a:prstGeom prst="rect">
            <a:avLst/>
          </a:prstGeom>
        </p:spPr>
      </p:pic>
      <p:pic>
        <p:nvPicPr>
          <p:cNvPr id="3" name="Picture 2">
            <a:extLst>
              <a:ext uri="{FF2B5EF4-FFF2-40B4-BE49-F238E27FC236}">
                <a16:creationId xmlns:a16="http://schemas.microsoft.com/office/drawing/2014/main" id="{1BD3B289-D783-CCD6-5279-AEA5B381C3F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18829" y="103687"/>
            <a:ext cx="722582" cy="1185434"/>
          </a:xfrm>
          <a:prstGeom prst="rect">
            <a:avLst/>
          </a:prstGeom>
        </p:spPr>
      </p:pic>
      <p:sp>
        <p:nvSpPr>
          <p:cNvPr id="16" name="Rectangle 15">
            <a:extLst>
              <a:ext uri="{FF2B5EF4-FFF2-40B4-BE49-F238E27FC236}">
                <a16:creationId xmlns:a16="http://schemas.microsoft.com/office/drawing/2014/main" id="{BF31FFFD-BF01-49C2-E017-9C3CC72FCA4A}"/>
              </a:ext>
            </a:extLst>
          </p:cNvPr>
          <p:cNvSpPr/>
          <p:nvPr/>
        </p:nvSpPr>
        <p:spPr>
          <a:xfrm flipV="1">
            <a:off x="0" y="866744"/>
            <a:ext cx="9570860" cy="45719"/>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AA82D9BB-E7F7-361C-3892-8C8B53730F00}"/>
              </a:ext>
            </a:extLst>
          </p:cNvPr>
          <p:cNvSpPr txBox="1"/>
          <p:nvPr/>
        </p:nvSpPr>
        <p:spPr>
          <a:xfrm>
            <a:off x="83127" y="103687"/>
            <a:ext cx="8070273" cy="646331"/>
          </a:xfrm>
          <a:prstGeom prst="rect">
            <a:avLst/>
          </a:prstGeom>
          <a:noFill/>
        </p:spPr>
        <p:txBody>
          <a:bodyPr wrap="square" rtlCol="0">
            <a:spAutoFit/>
          </a:bodyPr>
          <a:lstStyle/>
          <a:p>
            <a:r>
              <a:rPr lang="en-GB" sz="3600" dirty="0">
                <a:solidFill>
                  <a:srgbClr val="002060"/>
                </a:solidFill>
              </a:rPr>
              <a:t>Theme Headlines</a:t>
            </a:r>
          </a:p>
        </p:txBody>
      </p:sp>
      <p:sp>
        <p:nvSpPr>
          <p:cNvPr id="14" name="Footer Placeholder 38">
            <a:extLst>
              <a:ext uri="{FF2B5EF4-FFF2-40B4-BE49-F238E27FC236}">
                <a16:creationId xmlns:a16="http://schemas.microsoft.com/office/drawing/2014/main" id="{0BE45554-734C-D37C-A9A2-E944AC0E7330}"/>
              </a:ext>
            </a:extLst>
          </p:cNvPr>
          <p:cNvSpPr>
            <a:spLocks noGrp="1"/>
          </p:cNvSpPr>
          <p:nvPr>
            <p:ph type="ftr" sz="quarter" idx="11"/>
          </p:nvPr>
        </p:nvSpPr>
        <p:spPr>
          <a:xfrm>
            <a:off x="3924358" y="186780"/>
            <a:ext cx="4114800" cy="109911"/>
          </a:xfrm>
        </p:spPr>
        <p:txBody>
          <a:bodyPr/>
          <a:lstStyle/>
          <a:p>
            <a:r>
              <a:rPr lang="en-GB" b="1">
                <a:solidFill>
                  <a:srgbClr val="FF0000"/>
                </a:solidFill>
                <a:latin typeface="Times New Roman" panose="02020603050405020304" pitchFamily="18" charset="0"/>
              </a:rPr>
              <a:t>
OFFICIAL</a:t>
            </a:r>
            <a:endParaRPr lang="en-GB" b="1" dirty="0">
              <a:solidFill>
                <a:srgbClr val="FF0000"/>
              </a:solidFill>
              <a:latin typeface="Times New Roman" panose="02020603050405020304" pitchFamily="18" charset="0"/>
            </a:endParaRPr>
          </a:p>
        </p:txBody>
      </p:sp>
      <p:grpSp>
        <p:nvGrpSpPr>
          <p:cNvPr id="5" name="Group 4">
            <a:extLst>
              <a:ext uri="{FF2B5EF4-FFF2-40B4-BE49-F238E27FC236}">
                <a16:creationId xmlns:a16="http://schemas.microsoft.com/office/drawing/2014/main" id="{40F04337-485B-33F7-08A6-6DEC3818D65E}"/>
              </a:ext>
            </a:extLst>
          </p:cNvPr>
          <p:cNvGrpSpPr/>
          <p:nvPr/>
        </p:nvGrpSpPr>
        <p:grpSpPr>
          <a:xfrm>
            <a:off x="346543" y="1768736"/>
            <a:ext cx="10438124" cy="1415878"/>
            <a:chOff x="346543" y="1768736"/>
            <a:chExt cx="10438124" cy="1415878"/>
          </a:xfrm>
        </p:grpSpPr>
        <p:sp>
          <p:nvSpPr>
            <p:cNvPr id="4" name="Rectangle 3">
              <a:extLst>
                <a:ext uri="{FF2B5EF4-FFF2-40B4-BE49-F238E27FC236}">
                  <a16:creationId xmlns:a16="http://schemas.microsoft.com/office/drawing/2014/main" id="{754C12A5-8BF3-AD5D-55A1-B2D247FF3385}"/>
                </a:ext>
              </a:extLst>
            </p:cNvPr>
            <p:cNvSpPr/>
            <p:nvPr/>
          </p:nvSpPr>
          <p:spPr>
            <a:xfrm>
              <a:off x="346543" y="1768736"/>
              <a:ext cx="10438124" cy="1415878"/>
            </a:xfrm>
            <a:prstGeom prst="rect">
              <a:avLst/>
            </a:prstGeom>
            <a:no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9A19980D-C1EF-ED0A-33D6-649FDF2C0AA0}"/>
                </a:ext>
              </a:extLst>
            </p:cNvPr>
            <p:cNvSpPr txBox="1"/>
            <p:nvPr/>
          </p:nvSpPr>
          <p:spPr>
            <a:xfrm>
              <a:off x="1844504" y="1947110"/>
              <a:ext cx="8822445" cy="1154162"/>
            </a:xfrm>
            <a:prstGeom prst="rect">
              <a:avLst/>
            </a:prstGeom>
            <a:noFill/>
          </p:spPr>
          <p:txBody>
            <a:bodyPr wrap="square">
              <a:spAutoFit/>
            </a:bodyPr>
            <a:lstStyle/>
            <a:p>
              <a:r>
                <a:rPr lang="en-US" sz="1600" b="1" dirty="0">
                  <a:solidFill>
                    <a:srgbClr val="002060"/>
                  </a:solidFill>
                </a:rPr>
                <a:t>Our </a:t>
              </a:r>
              <a:r>
                <a:rPr lang="en-US" sz="1600" b="1" dirty="0" err="1">
                  <a:solidFill>
                    <a:srgbClr val="002060"/>
                  </a:solidFill>
                </a:rPr>
                <a:t>Organisation</a:t>
              </a:r>
              <a:r>
                <a:rPr lang="en-US" sz="1600" b="1" dirty="0">
                  <a:solidFill>
                    <a:srgbClr val="002060"/>
                  </a:solidFill>
                </a:rPr>
                <a:t> </a:t>
              </a:r>
              <a:r>
                <a:rPr lang="en-US" sz="1600" dirty="0"/>
                <a:t>received one of the lowest overall scores and there are clear areas for improvement. This includes creating a safe environment for raising concerns and challenging inappropriate behaviours and understanding the changing needs of society better.</a:t>
              </a:r>
            </a:p>
            <a:p>
              <a:endParaRPr lang="en-US" sz="500" dirty="0"/>
            </a:p>
            <a:p>
              <a:endParaRPr lang="en-GB" sz="1600" dirty="0"/>
            </a:p>
          </p:txBody>
        </p:sp>
        <p:pic>
          <p:nvPicPr>
            <p:cNvPr id="9" name="Picture 8">
              <a:extLst>
                <a:ext uri="{FF2B5EF4-FFF2-40B4-BE49-F238E27FC236}">
                  <a16:creationId xmlns:a16="http://schemas.microsoft.com/office/drawing/2014/main" id="{9C0F763C-6C17-ED10-7B7C-3525FACD8045}"/>
                </a:ext>
              </a:extLst>
            </p:cNvPr>
            <p:cNvPicPr>
              <a:picLocks noChangeAspect="1"/>
            </p:cNvPicPr>
            <p:nvPr/>
          </p:nvPicPr>
          <p:blipFill rotWithShape="1">
            <a:blip r:embed="rId4">
              <a:alphaModFix/>
            </a:blip>
            <a:srcRect l="2487" t="32974" r="81512" b="13821"/>
            <a:stretch/>
          </p:blipFill>
          <p:spPr>
            <a:xfrm>
              <a:off x="466123" y="1946613"/>
              <a:ext cx="1343966" cy="1115272"/>
            </a:xfrm>
            <a:prstGeom prst="hexagon">
              <a:avLst>
                <a:gd name="adj" fmla="val 27776"/>
                <a:gd name="vf" fmla="val 115470"/>
              </a:avLst>
            </a:prstGeom>
            <a:gradFill>
              <a:gsLst>
                <a:gs pos="0">
                  <a:srgbClr val="C0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pic>
      </p:grpSp>
      <p:graphicFrame>
        <p:nvGraphicFramePr>
          <p:cNvPr id="10" name="Table 9">
            <a:extLst>
              <a:ext uri="{FF2B5EF4-FFF2-40B4-BE49-F238E27FC236}">
                <a16:creationId xmlns:a16="http://schemas.microsoft.com/office/drawing/2014/main" id="{4E75CA50-7912-EF33-8A35-59289AEA6D9A}"/>
              </a:ext>
            </a:extLst>
          </p:cNvPr>
          <p:cNvGraphicFramePr>
            <a:graphicFrameLocks noGrp="1"/>
          </p:cNvGraphicFramePr>
          <p:nvPr>
            <p:extLst>
              <p:ext uri="{D42A27DB-BD31-4B8C-83A1-F6EECF244321}">
                <p14:modId xmlns:p14="http://schemas.microsoft.com/office/powerpoint/2010/main" val="1908335651"/>
              </p:ext>
            </p:extLst>
          </p:nvPr>
        </p:nvGraphicFramePr>
        <p:xfrm>
          <a:off x="346543" y="3541486"/>
          <a:ext cx="10445183" cy="2791398"/>
        </p:xfrm>
        <a:graphic>
          <a:graphicData uri="http://schemas.openxmlformats.org/drawingml/2006/table">
            <a:tbl>
              <a:tblPr firstRow="1" bandRow="1">
                <a:tableStyleId>{5C22544A-7EE6-4342-B048-85BDC9FD1C3A}</a:tableStyleId>
              </a:tblPr>
              <a:tblGrid>
                <a:gridCol w="8013406">
                  <a:extLst>
                    <a:ext uri="{9D8B030D-6E8A-4147-A177-3AD203B41FA5}">
                      <a16:colId xmlns:a16="http://schemas.microsoft.com/office/drawing/2014/main" val="1519661222"/>
                    </a:ext>
                  </a:extLst>
                </a:gridCol>
                <a:gridCol w="888163">
                  <a:extLst>
                    <a:ext uri="{9D8B030D-6E8A-4147-A177-3AD203B41FA5}">
                      <a16:colId xmlns:a16="http://schemas.microsoft.com/office/drawing/2014/main" val="4082569264"/>
                    </a:ext>
                  </a:extLst>
                </a:gridCol>
                <a:gridCol w="1543614">
                  <a:extLst>
                    <a:ext uri="{9D8B030D-6E8A-4147-A177-3AD203B41FA5}">
                      <a16:colId xmlns:a16="http://schemas.microsoft.com/office/drawing/2014/main" val="4290559645"/>
                    </a:ext>
                  </a:extLst>
                </a:gridCol>
              </a:tblGrid>
              <a:tr h="403152">
                <a:tc>
                  <a:txBody>
                    <a:bodyPr/>
                    <a:lstStyle/>
                    <a:p>
                      <a:r>
                        <a:rPr lang="en-GB" sz="1600" b="1" kern="1200" dirty="0">
                          <a:solidFill>
                            <a:schemeClr val="lt1"/>
                          </a:solidFill>
                          <a:effectLst/>
                          <a:latin typeface="+mn-lt"/>
                          <a:ea typeface="+mn-ea"/>
                          <a:cs typeface="+mn-cs"/>
                        </a:rPr>
                        <a:t>OUR ORGANISATION : INDEX SCORE 43%</a:t>
                      </a:r>
                      <a:endParaRPr lang="en-GB" sz="1600" dirty="0"/>
                    </a:p>
                  </a:txBody>
                  <a:tcPr anchor="ctr"/>
                </a:tc>
                <a:tc>
                  <a:txBody>
                    <a:bodyPr/>
                    <a:lstStyle/>
                    <a:p>
                      <a:endParaRPr lang="en-GB"/>
                    </a:p>
                  </a:txBody>
                  <a:tcPr/>
                </a:tc>
                <a:tc>
                  <a:txBody>
                    <a:bodyPr/>
                    <a:lstStyle/>
                    <a:p>
                      <a:endParaRPr lang="en-GB" dirty="0"/>
                    </a:p>
                  </a:txBody>
                  <a:tcPr/>
                </a:tc>
                <a:extLst>
                  <a:ext uri="{0D108BD9-81ED-4DB2-BD59-A6C34878D82A}">
                    <a16:rowId xmlns:a16="http://schemas.microsoft.com/office/drawing/2014/main" val="2958913981"/>
                  </a:ext>
                </a:extLst>
              </a:tr>
              <a:tr h="398041">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Is clear on what is expected of me in terms of how I behave as an employee of Police Scotland</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84%</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00B050"/>
                    </a:solidFill>
                  </a:tcPr>
                </a:tc>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Very High</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47417073"/>
                  </a:ext>
                </a:extLst>
              </a:tr>
              <a:tr h="398041">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Has clear values, vision, and priorities</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a:solidFill>
                            <a:srgbClr val="000000"/>
                          </a:solidFill>
                          <a:effectLst/>
                          <a:latin typeface="Aptos" panose="020B0004020202020204" pitchFamily="34" charset="0"/>
                          <a:ea typeface="Aptos" panose="020B0004020202020204" pitchFamily="34" charset="0"/>
                          <a:cs typeface="Times New Roman" panose="02020603050405020304" pitchFamily="18" charset="0"/>
                        </a:rPr>
                        <a:t>60%</a:t>
                      </a:r>
                      <a:endParaRPr lang="en-GB"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C000"/>
                    </a:solidFill>
                  </a:tcPr>
                </a:tc>
                <a:tc>
                  <a:txBody>
                    <a:bodyPr/>
                    <a:lstStyle/>
                    <a:p>
                      <a:pPr>
                        <a:lnSpc>
                          <a:spcPct val="107000"/>
                        </a:lnSpc>
                        <a:spcAft>
                          <a:spcPts val="800"/>
                        </a:spcAft>
                      </a:pPr>
                      <a:r>
                        <a:rPr lang="en-GB" sz="1400" kern="100">
                          <a:solidFill>
                            <a:srgbClr val="000000"/>
                          </a:solidFill>
                          <a:effectLst/>
                          <a:latin typeface="Aptos" panose="020B0004020202020204" pitchFamily="34" charset="0"/>
                          <a:ea typeface="Aptos" panose="020B0004020202020204" pitchFamily="34" charset="0"/>
                          <a:cs typeface="Times New Roman" panose="02020603050405020304" pitchFamily="18" charset="0"/>
                        </a:rPr>
                        <a:t>Moderately high</a:t>
                      </a:r>
                      <a:endParaRPr lang="en-GB"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10488265"/>
                  </a:ext>
                </a:extLst>
              </a:tr>
              <a:tr h="398041">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Is one I am proud to work for</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60%</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C000"/>
                    </a:solidFill>
                  </a:tcPr>
                </a:tc>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Moderate</a:t>
                      </a:r>
                    </a:p>
                  </a:txBody>
                  <a:tcPr marL="68580" marR="68580" marT="0" marB="0" anchor="ctr"/>
                </a:tc>
                <a:extLst>
                  <a:ext uri="{0D108BD9-81ED-4DB2-BD59-A6C34878D82A}">
                    <a16:rowId xmlns:a16="http://schemas.microsoft.com/office/drawing/2014/main" val="3692735377"/>
                  </a:ext>
                </a:extLst>
              </a:tr>
              <a:tr h="398041">
                <a:tc>
                  <a:txBody>
                    <a:bodyPr/>
                    <a:lstStyle/>
                    <a:p>
                      <a:pPr>
                        <a:lnSpc>
                          <a:spcPct val="107000"/>
                        </a:lnSpc>
                        <a:spcAft>
                          <a:spcPts val="800"/>
                        </a:spcAft>
                      </a:pPr>
                      <a:r>
                        <a:rPr lang="en-GB" sz="1400" kern="100">
                          <a:effectLst/>
                          <a:latin typeface="Aptos" panose="020B0004020202020204" pitchFamily="34" charset="0"/>
                          <a:ea typeface="Aptos" panose="020B0004020202020204" pitchFamily="34" charset="0"/>
                          <a:cs typeface="Times New Roman" panose="02020603050405020304" pitchFamily="18" charset="0"/>
                        </a:rPr>
                        <a:t>Fosters a call out culture, equipping all to challenge inappropriate behaviours</a:t>
                      </a: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52%</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C000"/>
                    </a:solidFill>
                  </a:tcPr>
                </a:tc>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Moderate</a:t>
                      </a:r>
                    </a:p>
                  </a:txBody>
                  <a:tcPr marL="68580" marR="68580" marT="0" marB="0" anchor="ctr"/>
                </a:tc>
                <a:extLst>
                  <a:ext uri="{0D108BD9-81ED-4DB2-BD59-A6C34878D82A}">
                    <a16:rowId xmlns:a16="http://schemas.microsoft.com/office/drawing/2014/main" val="1644717249"/>
                  </a:ext>
                </a:extLst>
              </a:tr>
              <a:tr h="398041">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Actively understands the changing needs of society</a:t>
                      </a: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43%</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0000"/>
                    </a:solidFill>
                  </a:tcPr>
                </a:tc>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Low</a:t>
                      </a:r>
                    </a:p>
                  </a:txBody>
                  <a:tcPr marL="68580" marR="68580" marT="0" marB="0" anchor="ctr"/>
                </a:tc>
                <a:extLst>
                  <a:ext uri="{0D108BD9-81ED-4DB2-BD59-A6C34878D82A}">
                    <a16:rowId xmlns:a16="http://schemas.microsoft.com/office/drawing/2014/main" val="4004792773"/>
                  </a:ext>
                </a:extLst>
              </a:tr>
              <a:tr h="398041">
                <a:tc>
                  <a:txBody>
                    <a:bodyPr/>
                    <a:lstStyle/>
                    <a:p>
                      <a:pPr>
                        <a:lnSpc>
                          <a:spcPct val="107000"/>
                        </a:lnSpc>
                        <a:spcAft>
                          <a:spcPts val="800"/>
                        </a:spcAft>
                      </a:pPr>
                      <a:r>
                        <a:rPr lang="en-GB" sz="1400" kern="100">
                          <a:solidFill>
                            <a:srgbClr val="000000"/>
                          </a:solidFill>
                          <a:effectLst/>
                          <a:latin typeface="Aptos" panose="020B0004020202020204" pitchFamily="34" charset="0"/>
                          <a:ea typeface="Aptos" panose="020B0004020202020204" pitchFamily="34" charset="0"/>
                          <a:cs typeface="Times New Roman" panose="02020603050405020304" pitchFamily="18" charset="0"/>
                        </a:rPr>
                        <a:t>Creates a safe environment and support systems for colleagues to raise concerns</a:t>
                      </a:r>
                      <a:endParaRPr lang="en-GB"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43%</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rgbClr val="FF0000"/>
                    </a:solidFill>
                  </a:tcPr>
                </a:tc>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Low</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176275380"/>
                  </a:ext>
                </a:extLst>
              </a:tr>
            </a:tbl>
          </a:graphicData>
        </a:graphic>
      </p:graphicFrame>
    </p:spTree>
    <p:extLst>
      <p:ext uri="{BB962C8B-B14F-4D97-AF65-F5344CB8AC3E}">
        <p14:creationId xmlns:p14="http://schemas.microsoft.com/office/powerpoint/2010/main" val="5522987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Custom 2">
    <a:dk1>
      <a:srgbClr val="4B4F56"/>
    </a:dk1>
    <a:lt1>
      <a:srgbClr val="FFFFFF"/>
    </a:lt1>
    <a:dk2>
      <a:srgbClr val="5F5F5F"/>
    </a:dk2>
    <a:lt2>
      <a:srgbClr val="ECECEC"/>
    </a:lt2>
    <a:accent1>
      <a:srgbClr val="9FA052"/>
    </a:accent1>
    <a:accent2>
      <a:srgbClr val="7F9B9F"/>
    </a:accent2>
    <a:accent3>
      <a:srgbClr val="AF82CC"/>
    </a:accent3>
    <a:accent4>
      <a:srgbClr val="004416"/>
    </a:accent4>
    <a:accent5>
      <a:srgbClr val="92D050"/>
    </a:accent5>
    <a:accent6>
      <a:srgbClr val="024C90"/>
    </a:accent6>
    <a:hlink>
      <a:srgbClr val="641303"/>
    </a:hlink>
    <a:folHlink>
      <a:srgbClr val="088DA8"/>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Custom 2">
    <a:dk1>
      <a:srgbClr val="4B4F56"/>
    </a:dk1>
    <a:lt1>
      <a:srgbClr val="FFFFFF"/>
    </a:lt1>
    <a:dk2>
      <a:srgbClr val="5F5F5F"/>
    </a:dk2>
    <a:lt2>
      <a:srgbClr val="ECECEC"/>
    </a:lt2>
    <a:accent1>
      <a:srgbClr val="9FA052"/>
    </a:accent1>
    <a:accent2>
      <a:srgbClr val="7F9B9F"/>
    </a:accent2>
    <a:accent3>
      <a:srgbClr val="AF82CC"/>
    </a:accent3>
    <a:accent4>
      <a:srgbClr val="004416"/>
    </a:accent4>
    <a:accent5>
      <a:srgbClr val="92D050"/>
    </a:accent5>
    <a:accent6>
      <a:srgbClr val="024C90"/>
    </a:accent6>
    <a:hlink>
      <a:srgbClr val="641303"/>
    </a:hlink>
    <a:folHlink>
      <a:srgbClr val="088DA8"/>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Custom 2">
    <a:dk1>
      <a:srgbClr val="4B4F56"/>
    </a:dk1>
    <a:lt1>
      <a:srgbClr val="FFFFFF"/>
    </a:lt1>
    <a:dk2>
      <a:srgbClr val="5F5F5F"/>
    </a:dk2>
    <a:lt2>
      <a:srgbClr val="ECECEC"/>
    </a:lt2>
    <a:accent1>
      <a:srgbClr val="9FA052"/>
    </a:accent1>
    <a:accent2>
      <a:srgbClr val="7F9B9F"/>
    </a:accent2>
    <a:accent3>
      <a:srgbClr val="AF82CC"/>
    </a:accent3>
    <a:accent4>
      <a:srgbClr val="004416"/>
    </a:accent4>
    <a:accent5>
      <a:srgbClr val="92D050"/>
    </a:accent5>
    <a:accent6>
      <a:srgbClr val="024C90"/>
    </a:accent6>
    <a:hlink>
      <a:srgbClr val="641303"/>
    </a:hlink>
    <a:folHlink>
      <a:srgbClr val="088DA8"/>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Custom 2">
    <a:dk1>
      <a:srgbClr val="4B4F56"/>
    </a:dk1>
    <a:lt1>
      <a:srgbClr val="FFFFFF"/>
    </a:lt1>
    <a:dk2>
      <a:srgbClr val="5F5F5F"/>
    </a:dk2>
    <a:lt2>
      <a:srgbClr val="ECECEC"/>
    </a:lt2>
    <a:accent1>
      <a:srgbClr val="9FA052"/>
    </a:accent1>
    <a:accent2>
      <a:srgbClr val="7F9B9F"/>
    </a:accent2>
    <a:accent3>
      <a:srgbClr val="AF82CC"/>
    </a:accent3>
    <a:accent4>
      <a:srgbClr val="004416"/>
    </a:accent4>
    <a:accent5>
      <a:srgbClr val="92D050"/>
    </a:accent5>
    <a:accent6>
      <a:srgbClr val="024C90"/>
    </a:accent6>
    <a:hlink>
      <a:srgbClr val="641303"/>
    </a:hlink>
    <a:folHlink>
      <a:srgbClr val="088DA8"/>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322eb64b-2ec8-46fd-817b-73c63f822af1">PSOS-637832775-817</_dlc_DocId>
    <_dlc_DocIdUrl xmlns="322eb64b-2ec8-46fd-817b-73c63f822af1">
      <Url>https://spi.spnet.local/policescotland/news/_layouts/15/DocIdRedir.aspx?ID=PSOS-637832775-817</Url>
      <Description>PSOS-637832775-817</Description>
    </_dlc_DocIdUrl>
    <_dlc_DocIdPersistId xmlns="322eb64b-2ec8-46fd-817b-73c63f822af1" xsi:nil="true"/>
    <kefee6a17fa144998fe95c5e89d6fb23 xmlns="322eb64b-2ec8-46fd-817b-73c63f822af1" xsi:nil="true"/>
    <g9ed633e8fce4cfcb10615150b4ac88e xmlns="322eb64b-2ec8-46fd-817b-73c63f822af1" xsi:nil="true"/>
    <_EndDate xmlns="http://schemas.microsoft.com/sharepoint/v3/fields" xsi:nil="true"/>
    <e9a0bdd4534a4cb1b35ef37ad87e341a xmlns="322eb64b-2ec8-46fd-817b-73c63f822af1" xsi:nil="true"/>
    <Department_x0020_of_x0020_Origin xmlns="322eb64b-2ec8-46fd-817b-73c63f822af1"/>
    <PublishingExpirationDate xmlns="http://schemas.microsoft.com/sharepoint/v3" xsi:nil="true"/>
    <PublishingStartDate xmlns="http://schemas.microsoft.com/sharepoint/v3" xsi:nil="true"/>
    <TaxCatchAll xmlns="322eb64b-2ec8-46fd-817b-73c63f822af1"/>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A51CCD195FA5541B817A34C8562BC12" ma:contentTypeVersion="392" ma:contentTypeDescription="Create a new document." ma:contentTypeScope="" ma:versionID="75e9fb378ffdb307a748203131b72296">
  <xsd:schema xmlns:xsd="http://www.w3.org/2001/XMLSchema" xmlns:xs="http://www.w3.org/2001/XMLSchema" xmlns:p="http://schemas.microsoft.com/office/2006/metadata/properties" xmlns:ns1="http://schemas.microsoft.com/sharepoint/v3" xmlns:ns2="http://schemas.microsoft.com/sharepoint/v3/fields" xmlns:ns3="322eb64b-2ec8-46fd-817b-73c63f822af1" targetNamespace="http://schemas.microsoft.com/office/2006/metadata/properties" ma:root="true" ma:fieldsID="470b41545e78a4ee28e1038869356f54" ns1:_="" ns2:_="" ns3:_="">
    <xsd:import namespace="http://schemas.microsoft.com/sharepoint/v3"/>
    <xsd:import namespace="http://schemas.microsoft.com/sharepoint/v3/fields"/>
    <xsd:import namespace="322eb64b-2ec8-46fd-817b-73c63f822af1"/>
    <xsd:element name="properties">
      <xsd:complexType>
        <xsd:sequence>
          <xsd:element name="documentManagement">
            <xsd:complexType>
              <xsd:all>
                <xsd:element ref="ns2:_EndDate" minOccurs="0"/>
                <xsd:element ref="ns3:Department_x0020_of_x0020_Origin" minOccurs="0"/>
                <xsd:element ref="ns3:_dlc_DocId" minOccurs="0"/>
                <xsd:element ref="ns3:_dlc_DocIdUrl" minOccurs="0"/>
                <xsd:element ref="ns3:_dlc_DocIdPersistId" minOccurs="0"/>
                <xsd:element ref="ns1:PublishingStartDate" minOccurs="0"/>
                <xsd:element ref="ns1:PublishingExpirationDate" minOccurs="0"/>
                <xsd:element ref="ns3:TaxCatchAll" minOccurs="0"/>
                <xsd:element ref="ns3:e9a0bdd4534a4cb1b35ef37ad87e341a" minOccurs="0"/>
                <xsd:element ref="ns3:kefee6a17fa144998fe95c5e89d6fb23" minOccurs="0"/>
                <xsd:element ref="ns3:g9ed633e8fce4cfcb10615150b4ac88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 ma:hidden="true" ma:internalName="PublishingStartDate" ma:readOnly="false">
      <xsd:simpleType>
        <xsd:restriction base="dms:Unknown"/>
      </xsd:simpleType>
    </xsd:element>
    <xsd:element name="PublishingExpirationDate" ma:index="12" nillable="true" ma:displayName="Scheduling End Date" ma:description="" ma:hidden="true" ma:internalName="PublishingExpirationDate" ma:readOnly="fals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EndDate" ma:index="2" nillable="true" ma:displayName="End Date" ma:format="DateTime" ma:internalName="_EndDate" ma:readOnly="fals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322eb64b-2ec8-46fd-817b-73c63f822af1" elementFormDefault="qualified">
    <xsd:import namespace="http://schemas.microsoft.com/office/2006/documentManagement/types"/>
    <xsd:import namespace="http://schemas.microsoft.com/office/infopath/2007/PartnerControls"/>
    <xsd:element name="Department_x0020_of_x0020_Origin" ma:index="4" nillable="true" ma:displayName="Department of Origin" ma:internalName="Department_x0020_of_x0020_Origin" ma:readOnly="false">
      <xsd:complexType>
        <xsd:complexContent>
          <xsd:extension base="dms:MultiChoice">
            <xsd:sequence>
              <xsd:element name="Value" maxOccurs="unbounded" minOccurs="0" nillable="true">
                <xsd:simpleType>
                  <xsd:restriction base="dms:Choice">
                    <xsd:enumeration value="2026"/>
                    <xsd:enumeration value="BCM"/>
                    <xsd:enumeration value="Divisional Communications"/>
                    <xsd:enumeration value="Chief Constable's Office"/>
                    <xsd:enumeration value="Corporate Communications"/>
                    <xsd:enumeration value="Communications"/>
                    <xsd:enumeration value="Health and Safety"/>
                    <xsd:enumeration value="Finance"/>
                    <xsd:enumeration value="ICT"/>
                    <xsd:enumeration value="People and Development"/>
                    <xsd:enumeration value="Procurement"/>
                    <xsd:enumeration value="Special Constabulary"/>
                    <xsd:enumeration value="In the spotlight"/>
                    <xsd:enumeration value="In the spotlight Alt"/>
                    <xsd:enumeration value="Information Management"/>
                    <xsd:enumeration value="National Police Promotion Process"/>
                    <xsd:enumeration value="National Systems Support"/>
                    <xsd:enumeration value="Training Leadership and Development"/>
                    <xsd:enumeration value="Public Protection Unit"/>
                    <xsd:enumeration value="Stop &amp; Search"/>
                    <xsd:enumeration value="Specialist Crime Division"/>
                    <xsd:enumeration value="Road Policing"/>
                    <xsd:enumeration value="Weather Warnings"/>
                    <xsd:enumeration value="Wellbeing"/>
                  </xsd:restriction>
                </xsd:simpleType>
              </xsd:element>
            </xsd:sequence>
          </xsd:extension>
        </xsd:complexContent>
      </xsd:complexType>
    </xsd:element>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false">
      <xsd:simpleType>
        <xsd:restriction base="dms:Boolean"/>
      </xsd:simpleType>
    </xsd:element>
    <xsd:element name="TaxCatchAll" ma:index="13" nillable="true" ma:displayName="Taxonomy Catch All Column" ma:hidden="true" ma:list="{418b97a6-6540-467a-abda-186a2f6c5fa4}" ma:internalName="TaxCatchAll" ma:showField="CatchAllData" ma:web="3b251b20-b212-42a2-ab03-89e5e06fc1c3">
      <xsd:complexType>
        <xsd:complexContent>
          <xsd:extension base="dms:MultiChoiceLookup">
            <xsd:sequence>
              <xsd:element name="Value" type="dms:Lookup" maxOccurs="unbounded" minOccurs="0" nillable="true"/>
            </xsd:sequence>
          </xsd:extension>
        </xsd:complexContent>
      </xsd:complexType>
    </xsd:element>
    <xsd:element name="e9a0bdd4534a4cb1b35ef37ad87e341a" ma:index="15" nillable="true" ma:displayName="Police Scotland Communities_0" ma:hidden="true" ma:internalName="e9a0bdd4534a4cb1b35ef37ad87e341a" ma:readOnly="false">
      <xsd:simpleType>
        <xsd:restriction base="dms:Note"/>
      </xsd:simpleType>
    </xsd:element>
    <xsd:element name="kefee6a17fa144998fe95c5e89d6fb23" ma:index="18" nillable="true" ma:displayName="Keywords Metadata_0" ma:hidden="true" ma:internalName="kefee6a17fa144998fe95c5e89d6fb23" ma:readOnly="false">
      <xsd:simpleType>
        <xsd:restriction base="dms:Note"/>
      </xsd:simpleType>
    </xsd:element>
    <xsd:element name="g9ed633e8fce4cfcb10615150b4ac88e" ma:index="19" nillable="true" ma:displayName="NewsTopic_0" ma:hidden="true" ma:internalName="g9ed633e8fce4cfcb10615150b4ac88e" ma:readOnly="fals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04EC6BB-1637-4EDD-B143-6DF42C1F7E8C}">
  <ds:schemaRefs>
    <ds:schemaRef ds:uri="http://schemas.microsoft.com/office/2006/metadata/properties"/>
    <ds:schemaRef ds:uri="http://schemas.microsoft.com/office/infopath/2007/PartnerControls"/>
    <ds:schemaRef ds:uri="322eb64b-2ec8-46fd-817b-73c63f822af1"/>
    <ds:schemaRef ds:uri="http://schemas.microsoft.com/sharepoint/v3/fields"/>
    <ds:schemaRef ds:uri="http://schemas.microsoft.com/sharepoint/v3"/>
  </ds:schemaRefs>
</ds:datastoreItem>
</file>

<file path=customXml/itemProps2.xml><?xml version="1.0" encoding="utf-8"?>
<ds:datastoreItem xmlns:ds="http://schemas.openxmlformats.org/officeDocument/2006/customXml" ds:itemID="{9D570E0F-FB75-4F20-BD84-3AC7FED8E7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sharepoint/v3/fields"/>
    <ds:schemaRef ds:uri="322eb64b-2ec8-46fd-817b-73c63f822af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D797784-EE54-475C-8475-83E18E4BADEB}">
  <ds:schemaRefs>
    <ds:schemaRef ds:uri="http://schemas.microsoft.com/sharepoint/events"/>
  </ds:schemaRefs>
</ds:datastoreItem>
</file>

<file path=customXml/itemProps4.xml><?xml version="1.0" encoding="utf-8"?>
<ds:datastoreItem xmlns:ds="http://schemas.openxmlformats.org/officeDocument/2006/customXml" ds:itemID="{4BCA7249-5282-4559-9868-7B69AACD6A1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296</TotalTime>
  <Words>3350</Words>
  <Application>Microsoft Office PowerPoint</Application>
  <PresentationFormat>Widescreen</PresentationFormat>
  <Paragraphs>825</Paragraphs>
  <Slides>23</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Aptos</vt:lpstr>
      <vt:lpstr>Aptos Display</vt:lpstr>
      <vt:lpstr>Arial</vt:lpstr>
      <vt:lpstr>Calibri</vt:lpstr>
      <vt:lpstr>Century Gothic</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Scottish Police Authority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Donnachie, Barry</dc:creator>
  <cp:lastModifiedBy>Winter, Tracey</cp:lastModifiedBy>
  <cp:revision>112</cp:revision>
  <dcterms:created xsi:type="dcterms:W3CDTF">2024-09-30T13:49:28Z</dcterms:created>
  <dcterms:modified xsi:type="dcterms:W3CDTF">2024-11-25T11:14:33Z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Name">
    <vt:lpwstr>OFFICIAL</vt:lpwstr>
  </property>
  <property fmtid="{D5CDD505-2E9C-101B-9397-08002B2CF9AE}" pid="3" name="ClassificationMarking">
    <vt:lpwstr>OFFICIAL</vt:lpwstr>
  </property>
  <property fmtid="{D5CDD505-2E9C-101B-9397-08002B2CF9AE}" pid="4" name="ClassificationMadeExternally">
    <vt:lpwstr>No</vt:lpwstr>
  </property>
  <property fmtid="{D5CDD505-2E9C-101B-9397-08002B2CF9AE}" pid="5" name="ClassificationMadeBy">
    <vt:lpwstr>SPNET\1354646</vt:lpwstr>
  </property>
  <property fmtid="{D5CDD505-2E9C-101B-9397-08002B2CF9AE}" pid="6" name="ClassificationMadeOn">
    <vt:filetime>2024-09-30T13:57:13Z</vt:filetime>
  </property>
  <property fmtid="{D5CDD505-2E9C-101B-9397-08002B2CF9AE}" pid="7" name="ContentTypeId">
    <vt:lpwstr>0x0101000A51CCD195FA5541B817A34C8562BC12</vt:lpwstr>
  </property>
  <property fmtid="{D5CDD505-2E9C-101B-9397-08002B2CF9AE}" pid="8" name="_dlc_DocIdItemGuid">
    <vt:lpwstr>5f5c8f22-b3a6-4efd-9291-5bd24e21184b</vt:lpwstr>
  </property>
</Properties>
</file>